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307" r:id="rId19"/>
    <p:sldId id="308" r:id="rId20"/>
    <p:sldId id="273" r:id="rId21"/>
    <p:sldId id="274" r:id="rId22"/>
    <p:sldId id="275" r:id="rId23"/>
    <p:sldId id="276" r:id="rId24"/>
    <p:sldId id="305" r:id="rId25"/>
    <p:sldId id="277" r:id="rId26"/>
    <p:sldId id="278" r:id="rId27"/>
    <p:sldId id="279" r:id="rId28"/>
    <p:sldId id="280" r:id="rId29"/>
    <p:sldId id="281" r:id="rId30"/>
    <p:sldId id="306"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3" r:id="rId51"/>
    <p:sldId id="304"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47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F69135BC-81A6-4B0F-B20E-F45FD677FFF6}" type="datetimeFigureOut">
              <a:rPr lang="en-GB"/>
              <a:pPr>
                <a:defRPr/>
              </a:pPr>
              <a:t>27/02/2013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7AEF1B0-47C1-461E-8752-59E2346C5D3E}"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75406D0-7919-4143-BFC6-206C0D6B8D9B}" type="datetimeFigureOut">
              <a:rPr lang="en-GB"/>
              <a:pPr>
                <a:defRPr/>
              </a:pPr>
              <a:t>27/02/2013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1C54300-4AAE-4271-969F-146A8A6C73BD}"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BE3723A-1B5A-468B-8306-044C038E3228}" type="datetimeFigureOut">
              <a:rPr lang="en-GB"/>
              <a:pPr>
                <a:defRPr/>
              </a:pPr>
              <a:t>27/02/2013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61EB146-AFE4-45CF-9735-DCDC52059E42}"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4217C9C-1F3B-411A-A02A-F1BAD31733EA}" type="datetimeFigureOut">
              <a:rPr lang="en-GB"/>
              <a:pPr>
                <a:defRPr/>
              </a:pPr>
              <a:t>27/02/2013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EBC71E7-4460-4ED5-9A76-0D1614EFC800}"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B5A68A2-9A02-45CD-A5D9-508C55A56F8D}" type="datetimeFigureOut">
              <a:rPr lang="en-GB"/>
              <a:pPr>
                <a:defRPr/>
              </a:pPr>
              <a:t>27/02/2013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A4B01C4-ED5A-4404-9511-2793D30226AE}"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9EB5A60F-8AF8-4541-B232-ADEC12FC27E9}" type="datetimeFigureOut">
              <a:rPr lang="en-GB"/>
              <a:pPr>
                <a:defRPr/>
              </a:pPr>
              <a:t>27/02/2013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005050A-0A44-41FF-92C3-00229DDE3A6D}"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2469110E-F413-4682-829E-6734A5F93FE0}" type="datetimeFigureOut">
              <a:rPr lang="en-GB"/>
              <a:pPr>
                <a:defRPr/>
              </a:pPr>
              <a:t>27/02/2013</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3E100FAB-B568-4399-A21B-BCF0EDF3F85A}"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6657B428-CF64-41D3-A6A9-7C6EE37C8C8F}" type="datetimeFigureOut">
              <a:rPr lang="en-GB"/>
              <a:pPr>
                <a:defRPr/>
              </a:pPr>
              <a:t>27/02/2013</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04B573E-9B94-4D91-A1DE-A47A9DBCCB0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A5517C3-9145-43D4-B647-065B41DC34C5}" type="datetimeFigureOut">
              <a:rPr lang="en-GB"/>
              <a:pPr>
                <a:defRPr/>
              </a:pPr>
              <a:t>27/02/2013</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71BE64C9-5998-4D57-8BF0-4D21F51BE7D7}"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2DBB89E-33D6-494A-86AF-874333B62064}" type="datetimeFigureOut">
              <a:rPr lang="en-GB"/>
              <a:pPr>
                <a:defRPr/>
              </a:pPr>
              <a:t>27/02/2013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A669BA2-7D12-4557-90C4-5171618CE7B4}"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E93C34F-48B1-470E-B026-A332256C6C4E}" type="datetimeFigureOut">
              <a:rPr lang="en-GB"/>
              <a:pPr>
                <a:defRPr/>
              </a:pPr>
              <a:t>27/02/2013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D65A550-6034-40B6-9BDB-CCA0A0CF2F51}"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CB00B16-242E-4954-BAD4-A1907D97AD60}" type="datetimeFigureOut">
              <a:rPr lang="en-GB"/>
              <a:pPr>
                <a:defRPr/>
              </a:pPr>
              <a:t>27/02/2013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5D32B62-7DAE-418D-B173-17AAE3C615F5}" type="slidenum">
              <a:rPr lang="en-GB"/>
              <a:pPr>
                <a:defRPr/>
              </a:pPr>
              <a:t>‹#›</a:t>
            </a:fld>
            <a:endParaRPr lang="en-GB"/>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fontScale="90000"/>
          </a:bodyPr>
          <a:lstStyle/>
          <a:p>
            <a:pPr eaLnBrk="1" fontAlgn="auto" hangingPunct="1">
              <a:spcAft>
                <a:spcPts val="0"/>
              </a:spcAft>
              <a:defRPr/>
            </a:pPr>
            <a:r>
              <a:rPr lang="en-GB" dirty="0" smtClean="0">
                <a:latin typeface="Century Gothic" pitchFamily="34" charset="0"/>
              </a:rPr>
              <a:t>1. Get Real: An Introduction to Plato</a:t>
            </a:r>
          </a:p>
        </p:txBody>
      </p:sp>
      <p:pic>
        <p:nvPicPr>
          <p:cNvPr id="2051" name="Content Placeholder 5" descr="School_of_Athens_by_Raphael_by_TatharAmandil.png"/>
          <p:cNvPicPr>
            <a:picLocks noGrp="1" noChangeAspect="1"/>
          </p:cNvPicPr>
          <p:nvPr>
            <p:ph idx="1"/>
          </p:nvPr>
        </p:nvPicPr>
        <p:blipFill>
          <a:blip r:embed="rId2" cstate="print"/>
          <a:srcRect/>
          <a:stretch>
            <a:fillRect/>
          </a:stretch>
        </p:blipFill>
        <p:spPr>
          <a:xfrm>
            <a:off x="1554163" y="1600200"/>
            <a:ext cx="6035675" cy="4525963"/>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GB" smtClean="0"/>
              <a:t>10. Aristotle 384-322</a:t>
            </a:r>
          </a:p>
        </p:txBody>
      </p:sp>
      <p:pic>
        <p:nvPicPr>
          <p:cNvPr id="11267" name="Content Placeholder 3" descr="what would aristotle do.jpg"/>
          <p:cNvPicPr>
            <a:picLocks noGrp="1" noChangeAspect="1"/>
          </p:cNvPicPr>
          <p:nvPr>
            <p:ph idx="1"/>
          </p:nvPr>
        </p:nvPicPr>
        <p:blipFill>
          <a:blip r:embed="rId2" cstate="print"/>
          <a:srcRect/>
          <a:stretch>
            <a:fillRect/>
          </a:stretch>
        </p:blipFill>
        <p:spPr>
          <a:xfrm>
            <a:off x="3073400" y="1600200"/>
            <a:ext cx="2997200" cy="4525963"/>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GB" smtClean="0"/>
              <a:t>11. Pythagoras c.582-c.507</a:t>
            </a:r>
          </a:p>
        </p:txBody>
      </p:sp>
      <p:pic>
        <p:nvPicPr>
          <p:cNvPr id="12291" name="Content Placeholder 3" descr="euclids-elements-luneburg-manuscript-pythagorean-theorem.jpg"/>
          <p:cNvPicPr>
            <a:picLocks noGrp="1" noChangeAspect="1"/>
          </p:cNvPicPr>
          <p:nvPr>
            <p:ph idx="1"/>
          </p:nvPr>
        </p:nvPicPr>
        <p:blipFill>
          <a:blip r:embed="rId2" cstate="print"/>
          <a:srcRect/>
          <a:stretch>
            <a:fillRect/>
          </a:stretch>
        </p:blipFill>
        <p:spPr>
          <a:xfrm>
            <a:off x="3008313" y="1600200"/>
            <a:ext cx="3127375" cy="452596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GB" smtClean="0"/>
              <a:t>12. Hesiod 8</a:t>
            </a:r>
            <a:r>
              <a:rPr lang="en-GB" baseline="30000" smtClean="0"/>
              <a:t>th</a:t>
            </a:r>
            <a:r>
              <a:rPr lang="en-GB" smtClean="0"/>
              <a:t> c. BC</a:t>
            </a:r>
          </a:p>
        </p:txBody>
      </p:sp>
      <p:pic>
        <p:nvPicPr>
          <p:cNvPr id="13315" name="Content Placeholder 3" descr="8361_mn_StudentReadingHesiodByRZiakCat2000_1999_LM.jpg"/>
          <p:cNvPicPr>
            <a:picLocks noGrp="1" noChangeAspect="1"/>
          </p:cNvPicPr>
          <p:nvPr>
            <p:ph idx="1"/>
          </p:nvPr>
        </p:nvPicPr>
        <p:blipFill>
          <a:blip r:embed="rId2" cstate="print"/>
          <a:srcRect/>
          <a:stretch>
            <a:fillRect/>
          </a:stretch>
        </p:blipFill>
        <p:spPr>
          <a:xfrm>
            <a:off x="952500" y="2195513"/>
            <a:ext cx="7239000" cy="333375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GB" smtClean="0"/>
              <a:t>13.Homer 8</a:t>
            </a:r>
            <a:r>
              <a:rPr lang="en-GB" baseline="30000" smtClean="0"/>
              <a:t>th</a:t>
            </a:r>
            <a:r>
              <a:rPr lang="en-GB" smtClean="0"/>
              <a:t> c. BC</a:t>
            </a:r>
          </a:p>
        </p:txBody>
      </p:sp>
      <p:pic>
        <p:nvPicPr>
          <p:cNvPr id="14339" name="Content Placeholder 3" descr="iliad.gif"/>
          <p:cNvPicPr>
            <a:picLocks noGrp="1" noChangeAspect="1"/>
          </p:cNvPicPr>
          <p:nvPr>
            <p:ph idx="1"/>
          </p:nvPr>
        </p:nvPicPr>
        <p:blipFill>
          <a:blip r:embed="rId2" cstate="print"/>
          <a:srcRect/>
          <a:stretch>
            <a:fillRect/>
          </a:stretch>
        </p:blipFill>
        <p:spPr>
          <a:xfrm>
            <a:off x="3005138" y="1601788"/>
            <a:ext cx="3133725" cy="4524375"/>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GB" smtClean="0"/>
              <a:t>14. Sophocles 496-406</a:t>
            </a:r>
          </a:p>
        </p:txBody>
      </p:sp>
      <p:pic>
        <p:nvPicPr>
          <p:cNvPr id="15363" name="Content Placeholder 3" descr="Oedipus.jpg"/>
          <p:cNvPicPr>
            <a:picLocks noGrp="1" noChangeAspect="1"/>
          </p:cNvPicPr>
          <p:nvPr>
            <p:ph idx="1"/>
          </p:nvPr>
        </p:nvPicPr>
        <p:blipFill>
          <a:blip r:embed="rId2" cstate="print"/>
          <a:srcRect/>
          <a:stretch>
            <a:fillRect/>
          </a:stretch>
        </p:blipFill>
        <p:spPr>
          <a:xfrm>
            <a:off x="2308225" y="1600200"/>
            <a:ext cx="4525963" cy="4525963"/>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GB" smtClean="0"/>
              <a:t>15. Euripides 480-406</a:t>
            </a:r>
          </a:p>
        </p:txBody>
      </p:sp>
      <p:pic>
        <p:nvPicPr>
          <p:cNvPr id="16387" name="Content Placeholder 3" descr="Bacchae.jpg"/>
          <p:cNvPicPr>
            <a:picLocks noGrp="1" noChangeAspect="1"/>
          </p:cNvPicPr>
          <p:nvPr>
            <p:ph idx="1"/>
          </p:nvPr>
        </p:nvPicPr>
        <p:blipFill>
          <a:blip r:embed="rId2" cstate="print"/>
          <a:srcRect/>
          <a:stretch>
            <a:fillRect/>
          </a:stretch>
        </p:blipFill>
        <p:spPr>
          <a:xfrm>
            <a:off x="2843213" y="1193800"/>
            <a:ext cx="3384550" cy="5227638"/>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GB" smtClean="0"/>
              <a:t>16.</a:t>
            </a:r>
          </a:p>
        </p:txBody>
      </p:sp>
      <p:pic>
        <p:nvPicPr>
          <p:cNvPr id="17411" name="Content Placeholder 3" descr="earth.png"/>
          <p:cNvPicPr>
            <a:picLocks noGrp="1" noChangeAspect="1"/>
          </p:cNvPicPr>
          <p:nvPr>
            <p:ph idx="1"/>
          </p:nvPr>
        </p:nvPicPr>
        <p:blipFill>
          <a:blip r:embed="rId2" cstate="print"/>
          <a:srcRect/>
          <a:stretch>
            <a:fillRect/>
          </a:stretch>
        </p:blipFill>
        <p:spPr>
          <a:xfrm>
            <a:off x="971550" y="1700213"/>
            <a:ext cx="7332663" cy="460375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GB" smtClean="0"/>
              <a:t>17.</a:t>
            </a:r>
          </a:p>
        </p:txBody>
      </p:sp>
      <p:pic>
        <p:nvPicPr>
          <p:cNvPr id="18435" name="Content Placeholder 3" descr="GreekMythologyFamilyTree.jpg"/>
          <p:cNvPicPr>
            <a:picLocks noGrp="1" noChangeAspect="1"/>
          </p:cNvPicPr>
          <p:nvPr>
            <p:ph idx="1"/>
          </p:nvPr>
        </p:nvPicPr>
        <p:blipFill>
          <a:blip r:embed="rId2" cstate="print"/>
          <a:srcRect/>
          <a:stretch>
            <a:fillRect/>
          </a:stretch>
        </p:blipFill>
        <p:spPr>
          <a:xfrm>
            <a:off x="1042988" y="1628775"/>
            <a:ext cx="7239000" cy="4568825"/>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p:txBody>
          <a:bodyPr/>
          <a:lstStyle/>
          <a:p>
            <a:r>
              <a:rPr lang="en-GB" smtClean="0">
                <a:solidFill>
                  <a:srgbClr val="FFFF00"/>
                </a:solidFill>
              </a:rPr>
              <a:t>18. Ontology</a:t>
            </a:r>
          </a:p>
        </p:txBody>
      </p:sp>
      <p:sp>
        <p:nvSpPr>
          <p:cNvPr id="3" name="Subtitle 2"/>
          <p:cNvSpPr>
            <a:spLocks noGrp="1"/>
          </p:cNvSpPr>
          <p:nvPr>
            <p:ph type="subTitle" idx="1"/>
          </p:nvPr>
        </p:nvSpPr>
        <p:spPr/>
        <p:txBody>
          <a:bodyPr/>
          <a:lstStyle/>
          <a:p>
            <a:pPr>
              <a:defRPr/>
            </a:pPr>
            <a:r>
              <a:rPr lang="en-GB" dirty="0" smtClean="0"/>
              <a:t>Theories of Being</a:t>
            </a:r>
          </a:p>
          <a:p>
            <a:pPr>
              <a:defRPr/>
            </a:pPr>
            <a:r>
              <a:rPr lang="en-GB" i="1" dirty="0" smtClean="0"/>
              <a:t>What is real?</a:t>
            </a:r>
            <a:endParaRPr lang="en-GB" i="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p:txBody>
          <a:bodyPr/>
          <a:lstStyle/>
          <a:p>
            <a:r>
              <a:rPr lang="en-GB" smtClean="0">
                <a:solidFill>
                  <a:srgbClr val="FFFF00"/>
                </a:solidFill>
              </a:rPr>
              <a:t>19. Epistemology</a:t>
            </a:r>
          </a:p>
        </p:txBody>
      </p:sp>
      <p:sp>
        <p:nvSpPr>
          <p:cNvPr id="3" name="Subtitle 2"/>
          <p:cNvSpPr>
            <a:spLocks noGrp="1"/>
          </p:cNvSpPr>
          <p:nvPr>
            <p:ph type="subTitle" idx="1"/>
          </p:nvPr>
        </p:nvSpPr>
        <p:spPr/>
        <p:txBody>
          <a:bodyPr/>
          <a:lstStyle/>
          <a:p>
            <a:pPr>
              <a:defRPr/>
            </a:pPr>
            <a:r>
              <a:rPr lang="en-GB" dirty="0" smtClean="0"/>
              <a:t>Theories of Knowledge</a:t>
            </a:r>
          </a:p>
          <a:p>
            <a:pPr>
              <a:defRPr/>
            </a:pPr>
            <a:r>
              <a:rPr lang="en-GB" i="1" dirty="0" smtClean="0"/>
              <a:t>What can we know?</a:t>
            </a:r>
            <a:endParaRPr lang="en-GB"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GB" smtClean="0"/>
              <a:t>2. Herodotus c.495-425</a:t>
            </a:r>
          </a:p>
        </p:txBody>
      </p:sp>
      <p:pic>
        <p:nvPicPr>
          <p:cNvPr id="3075" name="Content Placeholder 3" descr="01404403482.jpg"/>
          <p:cNvPicPr>
            <a:picLocks noGrp="1" noChangeAspect="1"/>
          </p:cNvPicPr>
          <p:nvPr>
            <p:ph idx="1"/>
          </p:nvPr>
        </p:nvPicPr>
        <p:blipFill>
          <a:blip r:embed="rId2" cstate="print"/>
          <a:srcRect/>
          <a:stretch>
            <a:fillRect/>
          </a:stretch>
        </p:blipFill>
        <p:spPr>
          <a:xfrm>
            <a:off x="3182938" y="1600200"/>
            <a:ext cx="2778125" cy="4525963"/>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p:txBody>
          <a:bodyPr/>
          <a:lstStyle/>
          <a:p>
            <a:pPr eaLnBrk="1" hangingPunct="1"/>
            <a:r>
              <a:rPr lang="en-GB" smtClean="0"/>
              <a:t>20.The Theory of Forms</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GB"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p:txBody>
          <a:bodyPr/>
          <a:lstStyle/>
          <a:p>
            <a:pPr eaLnBrk="1" hangingPunct="1"/>
            <a:r>
              <a:rPr lang="en-GB" smtClean="0">
                <a:solidFill>
                  <a:srgbClr val="FFFF00"/>
                </a:solidFill>
              </a:rPr>
              <a:t>21. nostalgia</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GB" dirty="0" smtClean="0"/>
              <a:t>a sentimental yearning for the </a:t>
            </a:r>
            <a:r>
              <a:rPr lang="en-GB" dirty="0" smtClean="0">
                <a:solidFill>
                  <a:schemeClr val="tx1"/>
                </a:solidFill>
              </a:rPr>
              <a:t>happiness</a:t>
            </a:r>
            <a:r>
              <a:rPr lang="en-GB" dirty="0" smtClean="0"/>
              <a:t> of a former place or time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GB" smtClean="0"/>
              <a:t>22. The </a:t>
            </a:r>
            <a:r>
              <a:rPr lang="en-GB" u="sng" smtClean="0"/>
              <a:t>F</a:t>
            </a:r>
            <a:r>
              <a:rPr lang="en-GB" smtClean="0"/>
              <a:t>orm of </a:t>
            </a:r>
            <a:r>
              <a:rPr lang="en-GB" u="sng" smtClean="0"/>
              <a:t>B</a:t>
            </a:r>
            <a:r>
              <a:rPr lang="en-GB" smtClean="0"/>
              <a:t>eauty</a:t>
            </a:r>
          </a:p>
        </p:txBody>
      </p:sp>
      <p:pic>
        <p:nvPicPr>
          <p:cNvPr id="23555" name="Content Placeholder 3" descr="horse.jpg"/>
          <p:cNvPicPr>
            <a:picLocks noGrp="1" noChangeAspect="1"/>
          </p:cNvPicPr>
          <p:nvPr>
            <p:ph idx="1"/>
          </p:nvPr>
        </p:nvPicPr>
        <p:blipFill>
          <a:blip r:embed="rId2" cstate="print"/>
          <a:srcRect/>
          <a:stretch>
            <a:fillRect/>
          </a:stretch>
        </p:blipFill>
        <p:spPr>
          <a:xfrm>
            <a:off x="2987675" y="1473200"/>
            <a:ext cx="3097213" cy="4670425"/>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dirty="0" smtClean="0"/>
              <a:t>23. </a:t>
            </a:r>
            <a:r>
              <a:rPr lang="en-GB" sz="4000" dirty="0" smtClean="0"/>
              <a:t>Non-platonic horse I lost money on.</a:t>
            </a:r>
          </a:p>
        </p:txBody>
      </p:sp>
      <p:pic>
        <p:nvPicPr>
          <p:cNvPr id="24579" name="Content Placeholder 3" descr="TUSCAN-FIRE-2013_01_12_Caulfield_262_Rail.jpg"/>
          <p:cNvPicPr>
            <a:picLocks noGrp="1" noChangeAspect="1"/>
          </p:cNvPicPr>
          <p:nvPr>
            <p:ph idx="1"/>
          </p:nvPr>
        </p:nvPicPr>
        <p:blipFill>
          <a:blip r:embed="rId2" cstate="print"/>
          <a:srcRect/>
          <a:stretch>
            <a:fillRect/>
          </a:stretch>
        </p:blipFill>
        <p:spPr>
          <a:xfrm>
            <a:off x="1868488" y="2060575"/>
            <a:ext cx="5295900" cy="35306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a:xfrm>
            <a:off x="685800" y="142875"/>
            <a:ext cx="7772400" cy="5143500"/>
          </a:xfrm>
        </p:spPr>
        <p:txBody>
          <a:bodyPr/>
          <a:lstStyle/>
          <a:p>
            <a:pPr algn="l"/>
            <a:r>
              <a:rPr lang="en-GB" sz="2800" smtClean="0"/>
              <a:t>24.“After we came out of the church, we stood talking for sometime together of Bishop Berkeley’s ingenious sophistry to prove the non-existence of matter and that everything in the universe is merely ideal. I observed that though we are satisfied that his doctrine is not true, it is impossible to refute it. I shall never forget the alacrity with which Johnson answered, striking his foot with mighty force against a large stone, till he rebounded from it. ‘I refute it </a:t>
            </a:r>
            <a:r>
              <a:rPr lang="en-GB" sz="2800" i="1" smtClean="0"/>
              <a:t>thus</a:t>
            </a:r>
            <a:r>
              <a:rPr lang="en-GB" sz="2800" smtClean="0"/>
              <a:t>.’”</a:t>
            </a:r>
          </a:p>
        </p:txBody>
      </p:sp>
      <p:sp>
        <p:nvSpPr>
          <p:cNvPr id="25603" name="Subtitle 2"/>
          <p:cNvSpPr>
            <a:spLocks noGrp="1"/>
          </p:cNvSpPr>
          <p:nvPr>
            <p:ph type="subTitle" idx="1"/>
          </p:nvPr>
        </p:nvSpPr>
        <p:spPr>
          <a:xfrm>
            <a:off x="1371600" y="5214938"/>
            <a:ext cx="6400800" cy="1143000"/>
          </a:xfrm>
        </p:spPr>
        <p:txBody>
          <a:bodyPr/>
          <a:lstStyle/>
          <a:p>
            <a:r>
              <a:rPr lang="en-GB" smtClean="0">
                <a:solidFill>
                  <a:srgbClr val="FFFF00"/>
                </a:solidFill>
              </a:rPr>
              <a:t>From Boswell’s ‘Life of Johnson’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GB" smtClean="0"/>
              <a:t>25. ‘I refute it </a:t>
            </a:r>
            <a:r>
              <a:rPr lang="en-GB" i="1" smtClean="0"/>
              <a:t>thus</a:t>
            </a:r>
            <a:r>
              <a:rPr lang="en-GB" smtClean="0"/>
              <a:t>!’</a:t>
            </a:r>
          </a:p>
        </p:txBody>
      </p:sp>
      <p:pic>
        <p:nvPicPr>
          <p:cNvPr id="26627" name="Content Placeholder 3" descr="drjohnson-large2.jpg"/>
          <p:cNvPicPr>
            <a:picLocks noGrp="1" noChangeAspect="1"/>
          </p:cNvPicPr>
          <p:nvPr>
            <p:ph idx="1"/>
          </p:nvPr>
        </p:nvPicPr>
        <p:blipFill>
          <a:blip r:embed="rId2" cstate="print"/>
          <a:srcRect/>
          <a:stretch>
            <a:fillRect/>
          </a:stretch>
        </p:blipFill>
        <p:spPr>
          <a:xfrm>
            <a:off x="2714625" y="1571625"/>
            <a:ext cx="3714750" cy="5072063"/>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GB" smtClean="0"/>
              <a:t>26. Jane Austen 1775-1817 AD</a:t>
            </a:r>
          </a:p>
        </p:txBody>
      </p:sp>
      <p:pic>
        <p:nvPicPr>
          <p:cNvPr id="27651" name="Content Placeholder 3" descr="sense and sensibility.jpg"/>
          <p:cNvPicPr>
            <a:picLocks noGrp="1" noChangeAspect="1"/>
          </p:cNvPicPr>
          <p:nvPr>
            <p:ph idx="1"/>
          </p:nvPr>
        </p:nvPicPr>
        <p:blipFill>
          <a:blip r:embed="rId2" cstate="print"/>
          <a:srcRect/>
          <a:stretch>
            <a:fillRect/>
          </a:stretch>
        </p:blipFill>
        <p:spPr>
          <a:xfrm>
            <a:off x="2771775" y="1628775"/>
            <a:ext cx="3313113" cy="4714875"/>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ctrTitle"/>
          </p:nvPr>
        </p:nvSpPr>
        <p:spPr/>
        <p:txBody>
          <a:bodyPr/>
          <a:lstStyle/>
          <a:p>
            <a:pPr eaLnBrk="1" hangingPunct="1"/>
            <a:r>
              <a:rPr lang="en-GB" smtClean="0">
                <a:solidFill>
                  <a:srgbClr val="FFFF00"/>
                </a:solidFill>
              </a:rPr>
              <a:t>27. Idealism</a:t>
            </a:r>
          </a:p>
        </p:txBody>
      </p:sp>
      <p:sp>
        <p:nvSpPr>
          <p:cNvPr id="3" name="Subtitle 2"/>
          <p:cNvSpPr>
            <a:spLocks noGrp="1"/>
          </p:cNvSpPr>
          <p:nvPr>
            <p:ph type="subTitle" idx="1"/>
          </p:nvPr>
        </p:nvSpPr>
        <p:spPr/>
        <p:txBody>
          <a:bodyPr rtlCol="0">
            <a:normAutofit fontScale="92500" lnSpcReduction="10000"/>
          </a:bodyPr>
          <a:lstStyle/>
          <a:p>
            <a:pPr eaLnBrk="1" fontAlgn="auto" hangingPunct="1">
              <a:spcAft>
                <a:spcPts val="0"/>
              </a:spcAft>
              <a:buFont typeface="Arial" pitchFamily="34" charset="0"/>
              <a:buNone/>
              <a:defRPr/>
            </a:pPr>
            <a:r>
              <a:rPr lang="en-GB" dirty="0" smtClean="0"/>
              <a:t>any system or theory that maintains that </a:t>
            </a:r>
            <a:r>
              <a:rPr lang="en-GB" dirty="0" smtClean="0">
                <a:solidFill>
                  <a:srgbClr val="FF0000"/>
                </a:solidFill>
              </a:rPr>
              <a:t>the real is of the nature of thought </a:t>
            </a:r>
            <a:r>
              <a:rPr lang="en-GB" dirty="0" smtClean="0"/>
              <a:t>or that the </a:t>
            </a:r>
            <a:r>
              <a:rPr lang="en-GB" dirty="0" smtClean="0">
                <a:solidFill>
                  <a:srgbClr val="FF0000"/>
                </a:solidFill>
              </a:rPr>
              <a:t>object of external perception consists of ideas. </a:t>
            </a:r>
          </a:p>
          <a:p>
            <a:pPr eaLnBrk="1" fontAlgn="auto" hangingPunct="1">
              <a:spcAft>
                <a:spcPts val="0"/>
              </a:spcAft>
              <a:buFont typeface="Arial" pitchFamily="34" charset="0"/>
              <a:buNone/>
              <a:defRPr/>
            </a:pPr>
            <a:endParaRPr lang="en-GB"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GB" smtClean="0"/>
              <a:t>28.</a:t>
            </a:r>
          </a:p>
        </p:txBody>
      </p:sp>
      <p:pic>
        <p:nvPicPr>
          <p:cNvPr id="29699" name="Content Placeholder 3" descr="caravaggio_basket-fruit.jpg"/>
          <p:cNvPicPr>
            <a:picLocks noGrp="1" noChangeAspect="1"/>
          </p:cNvPicPr>
          <p:nvPr>
            <p:ph idx="1"/>
          </p:nvPr>
        </p:nvPicPr>
        <p:blipFill>
          <a:blip r:embed="rId2" cstate="print"/>
          <a:srcRect/>
          <a:stretch>
            <a:fillRect/>
          </a:stretch>
        </p:blipFill>
        <p:spPr>
          <a:xfrm>
            <a:off x="833438" y="1557338"/>
            <a:ext cx="7554912" cy="4776787"/>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p:nvPr>
        </p:nvSpPr>
        <p:spPr/>
        <p:txBody>
          <a:bodyPr/>
          <a:lstStyle/>
          <a:p>
            <a:pPr eaLnBrk="1" hangingPunct="1"/>
            <a:r>
              <a:rPr lang="en-GB" smtClean="0">
                <a:solidFill>
                  <a:srgbClr val="FFFF00"/>
                </a:solidFill>
              </a:rPr>
              <a:t>29. Realism</a:t>
            </a:r>
          </a:p>
        </p:txBody>
      </p:sp>
      <p:sp>
        <p:nvSpPr>
          <p:cNvPr id="3" name="Subtitle 2"/>
          <p:cNvSpPr>
            <a:spLocks noGrp="1"/>
          </p:cNvSpPr>
          <p:nvPr>
            <p:ph type="subTitle" idx="1"/>
          </p:nvPr>
        </p:nvSpPr>
        <p:spPr/>
        <p:txBody>
          <a:bodyPr rtlCol="0">
            <a:normAutofit fontScale="92500"/>
          </a:bodyPr>
          <a:lstStyle/>
          <a:p>
            <a:pPr eaLnBrk="1" fontAlgn="auto" hangingPunct="1">
              <a:spcAft>
                <a:spcPts val="0"/>
              </a:spcAft>
              <a:buFont typeface="Arial" pitchFamily="34" charset="0"/>
              <a:buNone/>
              <a:defRPr/>
            </a:pPr>
            <a:r>
              <a:rPr lang="en-GB" dirty="0" smtClean="0"/>
              <a:t>treatment of forms, colours, space, etc., in such a manner as to </a:t>
            </a:r>
            <a:r>
              <a:rPr lang="en-GB" dirty="0" smtClean="0">
                <a:solidFill>
                  <a:srgbClr val="FF0000"/>
                </a:solidFill>
              </a:rPr>
              <a:t>emphasise</a:t>
            </a:r>
            <a:r>
              <a:rPr lang="en-GB" dirty="0" smtClean="0"/>
              <a:t> their correspondence to </a:t>
            </a:r>
            <a:r>
              <a:rPr lang="en-GB" dirty="0" smtClean="0">
                <a:solidFill>
                  <a:srgbClr val="FF0000"/>
                </a:solidFill>
              </a:rPr>
              <a:t>ordinary experience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GB" smtClean="0"/>
              <a:t>3. Aeschylus 525-456</a:t>
            </a:r>
          </a:p>
        </p:txBody>
      </p:sp>
      <p:pic>
        <p:nvPicPr>
          <p:cNvPr id="4099" name="Content Placeholder 3" descr="The Agamemnon of Aeschylus 1 0 1277176953 (1).jpg"/>
          <p:cNvPicPr>
            <a:picLocks noGrp="1" noChangeAspect="1"/>
          </p:cNvPicPr>
          <p:nvPr>
            <p:ph idx="1"/>
          </p:nvPr>
        </p:nvPicPr>
        <p:blipFill>
          <a:blip r:embed="rId2" cstate="print"/>
          <a:srcRect/>
          <a:stretch>
            <a:fillRect/>
          </a:stretch>
        </p:blipFill>
        <p:spPr>
          <a:xfrm>
            <a:off x="3063875" y="1600200"/>
            <a:ext cx="3016250" cy="4525963"/>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ctrTitle"/>
          </p:nvPr>
        </p:nvSpPr>
        <p:spPr>
          <a:xfrm>
            <a:off x="685800" y="500063"/>
            <a:ext cx="7772400" cy="928687"/>
          </a:xfrm>
        </p:spPr>
        <p:txBody>
          <a:bodyPr/>
          <a:lstStyle/>
          <a:p>
            <a:r>
              <a:rPr lang="en-GB" smtClean="0"/>
              <a:t>30.Post modernism</a:t>
            </a:r>
          </a:p>
        </p:txBody>
      </p:sp>
      <p:sp>
        <p:nvSpPr>
          <p:cNvPr id="3" name="Subtitle 2"/>
          <p:cNvSpPr>
            <a:spLocks noGrp="1"/>
          </p:cNvSpPr>
          <p:nvPr>
            <p:ph type="subTitle" idx="1"/>
          </p:nvPr>
        </p:nvSpPr>
        <p:spPr>
          <a:xfrm>
            <a:off x="500063" y="1357313"/>
            <a:ext cx="8286750" cy="5143500"/>
          </a:xfrm>
        </p:spPr>
        <p:txBody>
          <a:bodyPr/>
          <a:lstStyle/>
          <a:p>
            <a:pPr algn="l">
              <a:buFont typeface="Arial" pitchFamily="34" charset="0"/>
              <a:buChar char="•"/>
              <a:defRPr/>
            </a:pPr>
            <a:endParaRPr lang="en-GB" sz="2800" dirty="0" smtClean="0"/>
          </a:p>
          <a:p>
            <a:pPr algn="l">
              <a:buFont typeface="Arial" pitchFamily="34" charset="0"/>
              <a:buChar char="•"/>
              <a:defRPr/>
            </a:pPr>
            <a:r>
              <a:rPr lang="en-GB" sz="2800" dirty="0" smtClean="0"/>
              <a:t>There is </a:t>
            </a:r>
            <a:r>
              <a:rPr lang="en-GB" sz="2800" dirty="0" smtClean="0">
                <a:solidFill>
                  <a:srgbClr val="FF0000"/>
                </a:solidFill>
              </a:rPr>
              <a:t>no such thing as objectivity</a:t>
            </a:r>
            <a:r>
              <a:rPr lang="en-GB" sz="2800" dirty="0" smtClean="0"/>
              <a:t>. </a:t>
            </a:r>
          </a:p>
          <a:p>
            <a:pPr algn="l">
              <a:buFont typeface="Arial" pitchFamily="34" charset="0"/>
              <a:buChar char="•"/>
              <a:defRPr/>
            </a:pPr>
            <a:r>
              <a:rPr lang="en-GB" sz="2800" dirty="0" smtClean="0"/>
              <a:t>There is no "truth" to appeal to for understanding history and culture. There are </a:t>
            </a:r>
            <a:r>
              <a:rPr lang="en-GB" sz="2800" dirty="0" smtClean="0">
                <a:solidFill>
                  <a:srgbClr val="FF0000"/>
                </a:solidFill>
              </a:rPr>
              <a:t>no moral absolutes</a:t>
            </a:r>
            <a:r>
              <a:rPr lang="en-GB" sz="2800" dirty="0" smtClean="0"/>
              <a:t>. </a:t>
            </a:r>
          </a:p>
          <a:p>
            <a:pPr algn="l">
              <a:buFont typeface="Arial" pitchFamily="34" charset="0"/>
              <a:buChar char="•"/>
              <a:defRPr/>
            </a:pPr>
            <a:r>
              <a:rPr lang="en-GB" sz="2800" dirty="0" smtClean="0">
                <a:solidFill>
                  <a:srgbClr val="FF0000"/>
                </a:solidFill>
              </a:rPr>
              <a:t>Texts</a:t>
            </a:r>
            <a:r>
              <a:rPr lang="en-GB" sz="2800" dirty="0" smtClean="0"/>
              <a:t>, whether religious or philosophical or literary, </a:t>
            </a:r>
            <a:r>
              <a:rPr lang="en-GB" sz="2800" dirty="0" smtClean="0">
                <a:solidFill>
                  <a:srgbClr val="FF0000"/>
                </a:solidFill>
              </a:rPr>
              <a:t>do not have intrinsic meaning. </a:t>
            </a:r>
          </a:p>
          <a:p>
            <a:pPr algn="l">
              <a:buFont typeface="Arial" pitchFamily="34" charset="0"/>
              <a:buChar char="•"/>
              <a:defRPr/>
            </a:pPr>
            <a:r>
              <a:rPr lang="en-GB" sz="2800" dirty="0" smtClean="0">
                <a:solidFill>
                  <a:srgbClr val="FF0000"/>
                </a:solidFill>
              </a:rPr>
              <a:t>Ideas are cultural creations</a:t>
            </a:r>
            <a:r>
              <a:rPr lang="en-GB" sz="2800" dirty="0" smtClean="0"/>
              <a:t>. Everything is relative. </a:t>
            </a:r>
          </a:p>
          <a:p>
            <a:pPr algn="l">
              <a:buFont typeface="Arial" pitchFamily="34" charset="0"/>
              <a:buChar char="•"/>
              <a:defRPr/>
            </a:pPr>
            <a:r>
              <a:rPr lang="en-GB" sz="2800" dirty="0" smtClean="0"/>
              <a:t>We need to be deeply </a:t>
            </a:r>
            <a:r>
              <a:rPr lang="en-GB" sz="2800" dirty="0" smtClean="0">
                <a:solidFill>
                  <a:srgbClr val="FF0000"/>
                </a:solidFill>
              </a:rPr>
              <a:t>suspicious</a:t>
            </a:r>
            <a:r>
              <a:rPr lang="en-GB" sz="2800" dirty="0" smtClean="0"/>
              <a:t> of all </a:t>
            </a:r>
            <a:r>
              <a:rPr lang="en-GB" sz="2800" dirty="0" smtClean="0">
                <a:solidFill>
                  <a:srgbClr val="FF0000"/>
                </a:solidFill>
              </a:rPr>
              <a:t>ideas</a:t>
            </a:r>
            <a:r>
              <a:rPr lang="en-GB" sz="2800" dirty="0" smtClean="0"/>
              <a:t> given the way that </a:t>
            </a:r>
            <a:r>
              <a:rPr lang="en-GB" sz="2800" dirty="0" smtClean="0">
                <a:solidFill>
                  <a:srgbClr val="FF0000"/>
                </a:solidFill>
              </a:rPr>
              <a:t>ideas are used as tools to oppress </a:t>
            </a:r>
            <a:r>
              <a:rPr lang="en-GB" sz="2800" dirty="0" smtClean="0"/>
              <a:t>and confine humans.</a:t>
            </a:r>
            <a:endParaRPr lang="en-GB" sz="2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GB" smtClean="0"/>
              <a:t>31. Sophists: Protagoras 490-420</a:t>
            </a:r>
          </a:p>
        </p:txBody>
      </p:sp>
      <p:pic>
        <p:nvPicPr>
          <p:cNvPr id="32771" name="Content Placeholder 3" descr="protagoras.jpg"/>
          <p:cNvPicPr>
            <a:picLocks noGrp="1" noChangeAspect="1"/>
          </p:cNvPicPr>
          <p:nvPr>
            <p:ph idx="1"/>
          </p:nvPr>
        </p:nvPicPr>
        <p:blipFill>
          <a:blip r:embed="rId2" cstate="print"/>
          <a:srcRect/>
          <a:stretch>
            <a:fillRect/>
          </a:stretch>
        </p:blipFill>
        <p:spPr>
          <a:xfrm>
            <a:off x="1577975" y="1844675"/>
            <a:ext cx="6018213" cy="405765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ctrTitle"/>
          </p:nvPr>
        </p:nvSpPr>
        <p:spPr/>
        <p:txBody>
          <a:bodyPr/>
          <a:lstStyle/>
          <a:p>
            <a:pPr eaLnBrk="1" hangingPunct="1"/>
            <a:r>
              <a:rPr lang="en-GB" smtClean="0">
                <a:solidFill>
                  <a:srgbClr val="FFFF00"/>
                </a:solidFill>
              </a:rPr>
              <a:t>32. pragmatism</a:t>
            </a:r>
          </a:p>
        </p:txBody>
      </p:sp>
      <p:sp>
        <p:nvSpPr>
          <p:cNvPr id="3" name="Subtitle 2"/>
          <p:cNvSpPr>
            <a:spLocks noGrp="1"/>
          </p:cNvSpPr>
          <p:nvPr>
            <p:ph type="subTitle" idx="1"/>
          </p:nvPr>
        </p:nvSpPr>
        <p:spPr/>
        <p:txBody>
          <a:bodyPr rtlCol="0">
            <a:normAutofit fontScale="92500" lnSpcReduction="10000"/>
          </a:bodyPr>
          <a:lstStyle/>
          <a:p>
            <a:pPr eaLnBrk="1" fontAlgn="auto" hangingPunct="1">
              <a:spcAft>
                <a:spcPts val="0"/>
              </a:spcAft>
              <a:buFont typeface="Arial" pitchFamily="34" charset="0"/>
              <a:buNone/>
              <a:defRPr/>
            </a:pPr>
            <a:r>
              <a:rPr lang="en-GB" dirty="0" smtClean="0"/>
              <a:t>action or policy dictated by consideration of the </a:t>
            </a:r>
            <a:r>
              <a:rPr lang="en-GB" dirty="0" smtClean="0">
                <a:solidFill>
                  <a:srgbClr val="FF0000"/>
                </a:solidFill>
              </a:rPr>
              <a:t>immediate practical consequences</a:t>
            </a:r>
            <a:r>
              <a:rPr lang="en-GB" dirty="0" smtClean="0"/>
              <a:t> rather than by theory or dogma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ctrTitle"/>
          </p:nvPr>
        </p:nvSpPr>
        <p:spPr>
          <a:xfrm>
            <a:off x="685800" y="188913"/>
            <a:ext cx="7772400" cy="5111750"/>
          </a:xfrm>
        </p:spPr>
        <p:txBody>
          <a:bodyPr/>
          <a:lstStyle/>
          <a:p>
            <a:pPr algn="l" eaLnBrk="1" hangingPunct="1"/>
            <a:r>
              <a:rPr lang="en-GB" sz="3200" smtClean="0"/>
              <a:t>33.</a:t>
            </a:r>
            <a:br>
              <a:rPr lang="en-GB" sz="3200" smtClean="0"/>
            </a:br>
            <a:r>
              <a:rPr lang="en-GB" sz="3200" smtClean="0"/>
              <a:t/>
            </a:r>
            <a:br>
              <a:rPr lang="en-GB" sz="3200" smtClean="0"/>
            </a:br>
            <a:r>
              <a:rPr lang="en-GB" sz="2800" smtClean="0"/>
              <a:t>‘If that the heavens do not their visible spirits</a:t>
            </a:r>
            <a:br>
              <a:rPr lang="en-GB" sz="2800" smtClean="0"/>
            </a:br>
            <a:r>
              <a:rPr lang="en-GB" sz="2800" smtClean="0"/>
              <a:t>Send quickly down to tame these vile offences,</a:t>
            </a:r>
            <a:br>
              <a:rPr lang="en-GB" sz="2800" smtClean="0"/>
            </a:br>
            <a:r>
              <a:rPr lang="en-GB" sz="2800" smtClean="0"/>
              <a:t>It will come,</a:t>
            </a:r>
            <a:br>
              <a:rPr lang="en-GB" sz="2800" smtClean="0"/>
            </a:br>
            <a:r>
              <a:rPr lang="en-GB" sz="2800" smtClean="0"/>
              <a:t>Humanity must perforce prey on itself,</a:t>
            </a:r>
            <a:br>
              <a:rPr lang="en-GB" sz="2800" smtClean="0"/>
            </a:br>
            <a:r>
              <a:rPr lang="en-GB" sz="2800" smtClean="0"/>
              <a:t>Like monsters of the deep.’ </a:t>
            </a:r>
            <a:r>
              <a:rPr lang="en-GB" sz="3200" smtClean="0"/>
              <a:t/>
            </a:r>
            <a:br>
              <a:rPr lang="en-GB" sz="3200" smtClean="0"/>
            </a:br>
            <a:r>
              <a:rPr lang="en-GB" sz="3200" smtClean="0"/>
              <a:t/>
            </a:r>
            <a:br>
              <a:rPr lang="en-GB" sz="3200" smtClean="0"/>
            </a:br>
            <a:r>
              <a:rPr lang="en-GB" sz="2800" smtClean="0">
                <a:solidFill>
                  <a:srgbClr val="FFFF00"/>
                </a:solidFill>
              </a:rPr>
              <a:t>Albany in Shakespeare’s </a:t>
            </a:r>
            <a:r>
              <a:rPr lang="en-GB" sz="2800" i="1" smtClean="0">
                <a:solidFill>
                  <a:srgbClr val="FFFF00"/>
                </a:solidFill>
              </a:rPr>
              <a:t>King Lear</a:t>
            </a:r>
            <a:r>
              <a:rPr lang="en-GB" sz="2800" smtClean="0">
                <a:solidFill>
                  <a:srgbClr val="FFFF00"/>
                </a:solidFill>
              </a:rPr>
              <a:t> IV,ii</a:t>
            </a:r>
            <a:r>
              <a:rPr lang="en-GB" sz="2800" smtClean="0"/>
              <a:t/>
            </a:r>
            <a:br>
              <a:rPr lang="en-GB" sz="2800" smtClean="0"/>
            </a:br>
            <a:endParaRPr lang="en-GB" sz="2800" smtClean="0"/>
          </a:p>
        </p:txBody>
      </p:sp>
      <p:sp>
        <p:nvSpPr>
          <p:cNvPr id="3" name="Subtitle 2"/>
          <p:cNvSpPr>
            <a:spLocks noGrp="1"/>
          </p:cNvSpPr>
          <p:nvPr>
            <p:ph type="subTitle" idx="1"/>
          </p:nvPr>
        </p:nvSpPr>
        <p:spPr>
          <a:xfrm flipV="1">
            <a:off x="1371600" y="5638800"/>
            <a:ext cx="6400800" cy="958850"/>
          </a:xfrm>
        </p:spPr>
        <p:txBody>
          <a:bodyPr rtlCol="0">
            <a:normAutofit/>
          </a:bodyPr>
          <a:lstStyle/>
          <a:p>
            <a:pPr eaLnBrk="1" fontAlgn="auto" hangingPunct="1">
              <a:spcAft>
                <a:spcPts val="0"/>
              </a:spcAft>
              <a:buFont typeface="Arial" pitchFamily="34" charset="0"/>
              <a:buNone/>
              <a:defRPr/>
            </a:pPr>
            <a:endParaRPr lang="en-GB"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GB" sz="2800" smtClean="0"/>
              <a:t>34. Universal Declaration of Human Rights </a:t>
            </a:r>
            <a:br>
              <a:rPr lang="en-GB" sz="2800" smtClean="0"/>
            </a:br>
            <a:r>
              <a:rPr lang="en-GB" sz="1800" smtClean="0">
                <a:solidFill>
                  <a:srgbClr val="FFFF00"/>
                </a:solidFill>
              </a:rPr>
              <a:t>United Nations General Assembly, Paris 10</a:t>
            </a:r>
            <a:r>
              <a:rPr lang="en-GB" sz="1800" baseline="30000" smtClean="0">
                <a:solidFill>
                  <a:srgbClr val="FFFF00"/>
                </a:solidFill>
              </a:rPr>
              <a:t>th</a:t>
            </a:r>
            <a:r>
              <a:rPr lang="en-GB" sz="1800" smtClean="0">
                <a:solidFill>
                  <a:srgbClr val="FFFF00"/>
                </a:solidFill>
              </a:rPr>
              <a:t> Dec 1948</a:t>
            </a:r>
          </a:p>
        </p:txBody>
      </p:sp>
      <p:pic>
        <p:nvPicPr>
          <p:cNvPr id="35843" name="Content Placeholder 3" descr="universal-declaration-of-human-rights.jpg"/>
          <p:cNvPicPr>
            <a:picLocks noGrp="1" noChangeAspect="1"/>
          </p:cNvPicPr>
          <p:nvPr>
            <p:ph idx="1"/>
          </p:nvPr>
        </p:nvPicPr>
        <p:blipFill>
          <a:blip r:embed="rId2" cstate="print"/>
          <a:srcRect/>
          <a:stretch>
            <a:fillRect/>
          </a:stretch>
        </p:blipFill>
        <p:spPr>
          <a:xfrm>
            <a:off x="1554163" y="1600200"/>
            <a:ext cx="6035675" cy="4525963"/>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GB" smtClean="0"/>
              <a:t>35. Karl Popper</a:t>
            </a:r>
            <a:br>
              <a:rPr lang="en-GB" smtClean="0"/>
            </a:br>
            <a:r>
              <a:rPr lang="en-GB" sz="3200" smtClean="0"/>
              <a:t>1902-1994</a:t>
            </a:r>
          </a:p>
        </p:txBody>
      </p:sp>
      <p:pic>
        <p:nvPicPr>
          <p:cNvPr id="36867" name="Content Placeholder 3" descr="popper.jpg"/>
          <p:cNvPicPr>
            <a:picLocks noGrp="1" noChangeAspect="1"/>
          </p:cNvPicPr>
          <p:nvPr>
            <p:ph idx="1"/>
          </p:nvPr>
        </p:nvPicPr>
        <p:blipFill>
          <a:blip r:embed="rId2" cstate="print"/>
          <a:srcRect/>
          <a:stretch>
            <a:fillRect/>
          </a:stretch>
        </p:blipFill>
        <p:spPr>
          <a:xfrm>
            <a:off x="2916238" y="1557338"/>
            <a:ext cx="3328987" cy="5021262"/>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GB" smtClean="0"/>
              <a:t>36. Plato’s </a:t>
            </a:r>
            <a:r>
              <a:rPr lang="en-GB" i="1" smtClean="0"/>
              <a:t>The Republic</a:t>
            </a:r>
          </a:p>
        </p:txBody>
      </p:sp>
      <p:pic>
        <p:nvPicPr>
          <p:cNvPr id="37891" name="Content Placeholder 3" descr="republic.jpg"/>
          <p:cNvPicPr>
            <a:picLocks noGrp="1" noChangeAspect="1"/>
          </p:cNvPicPr>
          <p:nvPr>
            <p:ph idx="1"/>
          </p:nvPr>
        </p:nvPicPr>
        <p:blipFill>
          <a:blip r:embed="rId2" cstate="print"/>
          <a:srcRect/>
          <a:stretch>
            <a:fillRect/>
          </a:stretch>
        </p:blipFill>
        <p:spPr>
          <a:xfrm>
            <a:off x="3105150" y="1600200"/>
            <a:ext cx="2933700" cy="4525963"/>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GB" smtClean="0"/>
              <a:t>37. Antediluvian Sparta...</a:t>
            </a:r>
          </a:p>
        </p:txBody>
      </p:sp>
      <p:pic>
        <p:nvPicPr>
          <p:cNvPr id="38915" name="Content Placeholder 3" descr="map.jpg"/>
          <p:cNvPicPr>
            <a:picLocks noGrp="1" noChangeAspect="1"/>
          </p:cNvPicPr>
          <p:nvPr>
            <p:ph idx="1"/>
          </p:nvPr>
        </p:nvPicPr>
        <p:blipFill>
          <a:blip r:embed="rId2" cstate="print"/>
          <a:srcRect/>
          <a:stretch>
            <a:fillRect/>
          </a:stretch>
        </p:blipFill>
        <p:spPr>
          <a:xfrm>
            <a:off x="2268538" y="1628775"/>
            <a:ext cx="4559300" cy="4191000"/>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GB" smtClean="0"/>
              <a:t>38. Stalin’s Russia</a:t>
            </a:r>
          </a:p>
        </p:txBody>
      </p:sp>
      <p:pic>
        <p:nvPicPr>
          <p:cNvPr id="39939" name="Content Placeholder 3" descr="stalin_parents.jpg"/>
          <p:cNvPicPr>
            <a:picLocks noGrp="1" noChangeAspect="1"/>
          </p:cNvPicPr>
          <p:nvPr>
            <p:ph idx="1"/>
          </p:nvPr>
        </p:nvPicPr>
        <p:blipFill>
          <a:blip r:embed="rId2" cstate="print"/>
          <a:srcRect/>
          <a:stretch>
            <a:fillRect/>
          </a:stretch>
        </p:blipFill>
        <p:spPr>
          <a:xfrm>
            <a:off x="1389063" y="1600200"/>
            <a:ext cx="6365875" cy="4525963"/>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GB" smtClean="0"/>
              <a:t>39.</a:t>
            </a:r>
          </a:p>
        </p:txBody>
      </p:sp>
      <p:pic>
        <p:nvPicPr>
          <p:cNvPr id="40963" name="Content Placeholder 3" descr="Hangings 2.jpg"/>
          <p:cNvPicPr>
            <a:picLocks noGrp="1" noChangeAspect="1"/>
          </p:cNvPicPr>
          <p:nvPr>
            <p:ph idx="1"/>
          </p:nvPr>
        </p:nvPicPr>
        <p:blipFill>
          <a:blip r:embed="rId2" cstate="print"/>
          <a:srcRect/>
          <a:stretch>
            <a:fillRect/>
          </a:stretch>
        </p:blipFill>
        <p:spPr>
          <a:xfrm>
            <a:off x="1331913" y="1268413"/>
            <a:ext cx="6883400" cy="4525962"/>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GB" smtClean="0"/>
              <a:t>4. Plato 427-347</a:t>
            </a:r>
          </a:p>
        </p:txBody>
      </p:sp>
      <p:pic>
        <p:nvPicPr>
          <p:cNvPr id="5123" name="Content Placeholder 3" descr="School_of_Athens_by_Raphael_by_TatharAmandil.png"/>
          <p:cNvPicPr>
            <a:picLocks noGrp="1" noChangeAspect="1"/>
          </p:cNvPicPr>
          <p:nvPr>
            <p:ph idx="1"/>
          </p:nvPr>
        </p:nvPicPr>
        <p:blipFill>
          <a:blip r:embed="rId2" cstate="print"/>
          <a:srcRect/>
          <a:stretch>
            <a:fillRect/>
          </a:stretch>
        </p:blipFill>
        <p:spPr>
          <a:xfrm>
            <a:off x="1554163" y="1600200"/>
            <a:ext cx="6035675" cy="4525963"/>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GB" smtClean="0"/>
              <a:t>40.</a:t>
            </a:r>
          </a:p>
        </p:txBody>
      </p:sp>
      <p:pic>
        <p:nvPicPr>
          <p:cNvPr id="41987" name="Content Placeholder 3" descr="censor.jpg"/>
          <p:cNvPicPr>
            <a:picLocks noGrp="1" noChangeAspect="1"/>
          </p:cNvPicPr>
          <p:nvPr>
            <p:ph idx="1"/>
          </p:nvPr>
        </p:nvPicPr>
        <p:blipFill>
          <a:blip r:embed="rId2" cstate="print"/>
          <a:srcRect/>
          <a:stretch>
            <a:fillRect/>
          </a:stretch>
        </p:blipFill>
        <p:spPr>
          <a:xfrm>
            <a:off x="1692275" y="1341438"/>
            <a:ext cx="6049963" cy="5327650"/>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GB" smtClean="0"/>
              <a:t>41.</a:t>
            </a:r>
          </a:p>
        </p:txBody>
      </p:sp>
      <p:pic>
        <p:nvPicPr>
          <p:cNvPr id="43011" name="Content Placeholder 3" descr="mein kampf.jpg"/>
          <p:cNvPicPr>
            <a:picLocks noGrp="1" noChangeAspect="1"/>
          </p:cNvPicPr>
          <p:nvPr>
            <p:ph idx="1"/>
          </p:nvPr>
        </p:nvPicPr>
        <p:blipFill>
          <a:blip r:embed="rId2" cstate="print"/>
          <a:srcRect/>
          <a:stretch>
            <a:fillRect/>
          </a:stretch>
        </p:blipFill>
        <p:spPr>
          <a:xfrm>
            <a:off x="2484438" y="1412875"/>
            <a:ext cx="3816350" cy="5135563"/>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274638"/>
            <a:ext cx="8229600" cy="1138237"/>
          </a:xfrm>
        </p:spPr>
        <p:txBody>
          <a:bodyPr/>
          <a:lstStyle/>
          <a:p>
            <a:pPr eaLnBrk="1" hangingPunct="1"/>
            <a:r>
              <a:rPr lang="en-GB" smtClean="0"/>
              <a:t>42.</a:t>
            </a:r>
          </a:p>
        </p:txBody>
      </p:sp>
      <p:pic>
        <p:nvPicPr>
          <p:cNvPr id="44035" name="Content Placeholder 3" descr="communist_manifesto_by_godofwarlover-d5617a7.jpg"/>
          <p:cNvPicPr>
            <a:picLocks noGrp="1" noChangeAspect="1"/>
          </p:cNvPicPr>
          <p:nvPr>
            <p:ph idx="1"/>
          </p:nvPr>
        </p:nvPicPr>
        <p:blipFill>
          <a:blip r:embed="rId2" cstate="print"/>
          <a:srcRect/>
          <a:stretch>
            <a:fillRect/>
          </a:stretch>
        </p:blipFill>
        <p:spPr>
          <a:xfrm>
            <a:off x="1979613" y="1268413"/>
            <a:ext cx="4752975" cy="5473700"/>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GB" smtClean="0"/>
              <a:t>43.</a:t>
            </a:r>
          </a:p>
        </p:txBody>
      </p:sp>
      <p:pic>
        <p:nvPicPr>
          <p:cNvPr id="45059" name="Content Placeholder 3" descr="dialogues.jpg"/>
          <p:cNvPicPr>
            <a:picLocks noGrp="1" noChangeAspect="1"/>
          </p:cNvPicPr>
          <p:nvPr>
            <p:ph idx="1"/>
          </p:nvPr>
        </p:nvPicPr>
        <p:blipFill>
          <a:blip r:embed="rId2" cstate="print"/>
          <a:srcRect/>
          <a:stretch>
            <a:fillRect/>
          </a:stretch>
        </p:blipFill>
        <p:spPr>
          <a:xfrm>
            <a:off x="3071813" y="1357313"/>
            <a:ext cx="2921000" cy="4521200"/>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GB" smtClean="0"/>
              <a:t>44.</a:t>
            </a:r>
          </a:p>
        </p:txBody>
      </p:sp>
      <p:pic>
        <p:nvPicPr>
          <p:cNvPr id="46083" name="Content Placeholder 3" descr="Timaeus.jpeg"/>
          <p:cNvPicPr>
            <a:picLocks noGrp="1" noChangeAspect="1"/>
          </p:cNvPicPr>
          <p:nvPr>
            <p:ph idx="1"/>
          </p:nvPr>
        </p:nvPicPr>
        <p:blipFill>
          <a:blip r:embed="rId2" cstate="print"/>
          <a:srcRect/>
          <a:stretch>
            <a:fillRect/>
          </a:stretch>
        </p:blipFill>
        <p:spPr>
          <a:xfrm>
            <a:off x="3143250" y="1214438"/>
            <a:ext cx="2897188" cy="4525962"/>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GB" smtClean="0"/>
              <a:t>45. The Symposium:</a:t>
            </a:r>
          </a:p>
        </p:txBody>
      </p:sp>
      <p:pic>
        <p:nvPicPr>
          <p:cNvPr id="47107" name="Content Placeholder 3" descr="Symposium.jpg"/>
          <p:cNvPicPr>
            <a:picLocks noGrp="1" noChangeAspect="1"/>
          </p:cNvPicPr>
          <p:nvPr>
            <p:ph idx="1"/>
          </p:nvPr>
        </p:nvPicPr>
        <p:blipFill>
          <a:blip r:embed="rId2" cstate="print"/>
          <a:srcRect/>
          <a:stretch>
            <a:fillRect/>
          </a:stretch>
        </p:blipFill>
        <p:spPr>
          <a:xfrm>
            <a:off x="1571625" y="1428750"/>
            <a:ext cx="6384925" cy="4929188"/>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GB" smtClean="0"/>
              <a:t>46.</a:t>
            </a:r>
          </a:p>
        </p:txBody>
      </p:sp>
      <p:pic>
        <p:nvPicPr>
          <p:cNvPr id="48131" name="Content Placeholder 3" descr="symposium 2.jpg"/>
          <p:cNvPicPr>
            <a:picLocks noGrp="1" noChangeAspect="1"/>
          </p:cNvPicPr>
          <p:nvPr>
            <p:ph idx="1"/>
          </p:nvPr>
        </p:nvPicPr>
        <p:blipFill>
          <a:blip r:embed="rId2" cstate="print"/>
          <a:srcRect/>
          <a:stretch>
            <a:fillRect/>
          </a:stretch>
        </p:blipFill>
        <p:spPr>
          <a:xfrm>
            <a:off x="928688" y="1214438"/>
            <a:ext cx="7408862" cy="4930775"/>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ctrTitle"/>
          </p:nvPr>
        </p:nvSpPr>
        <p:spPr/>
        <p:txBody>
          <a:bodyPr/>
          <a:lstStyle/>
          <a:p>
            <a:r>
              <a:rPr lang="en-GB" smtClean="0">
                <a:solidFill>
                  <a:srgbClr val="FFFF00"/>
                </a:solidFill>
              </a:rPr>
              <a:t>47. dialectic</a:t>
            </a:r>
          </a:p>
        </p:txBody>
      </p:sp>
      <p:sp>
        <p:nvSpPr>
          <p:cNvPr id="3" name="Subtitle 2"/>
          <p:cNvSpPr>
            <a:spLocks noGrp="1"/>
          </p:cNvSpPr>
          <p:nvPr>
            <p:ph type="subTitle" idx="1"/>
          </p:nvPr>
        </p:nvSpPr>
        <p:spPr>
          <a:xfrm>
            <a:off x="1371600" y="3886200"/>
            <a:ext cx="6400800" cy="2400300"/>
          </a:xfrm>
        </p:spPr>
        <p:txBody>
          <a:bodyPr/>
          <a:lstStyle/>
          <a:p>
            <a:pPr>
              <a:defRPr/>
            </a:pPr>
            <a:r>
              <a:rPr lang="en-GB" dirty="0" smtClean="0"/>
              <a:t>the art or practice of </a:t>
            </a:r>
            <a:r>
              <a:rPr lang="en-GB" dirty="0" smtClean="0">
                <a:solidFill>
                  <a:srgbClr val="FF0000"/>
                </a:solidFill>
              </a:rPr>
              <a:t>logical discussion </a:t>
            </a:r>
            <a:r>
              <a:rPr lang="en-GB" dirty="0" smtClean="0"/>
              <a:t>as employed in </a:t>
            </a:r>
            <a:r>
              <a:rPr lang="en-GB" dirty="0" smtClean="0">
                <a:solidFill>
                  <a:srgbClr val="FF0000"/>
                </a:solidFill>
              </a:rPr>
              <a:t>investigating the truth of a theory or opinion. </a:t>
            </a:r>
          </a:p>
          <a:p>
            <a:pPr>
              <a:defRPr/>
            </a:pPr>
            <a:endParaRPr lang="en-GB"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GB" smtClean="0"/>
              <a:t>48. The Allegory of the Cave</a:t>
            </a:r>
          </a:p>
        </p:txBody>
      </p:sp>
      <p:pic>
        <p:nvPicPr>
          <p:cNvPr id="50179" name="Content Placeholder 3" descr="cave 1.jpg"/>
          <p:cNvPicPr>
            <a:picLocks noGrp="1" noChangeAspect="1"/>
          </p:cNvPicPr>
          <p:nvPr>
            <p:ph idx="1"/>
          </p:nvPr>
        </p:nvPicPr>
        <p:blipFill>
          <a:blip r:embed="rId2" cstate="print"/>
          <a:srcRect/>
          <a:stretch>
            <a:fillRect/>
          </a:stretch>
        </p:blipFill>
        <p:spPr>
          <a:xfrm>
            <a:off x="2343150" y="2192338"/>
            <a:ext cx="4457700" cy="3343275"/>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GB" smtClean="0"/>
              <a:t>49.</a:t>
            </a:r>
          </a:p>
        </p:txBody>
      </p:sp>
      <p:pic>
        <p:nvPicPr>
          <p:cNvPr id="51203" name="Content Placeholder 3" descr="cave 2.jpg"/>
          <p:cNvPicPr>
            <a:picLocks noGrp="1" noChangeAspect="1"/>
          </p:cNvPicPr>
          <p:nvPr>
            <p:ph idx="1"/>
          </p:nvPr>
        </p:nvPicPr>
        <p:blipFill>
          <a:blip r:embed="rId2" cstate="print"/>
          <a:srcRect/>
          <a:stretch>
            <a:fillRect/>
          </a:stretch>
        </p:blipFill>
        <p:spPr>
          <a:xfrm>
            <a:off x="1643063" y="1285875"/>
            <a:ext cx="6138862" cy="4525963"/>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GB" smtClean="0"/>
              <a:t>5. Plato is not being impolite</a:t>
            </a:r>
          </a:p>
        </p:txBody>
      </p:sp>
      <p:pic>
        <p:nvPicPr>
          <p:cNvPr id="6147" name="Content Placeholder 3" descr="Plato.jpg"/>
          <p:cNvPicPr>
            <a:picLocks noGrp="1" noChangeAspect="1"/>
          </p:cNvPicPr>
          <p:nvPr>
            <p:ph idx="1"/>
          </p:nvPr>
        </p:nvPicPr>
        <p:blipFill>
          <a:blip r:embed="rId2" cstate="print"/>
          <a:srcRect/>
          <a:stretch>
            <a:fillRect/>
          </a:stretch>
        </p:blipFill>
        <p:spPr>
          <a:xfrm>
            <a:off x="2752725" y="1600200"/>
            <a:ext cx="3638550" cy="4525963"/>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GB" smtClean="0"/>
              <a:t>50.</a:t>
            </a:r>
          </a:p>
        </p:txBody>
      </p:sp>
      <p:pic>
        <p:nvPicPr>
          <p:cNvPr id="52227" name="Content Placeholder 3" descr="cave 5.jpg"/>
          <p:cNvPicPr>
            <a:picLocks noGrp="1" noChangeAspect="1"/>
          </p:cNvPicPr>
          <p:nvPr>
            <p:ph idx="1"/>
          </p:nvPr>
        </p:nvPicPr>
        <p:blipFill>
          <a:blip r:embed="rId2" cstate="print"/>
          <a:srcRect/>
          <a:stretch>
            <a:fillRect/>
          </a:stretch>
        </p:blipFill>
        <p:spPr>
          <a:xfrm>
            <a:off x="1000125" y="1196975"/>
            <a:ext cx="7366000" cy="5160963"/>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GB" smtClean="0"/>
              <a:t>51.</a:t>
            </a:r>
          </a:p>
        </p:txBody>
      </p:sp>
      <p:sp>
        <p:nvSpPr>
          <p:cNvPr id="53251" name="Content Placeholder 5"/>
          <p:cNvSpPr>
            <a:spLocks noGrp="1"/>
          </p:cNvSpPr>
          <p:nvPr>
            <p:ph idx="1"/>
          </p:nvPr>
        </p:nvSpPr>
        <p:spPr/>
        <p:txBody>
          <a:bodyPr/>
          <a:lstStyle/>
          <a:p>
            <a:pPr>
              <a:buFont typeface="Arial" charset="0"/>
              <a:buNone/>
            </a:pPr>
            <a:r>
              <a:rPr lang="en-GB" sz="5400" smtClean="0"/>
              <a:t>“Of all animals, the boy is the most unmanageable.”</a:t>
            </a:r>
          </a:p>
          <a:p>
            <a:pPr>
              <a:buFont typeface="Arial" charset="0"/>
              <a:buNone/>
            </a:pPr>
            <a:r>
              <a:rPr lang="en-GB" smtClean="0"/>
              <a:t> - Plato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p:txBody>
          <a:bodyPr/>
          <a:lstStyle/>
          <a:p>
            <a:pPr eaLnBrk="1" hangingPunct="1"/>
            <a:r>
              <a:rPr lang="en-GB" smtClean="0">
                <a:solidFill>
                  <a:srgbClr val="FFFF00"/>
                </a:solidFill>
              </a:rPr>
              <a:t>6. protagonist</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GB" dirty="0" smtClean="0"/>
              <a:t>The leader or principal person in a movement, cause or narrative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p:txBody>
          <a:bodyPr/>
          <a:lstStyle/>
          <a:p>
            <a:pPr eaLnBrk="1" hangingPunct="1"/>
            <a:r>
              <a:rPr lang="en-GB" smtClean="0">
                <a:solidFill>
                  <a:srgbClr val="FFFF00"/>
                </a:solidFill>
              </a:rPr>
              <a:t>7. transcendent</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GB" dirty="0" smtClean="0"/>
              <a:t>going beyond ordinary limits; surpassing; exceeding. </a:t>
            </a:r>
          </a:p>
          <a:p>
            <a:pPr eaLnBrk="1" fontAlgn="auto" hangingPunct="1">
              <a:spcAft>
                <a:spcPts val="0"/>
              </a:spcAft>
              <a:buFont typeface="Arial" pitchFamily="34" charset="0"/>
              <a:buNone/>
              <a:defRPr/>
            </a:pPr>
            <a:endParaRPr lang="en-GB"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p:txBody>
          <a:bodyPr/>
          <a:lstStyle/>
          <a:p>
            <a:pPr eaLnBrk="1" hangingPunct="1"/>
            <a:r>
              <a:rPr lang="en-GB" smtClean="0"/>
              <a:t>8. Forms, Ideas, universals, absolutes, archetypes</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GB" dirty="0" smtClean="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GB" smtClean="0"/>
              <a:t>9. Socrates 469-399</a:t>
            </a:r>
          </a:p>
        </p:txBody>
      </p:sp>
      <p:pic>
        <p:nvPicPr>
          <p:cNvPr id="10243" name="Content Placeholder 4" descr="socrates.jpg"/>
          <p:cNvPicPr>
            <a:picLocks noGrp="1" noChangeAspect="1"/>
          </p:cNvPicPr>
          <p:nvPr>
            <p:ph idx="1"/>
          </p:nvPr>
        </p:nvPicPr>
        <p:blipFill>
          <a:blip r:embed="rId2" cstate="print"/>
          <a:srcRect/>
          <a:stretch>
            <a:fillRect/>
          </a:stretch>
        </p:blipFill>
        <p:spPr>
          <a:xfrm>
            <a:off x="1152525" y="1600200"/>
            <a:ext cx="6838950" cy="4525963"/>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TotalTime>
  <Words>491</Words>
  <Application>Microsoft Office PowerPoint</Application>
  <PresentationFormat>On-screen Show (4:3)</PresentationFormat>
  <Paragraphs>72</Paragraphs>
  <Slides>51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51</vt:i4>
      </vt:variant>
    </vt:vector>
  </HeadingPairs>
  <TitlesOfParts>
    <vt:vector size="55" baseType="lpstr">
      <vt:lpstr>Arial</vt:lpstr>
      <vt:lpstr>Calibri</vt:lpstr>
      <vt:lpstr>Century Gothic</vt:lpstr>
      <vt:lpstr>Office Theme</vt:lpstr>
      <vt:lpstr>1. Get Real: An Introduction to Plato</vt:lpstr>
      <vt:lpstr>2. Herodotus c.495-425</vt:lpstr>
      <vt:lpstr>3. Aeschylus 525-456</vt:lpstr>
      <vt:lpstr>4. Plato 427-347</vt:lpstr>
      <vt:lpstr>5. Plato is not being impolite</vt:lpstr>
      <vt:lpstr>6. protagonist</vt:lpstr>
      <vt:lpstr>7. transcendent</vt:lpstr>
      <vt:lpstr>8. Forms, Ideas, universals, absolutes, archetypes</vt:lpstr>
      <vt:lpstr>9. Socrates 469-399</vt:lpstr>
      <vt:lpstr>10. Aristotle 384-322</vt:lpstr>
      <vt:lpstr>11. Pythagoras c.582-c.507</vt:lpstr>
      <vt:lpstr>12. Hesiod 8th c. BC</vt:lpstr>
      <vt:lpstr>13.Homer 8th c. BC</vt:lpstr>
      <vt:lpstr>14. Sophocles 496-406</vt:lpstr>
      <vt:lpstr>15. Euripides 480-406</vt:lpstr>
      <vt:lpstr>16.</vt:lpstr>
      <vt:lpstr>17.</vt:lpstr>
      <vt:lpstr>18. Ontology</vt:lpstr>
      <vt:lpstr>19. Epistemology</vt:lpstr>
      <vt:lpstr>20.The Theory of Forms</vt:lpstr>
      <vt:lpstr>21. nostalgia</vt:lpstr>
      <vt:lpstr>22. The Form of Beauty</vt:lpstr>
      <vt:lpstr>23. Non-platonic horse I lost money on.</vt:lpstr>
      <vt:lpstr>24.“After we came out of the church, we stood talking for sometime together of Bishop Berkeley’s ingenious sophistry to prove the non-existence of matter and that everything in the universe is merely ideal. I observed that though we are satisfied that his doctrine is not true, it is impossible to refute it. I shall never forget the alacrity with which Johnson answered, striking his foot with mighty force against a large stone, till he rebounded from it. ‘I refute it thus.’”</vt:lpstr>
      <vt:lpstr>25. ‘I refute it thus!’</vt:lpstr>
      <vt:lpstr>26. Jane Austen 1775-1817 AD</vt:lpstr>
      <vt:lpstr>27. Idealism</vt:lpstr>
      <vt:lpstr>28.</vt:lpstr>
      <vt:lpstr>29. Realism</vt:lpstr>
      <vt:lpstr>30.Post modernism</vt:lpstr>
      <vt:lpstr>31. Sophists: Protagoras 490-420</vt:lpstr>
      <vt:lpstr>32. pragmatism</vt:lpstr>
      <vt:lpstr>33.  ‘If that the heavens do not their visible spirits Send quickly down to tame these vile offences, It will come, Humanity must perforce prey on itself, Like monsters of the deep.’   Albany in Shakespeare’s King Lear IV,ii </vt:lpstr>
      <vt:lpstr>34. Universal Declaration of Human Rights  United Nations General Assembly, Paris 10th Dec 1948</vt:lpstr>
      <vt:lpstr>35. Karl Popper 1902-1994</vt:lpstr>
      <vt:lpstr>36. Plato’s The Republic</vt:lpstr>
      <vt:lpstr>37. Antediluvian Sparta...</vt:lpstr>
      <vt:lpstr>38. Stalin’s Russia</vt:lpstr>
      <vt:lpstr>39.</vt:lpstr>
      <vt:lpstr>40.</vt:lpstr>
      <vt:lpstr>41.</vt:lpstr>
      <vt:lpstr>42.</vt:lpstr>
      <vt:lpstr>43.</vt:lpstr>
      <vt:lpstr>44.</vt:lpstr>
      <vt:lpstr>45. The Symposium:</vt:lpstr>
      <vt:lpstr>46.</vt:lpstr>
      <vt:lpstr>47. dialectic</vt:lpstr>
      <vt:lpstr>48. The Allegory of the Cave</vt:lpstr>
      <vt:lpstr>49.</vt:lpstr>
      <vt:lpstr>50.</vt:lpstr>
      <vt:lpstr>51.</vt:lpstr>
    </vt:vector>
  </TitlesOfParts>
  <Company>Jerudong International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Jerudong International School</dc:creator>
  <cp:lastModifiedBy>agulinck</cp:lastModifiedBy>
  <cp:revision>41</cp:revision>
  <dcterms:created xsi:type="dcterms:W3CDTF">2013-02-14T08:23:52Z</dcterms:created>
  <dcterms:modified xsi:type="dcterms:W3CDTF">2013-02-27T06:09:26Z</dcterms:modified>
</cp:coreProperties>
</file>