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72" r:id="rId15"/>
    <p:sldId id="269" r:id="rId16"/>
    <p:sldId id="270" r:id="rId17"/>
    <p:sldId id="26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69" d="100"/>
          <a:sy n="69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Geoz_wb_en.sv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nature of knowledge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‘Information is acquired by being told, whereas knowledge can be acquired by thinking.’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5562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Fritz </a:t>
            </a:r>
            <a:r>
              <a:rPr lang="en-GB" dirty="0" err="1" smtClean="0"/>
              <a:t>Machlup</a:t>
            </a:r>
            <a:r>
              <a:rPr lang="en-GB" dirty="0" smtClean="0"/>
              <a:t>, 1902-83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most natural? Normal?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To eat dogs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To eat pigs</a:t>
            </a:r>
            <a:endParaRPr lang="en-GB" dirty="0"/>
          </a:p>
        </p:txBody>
      </p:sp>
      <p:pic>
        <p:nvPicPr>
          <p:cNvPr id="1026" name="Picture 2" descr="http://4.bp.blogspot.com/_f0bvyZMrZ9k/S_Tddlp_x6I/AAAAAAAAE2k/m8vqB_ESq_M/s1600/eat+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3848100" cy="3281013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RaAas_cy9zMev3B_pnF7Dnun4MyTOT2vl_gg9aGPo-D-Rlp5WEYN3efaS8c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743200"/>
            <a:ext cx="2133600" cy="3467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685800"/>
            <a:ext cx="78486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School</a:t>
            </a:r>
            <a:endParaRPr lang="en-GB" sz="3600" dirty="0"/>
          </a:p>
        </p:txBody>
      </p:sp>
      <p:sp>
        <p:nvSpPr>
          <p:cNvPr id="3" name="Cloud Callout 2"/>
          <p:cNvSpPr/>
          <p:nvPr/>
        </p:nvSpPr>
        <p:spPr>
          <a:xfrm>
            <a:off x="609600" y="2133600"/>
            <a:ext cx="35814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What’s the difference between education and indoctrination?</a:t>
            </a:r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4419600" y="2590800"/>
            <a:ext cx="4343400" cy="2895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See act 2.6 (1). What opinions are teachers in your country expected to keep silent about and to what extent can this be justified?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History lessons on colonisation in Congo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 smtClean="0"/>
              <a:t>Civilisation? (my dad’s education)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Exploitation? (my education)</a:t>
            </a:r>
            <a:endParaRPr lang="en-GB" dirty="0"/>
          </a:p>
        </p:txBody>
      </p:sp>
      <p:pic>
        <p:nvPicPr>
          <p:cNvPr id="1026" name="Picture 2" descr="Kolonialis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438400"/>
            <a:ext cx="2590800" cy="3505200"/>
          </a:xfrm>
          <a:prstGeom prst="rect">
            <a:avLst/>
          </a:prstGeom>
          <a:noFill/>
        </p:spPr>
      </p:pic>
      <p:pic>
        <p:nvPicPr>
          <p:cNvPr id="1028" name="Picture 4" descr="http://www.sp.nl/nieuws/spanning/201107/con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5052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78486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The internet</a:t>
            </a:r>
            <a:endParaRPr lang="en-GB" sz="3600" dirty="0"/>
          </a:p>
        </p:txBody>
      </p:sp>
      <p:sp>
        <p:nvSpPr>
          <p:cNvPr id="3" name="Cloud Callout 2"/>
          <p:cNvSpPr/>
          <p:nvPr/>
        </p:nvSpPr>
        <p:spPr>
          <a:xfrm>
            <a:off x="3124200" y="2514600"/>
            <a:ext cx="35814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the internet a source of information or of disinformation?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990600" y="5486400"/>
            <a:ext cx="44958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See p.32 for Internet </a:t>
            </a:r>
            <a:r>
              <a:rPr lang="en-GB" smtClean="0"/>
              <a:t>Urban Legends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samtilston.com/wp-content/uploads/2011/02/sc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81000"/>
            <a:ext cx="2514600" cy="2124838"/>
          </a:xfrm>
          <a:prstGeom prst="rect">
            <a:avLst/>
          </a:prstGeom>
          <a:noFill/>
        </p:spPr>
      </p:pic>
      <p:pic>
        <p:nvPicPr>
          <p:cNvPr id="29700" name="Picture 4" descr="http://www.cartoonstock.com/newscartoons/cartoonists/mba/lowres/mban1897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094" y="381000"/>
            <a:ext cx="2253996" cy="2590800"/>
          </a:xfrm>
          <a:prstGeom prst="rect">
            <a:avLst/>
          </a:prstGeom>
          <a:noFill/>
        </p:spPr>
      </p:pic>
      <p:pic>
        <p:nvPicPr>
          <p:cNvPr id="29702" name="Picture 6" descr="http://t1.gstatic.com/images?q=tbn:ANd9GcSwFkoNbqvqnXHui3WflcOm9YeixxSbkIC1WJUvp7jbCgCDnvaOUjSm2j-J2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429000"/>
            <a:ext cx="2438400" cy="2848708"/>
          </a:xfrm>
          <a:prstGeom prst="rect">
            <a:avLst/>
          </a:prstGeom>
          <a:noFill/>
        </p:spPr>
      </p:pic>
      <p:pic>
        <p:nvPicPr>
          <p:cNvPr id="29705" name="Picture 9" descr="http://cdn-wac.emirates247.com/polopoly_fs/1.441861.1328670988!/image/411832368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667000"/>
            <a:ext cx="5410200" cy="3505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flipH="1">
            <a:off x="3429000" y="4419600"/>
            <a:ext cx="449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Wild stories circulated about a woman who gave birth to 11 babies at once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62000" y="1524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Did you ever </a:t>
            </a:r>
            <a:r>
              <a:rPr lang="en-GB" sz="1600" dirty="0" err="1" smtClean="0"/>
              <a:t>google</a:t>
            </a:r>
            <a:r>
              <a:rPr lang="en-GB" sz="1600" dirty="0" smtClean="0"/>
              <a:t> your flu symptoms and found out you were ‘terminally ill’?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78486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Expert opinion</a:t>
            </a:r>
            <a:endParaRPr lang="en-GB" sz="3600" dirty="0"/>
          </a:p>
        </p:txBody>
      </p:sp>
      <p:pic>
        <p:nvPicPr>
          <p:cNvPr id="4098" name="Picture 2" descr="http://3.bp.blogspot.com/-LAhgew_pXsU/TZdtJLRUvfI/AAAAAAAABh0/pL04K0rqtkM/s1600/PiltdownR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276600"/>
            <a:ext cx="3634482" cy="2724150"/>
          </a:xfrm>
          <a:prstGeom prst="rect">
            <a:avLst/>
          </a:prstGeom>
          <a:noFill/>
        </p:spPr>
      </p:pic>
      <p:pic>
        <p:nvPicPr>
          <p:cNvPr id="4100" name="Picture 4" descr="http://img.geocaching.com/cache/large/660e57da-9760-4c04-8320-531789f9b9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4286250" cy="2676525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04800" y="4648200"/>
            <a:ext cx="43434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Experts sometimes get it wrong.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324600"/>
            <a:ext cx="830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 activity 2.8 p.34. How reliable is the expert opinion of the astrologer?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78486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smtClean="0"/>
              <a:t>The news media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Activity: check out one ‘event’ which is reported in the media and compare their stories (preferably in different languages).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14400" y="2743200"/>
            <a:ext cx="1905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Bad news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505200" y="2743200"/>
            <a:ext cx="1905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Extroardinary</a:t>
            </a:r>
            <a:r>
              <a:rPr lang="en-GB" dirty="0" smtClean="0"/>
              <a:t> news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19800" y="2743200"/>
            <a:ext cx="1905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mtClean="0"/>
              <a:t>Relevant </a:t>
            </a:r>
            <a:r>
              <a:rPr lang="en-GB" dirty="0" smtClean="0"/>
              <a:t>news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3352800"/>
            <a:ext cx="1447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86200" y="3810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257800" y="3352800"/>
            <a:ext cx="1447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971800" y="3581400"/>
            <a:ext cx="2743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makes the news in your country? Why?</a:t>
            </a:r>
            <a:endParaRPr lang="en-GB" dirty="0"/>
          </a:p>
        </p:txBody>
      </p:sp>
      <p:pic>
        <p:nvPicPr>
          <p:cNvPr id="3074" name="Picture 2" descr="http://a.abcnews.go.com/images/International/ap_indonesia_plane_crash_dm_120621_w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029200"/>
            <a:ext cx="2844799" cy="16002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81000" y="4876800"/>
            <a:ext cx="2819400" cy="30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Indonesian plane crash,  June 2012</a:t>
            </a:r>
            <a:endParaRPr lang="en-GB" sz="1200" dirty="0"/>
          </a:p>
        </p:txBody>
      </p:sp>
      <p:pic>
        <p:nvPicPr>
          <p:cNvPr id="3076" name="Picture 4" descr="http://www.healblog.net/wp-content/uploads/6-childr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029200"/>
            <a:ext cx="2743200" cy="157828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429000" y="4800600"/>
            <a:ext cx="27432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Woman gives birth to sextuplets in the UK</a:t>
            </a:r>
            <a:endParaRPr lang="en-GB" sz="1200" dirty="0"/>
          </a:p>
        </p:txBody>
      </p:sp>
      <p:pic>
        <p:nvPicPr>
          <p:cNvPr id="3078" name="Picture 6" descr="http://t3.gstatic.com/images?q=tbn:ANd9GcTjQx8kRdxKcERoh15YtPpMuudBqayqe15k08oFLdXfxi5m_woax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876800"/>
            <a:ext cx="2619375" cy="1743076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324600" y="4800600"/>
            <a:ext cx="25908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Baby elephant born in Belgian zoo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and key-points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90600" y="5638800"/>
            <a:ext cx="411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See p.39 for linking points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62000" y="1371600"/>
            <a:ext cx="2819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Knowledge= justified true belief.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19200" y="2590800"/>
            <a:ext cx="2819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Knowledge=more than unorganised facts and more than belief as such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9600" y="4038600"/>
            <a:ext cx="2819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Detail and context  help to gain understanding of an area of knowledge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876800" y="2819400"/>
            <a:ext cx="2819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Lots of knowledge is gained second-hand, by the authority of other people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343400" y="4191000"/>
            <a:ext cx="36576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Not all sources of knowledge can be trusted. </a:t>
            </a:r>
          </a:p>
          <a:p>
            <a:pPr algn="ctr"/>
            <a:r>
              <a:rPr lang="en-GB" dirty="0" smtClean="0"/>
              <a:t>(danger of authority worship)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038600" y="1371600"/>
            <a:ext cx="28194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Truth is independent, believing something does not make it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Authority worship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200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514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Expert opinion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4572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indoctrination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505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information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198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Justified true belief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2667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Knowledge by authority/testimony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4419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News media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5562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Primary knowledge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5181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Second-hand knowledge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3733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Sufficient condition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4876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Thick concept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6096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Urban knowledge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as justified true belief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38200" y="1752600"/>
            <a:ext cx="2362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Truth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81600" y="1752600"/>
            <a:ext cx="2667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Belief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independent of...</a:t>
            </a:r>
            <a:endParaRPr lang="en-GB" dirty="0"/>
          </a:p>
        </p:txBody>
      </p:sp>
      <p:pic>
        <p:nvPicPr>
          <p:cNvPr id="4098" name="Picture 2" descr="http://upload.wikimedia.org/wikipedia/commons/thumb/3/33/Geoz_wb_en.svg/250px-Geoz_wb_en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2362200" cy="2144879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rot="10800000">
            <a:off x="5486400" y="3276600"/>
            <a:ext cx="1143000" cy="17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715000" y="4038600"/>
            <a:ext cx="914400" cy="362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3048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Geocentric model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886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Heliocentric model</a:t>
            </a:r>
            <a:endParaRPr lang="en-GB" dirty="0"/>
          </a:p>
        </p:txBody>
      </p:sp>
      <p:sp>
        <p:nvSpPr>
          <p:cNvPr id="17" name="Right Arrow 16"/>
          <p:cNvSpPr/>
          <p:nvPr/>
        </p:nvSpPr>
        <p:spPr>
          <a:xfrm>
            <a:off x="533400" y="5334000"/>
            <a:ext cx="1524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133600" y="5334000"/>
            <a:ext cx="6553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do we know something is true? Can we ever be truly sure?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90600" y="5867400"/>
            <a:ext cx="716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 is true ~ it is beyond reasonable doubt.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533400"/>
            <a:ext cx="73152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you claim to </a:t>
            </a:r>
            <a:r>
              <a:rPr lang="en-GB" b="1" dirty="0" smtClean="0"/>
              <a:t>know</a:t>
            </a:r>
            <a:r>
              <a:rPr lang="en-GB" dirty="0" smtClean="0"/>
              <a:t> something, you must also </a:t>
            </a:r>
            <a:r>
              <a:rPr lang="en-GB" b="1" i="1" dirty="0" smtClean="0"/>
              <a:t>believe</a:t>
            </a:r>
            <a:r>
              <a:rPr lang="en-GB" dirty="0" smtClean="0"/>
              <a:t> it to be true.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1600200" y="1447800"/>
            <a:ext cx="2743200" cy="1524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As technology develops, will a computer ever KNOW things?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67400" y="10668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1828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calculator cannot </a:t>
            </a:r>
            <a:r>
              <a:rPr lang="en-GB" b="1" dirty="0" smtClean="0"/>
              <a:t>know</a:t>
            </a:r>
            <a:r>
              <a:rPr lang="en-GB" dirty="0" smtClean="0"/>
              <a:t> that 2+2=4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1371600" y="3733800"/>
            <a:ext cx="7391400" cy="6096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47800" y="3810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Vague belief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3810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Well-supported belief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886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Belief beyond reasonable doubt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 rot="10800000" flipV="1">
            <a:off x="1066800" y="41910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09600" y="4495800"/>
            <a:ext cx="12192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Tomatoes reduce heart disease</a:t>
            </a:r>
            <a:endParaRPr lang="en-GB" sz="11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581400" y="4572000"/>
            <a:ext cx="762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76600" y="4953000"/>
            <a:ext cx="1295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Smith killed Jones (evidence)</a:t>
            </a:r>
            <a:endParaRPr lang="en-GB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248400" y="41910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172200" y="4724400"/>
            <a:ext cx="20574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Moon landing in 1969 (convincing evidence)</a:t>
            </a:r>
            <a:endParaRPr lang="en-GB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5867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 activity 2.2  p. 26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819400"/>
            <a:ext cx="2209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Justification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914400" y="914400"/>
            <a:ext cx="6781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 claim you know something, your belief must be justified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10200" y="2667000"/>
            <a:ext cx="990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0200" y="3733800"/>
            <a:ext cx="1066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2057400" y="2590800"/>
            <a:ext cx="1143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209800" y="3657600"/>
            <a:ext cx="990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172200" y="2209800"/>
            <a:ext cx="2286000" cy="838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Language </a:t>
            </a:r>
            <a:r>
              <a:rPr lang="en-GB" sz="1200" dirty="0" smtClean="0"/>
              <a:t>‘someone told me’</a:t>
            </a:r>
            <a:endParaRPr lang="en-GB" sz="1200" dirty="0"/>
          </a:p>
        </p:txBody>
      </p:sp>
      <p:sp>
        <p:nvSpPr>
          <p:cNvPr id="16" name="Oval 15"/>
          <p:cNvSpPr/>
          <p:nvPr/>
        </p:nvSpPr>
        <p:spPr>
          <a:xfrm>
            <a:off x="6477000" y="3581400"/>
            <a:ext cx="1981200" cy="838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Perception</a:t>
            </a:r>
          </a:p>
          <a:p>
            <a:pPr algn="ctr"/>
            <a:r>
              <a:rPr lang="en-GB" sz="1200" dirty="0" smtClean="0"/>
              <a:t>‘I saw it’</a:t>
            </a:r>
            <a:endParaRPr lang="en-GB" sz="1200" dirty="0"/>
          </a:p>
        </p:txBody>
      </p:sp>
      <p:sp>
        <p:nvSpPr>
          <p:cNvPr id="17" name="Oval 16"/>
          <p:cNvSpPr/>
          <p:nvPr/>
        </p:nvSpPr>
        <p:spPr>
          <a:xfrm>
            <a:off x="609600" y="2057400"/>
            <a:ext cx="1676400" cy="990600"/>
          </a:xfrm>
          <a:prstGeom prst="ellipse">
            <a:avLst/>
          </a:prstGeom>
        </p:spPr>
        <p:style>
          <a:lnRef idx="1">
            <a:schemeClr val="accent5"/>
          </a:lnRef>
          <a:fillRef idx="1002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Reason</a:t>
            </a:r>
          </a:p>
          <a:p>
            <a:pPr algn="ctr"/>
            <a:r>
              <a:rPr lang="en-GB" sz="1200" dirty="0" smtClean="0"/>
              <a:t>‘I worked it out’</a:t>
            </a:r>
            <a:endParaRPr lang="en-GB" sz="1200" dirty="0"/>
          </a:p>
        </p:txBody>
      </p:sp>
      <p:sp>
        <p:nvSpPr>
          <p:cNvPr id="18" name="Oval 17"/>
          <p:cNvSpPr/>
          <p:nvPr/>
        </p:nvSpPr>
        <p:spPr>
          <a:xfrm>
            <a:off x="762000" y="3657600"/>
            <a:ext cx="1981200" cy="838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Emotion</a:t>
            </a:r>
          </a:p>
          <a:p>
            <a:pPr algn="ctr"/>
            <a:r>
              <a:rPr lang="en-GB" sz="1200" dirty="0" smtClean="0"/>
              <a:t>‘It’s intuitively obvious’</a:t>
            </a:r>
            <a:endParaRPr lang="en-GB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685800" y="5334000"/>
            <a:ext cx="2209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Reliable justification (depending on context: court room)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6477000" y="5334000"/>
            <a:ext cx="22098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Unreliable justification (</a:t>
            </a:r>
            <a:r>
              <a:rPr lang="en-GB" dirty="0" err="1" smtClean="0"/>
              <a:t>eg</a:t>
            </a:r>
            <a:r>
              <a:rPr lang="en-GB" dirty="0" smtClean="0"/>
              <a:t> telepathy)</a:t>
            </a:r>
            <a:endParaRPr lang="en-GB" dirty="0"/>
          </a:p>
        </p:txBody>
      </p:sp>
      <p:pic>
        <p:nvPicPr>
          <p:cNvPr id="18436" name="Picture 4" descr="http://www.cartoonstock.com/newscartoons/cartoonists/mfl/lowres/mfln5823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38600"/>
            <a:ext cx="3124200" cy="2600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knowledge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066800" y="1752600"/>
            <a:ext cx="6477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Your understanding of what you claim to know can range from superficial to deep and sophisticated.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676400" y="2971800"/>
            <a:ext cx="24384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495800" y="2971800"/>
            <a:ext cx="23622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knowledge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457200" y="4114800"/>
            <a:ext cx="3657600" cy="198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 you know what a zip is? Can you really explain accurately how it works?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648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Based on activity 2.3, (2) p.29: Can you find examples in your own life where you are able to recite things without fully understanding them?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Second-hand knowledge</a:t>
            </a:r>
            <a:endParaRPr lang="en-GB" dirty="0"/>
          </a:p>
        </p:txBody>
      </p:sp>
      <p:sp>
        <p:nvSpPr>
          <p:cNvPr id="3" name="Cloud Callout 2"/>
          <p:cNvSpPr/>
          <p:nvPr/>
        </p:nvSpPr>
        <p:spPr>
          <a:xfrm>
            <a:off x="228600" y="1219200"/>
            <a:ext cx="4191000" cy="1752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much could you know about the world if you </a:t>
            </a:r>
            <a:r>
              <a:rPr lang="en-GB" i="1" dirty="0" smtClean="0"/>
              <a:t>never</a:t>
            </a:r>
            <a:r>
              <a:rPr lang="en-GB" dirty="0" smtClean="0"/>
              <a:t> trusted anyone?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990600"/>
            <a:ext cx="990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0" y="1600200"/>
            <a:ext cx="32004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=Knowledge by authority</a:t>
            </a:r>
          </a:p>
          <a:p>
            <a:pPr algn="ctr"/>
            <a:r>
              <a:rPr lang="en-GB" dirty="0" smtClean="0"/>
              <a:t>=Knowledge by testimony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1600200" y="3124200"/>
            <a:ext cx="3581400" cy="2743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is the function of language in passing on second-hand knowledge? What are the dangers associated with this?</a:t>
            </a:r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 rot="10800000">
            <a:off x="6400800" y="2438400"/>
            <a:ext cx="7620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562600" y="3733800"/>
            <a:ext cx="2362200" cy="2514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Main sources of second hand knowledge</a:t>
            </a:r>
            <a:r>
              <a:rPr lang="en-GB" dirty="0" smtClean="0"/>
              <a:t>:</a:t>
            </a:r>
          </a:p>
          <a:p>
            <a:pPr algn="ctr"/>
            <a:r>
              <a:rPr lang="en-GB" dirty="0" smtClean="0"/>
              <a:t>Cultural tradition, school, the internet, expert opinion, the media.</a:t>
            </a:r>
          </a:p>
          <a:p>
            <a:pPr algn="ctr"/>
            <a:r>
              <a:rPr lang="en-GB" b="1" i="1" dirty="0" smtClean="0"/>
              <a:t>Can you think of any other sources?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716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Cultural Tradition</a:t>
            </a:r>
            <a:endParaRPr lang="en-GB" sz="3600" dirty="0"/>
          </a:p>
        </p:txBody>
      </p:sp>
      <p:sp>
        <p:nvSpPr>
          <p:cNvPr id="3" name="Cloud Callout 2"/>
          <p:cNvSpPr/>
          <p:nvPr/>
        </p:nvSpPr>
        <p:spPr>
          <a:xfrm>
            <a:off x="2514600" y="2590800"/>
            <a:ext cx="3581400" cy="2133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does the culture you grew up in have an influence on the way you see the world?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most natural? Normal?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Gay marriage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Polygamy</a:t>
            </a:r>
            <a:endParaRPr lang="en-GB" dirty="0"/>
          </a:p>
        </p:txBody>
      </p:sp>
      <p:pic>
        <p:nvPicPr>
          <p:cNvPr id="3074" name="Picture 2" descr="http://3.bp.blogspot.com/-ypJsKE70qGQ/Tt-D4vmjYKI/AAAAAAAACao/go8zG7-waAo/s1600/gay_marri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362200"/>
            <a:ext cx="2616708" cy="3886200"/>
          </a:xfrm>
          <a:prstGeom prst="rect">
            <a:avLst/>
          </a:prstGeom>
          <a:noFill/>
        </p:spPr>
      </p:pic>
      <p:pic>
        <p:nvPicPr>
          <p:cNvPr id="3076" name="Picture 4" descr="http://bulletinoftheoppressionofwomen.com/wp-content/uploads/2012/09/polygamous-marriage-figur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19400"/>
            <a:ext cx="352425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most natural? Normal?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Padaung</a:t>
            </a:r>
            <a:r>
              <a:rPr lang="en-GB" dirty="0" smtClean="0"/>
              <a:t> fashion, Thailand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Christian Dior, ‘Haute </a:t>
            </a:r>
            <a:r>
              <a:rPr lang="en-GB" dirty="0" err="1" smtClean="0"/>
              <a:t>coûture</a:t>
            </a:r>
            <a:r>
              <a:rPr lang="en-GB" dirty="0" smtClean="0"/>
              <a:t>’</a:t>
            </a:r>
            <a:endParaRPr lang="en-GB" dirty="0"/>
          </a:p>
        </p:txBody>
      </p:sp>
      <p:pic>
        <p:nvPicPr>
          <p:cNvPr id="2050" name="Picture 2" descr="http://harley-tours-thailand.com/images/ChiangRai-MaeSai-HarleyDavidsonTour-PaduangWoman-ChiangMaiThai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4171950" cy="2781301"/>
          </a:xfrm>
          <a:prstGeom prst="rect">
            <a:avLst/>
          </a:prstGeom>
          <a:noFill/>
        </p:spPr>
      </p:pic>
      <p:pic>
        <p:nvPicPr>
          <p:cNvPr id="2052" name="Picture 4" descr="http://www.style.com/slideshows/fashionshows/F2006CTR/CDIOR/RUNWAY/00250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438400"/>
            <a:ext cx="26924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682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The nature of knowledge</vt:lpstr>
      <vt:lpstr>Knowledge as justified true belief</vt:lpstr>
      <vt:lpstr>PowerPoint Presentation</vt:lpstr>
      <vt:lpstr>PowerPoint Presentation</vt:lpstr>
      <vt:lpstr>Levels of knowledge</vt:lpstr>
      <vt:lpstr>Second-hand knowledge</vt:lpstr>
      <vt:lpstr>PowerPoint Presentation</vt:lpstr>
      <vt:lpstr>What is the most natural? Normal?</vt:lpstr>
      <vt:lpstr>What is the most natural? Normal?</vt:lpstr>
      <vt:lpstr>What is the most natural? Normal?</vt:lpstr>
      <vt:lpstr>PowerPoint Presentation</vt:lpstr>
      <vt:lpstr>History lessons on colonisation in Congo</vt:lpstr>
      <vt:lpstr>PowerPoint Presentation</vt:lpstr>
      <vt:lpstr>PowerPoint Presentation</vt:lpstr>
      <vt:lpstr>PowerPoint Presentation</vt:lpstr>
      <vt:lpstr>PowerPoint Presentation</vt:lpstr>
      <vt:lpstr>Conclusion and key-points</vt:lpstr>
      <vt:lpstr>Key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knowledge</dc:title>
  <dc:creator>An Gulinck</dc:creator>
  <cp:lastModifiedBy>An Gulinck</cp:lastModifiedBy>
  <cp:revision>80</cp:revision>
  <dcterms:created xsi:type="dcterms:W3CDTF">2006-08-16T00:00:00Z</dcterms:created>
  <dcterms:modified xsi:type="dcterms:W3CDTF">2017-03-10T07:24:37Z</dcterms:modified>
</cp:coreProperties>
</file>