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314" r:id="rId3"/>
    <p:sldId id="315" r:id="rId4"/>
    <p:sldId id="316" r:id="rId5"/>
    <p:sldId id="317" r:id="rId6"/>
    <p:sldId id="318" r:id="rId7"/>
    <p:sldId id="261" r:id="rId8"/>
    <p:sldId id="291" r:id="rId9"/>
    <p:sldId id="284" r:id="rId10"/>
    <p:sldId id="283" r:id="rId11"/>
    <p:sldId id="292" r:id="rId12"/>
    <p:sldId id="313" r:id="rId13"/>
    <p:sldId id="262" r:id="rId14"/>
    <p:sldId id="280" r:id="rId15"/>
    <p:sldId id="263" r:id="rId16"/>
    <p:sldId id="300" r:id="rId17"/>
    <p:sldId id="310" r:id="rId18"/>
    <p:sldId id="266" r:id="rId19"/>
    <p:sldId id="267" r:id="rId20"/>
    <p:sldId id="311" r:id="rId21"/>
    <p:sldId id="304" r:id="rId22"/>
    <p:sldId id="319" r:id="rId23"/>
    <p:sldId id="297" r:id="rId24"/>
  </p:sldIdLst>
  <p:sldSz cx="9144000" cy="6858000" type="screen4x3"/>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2D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544" autoAdjust="0"/>
    <p:restoredTop sz="84767" autoAdjust="0"/>
  </p:normalViewPr>
  <p:slideViewPr>
    <p:cSldViewPr>
      <p:cViewPr>
        <p:scale>
          <a:sx n="75" d="100"/>
          <a:sy n="75" d="100"/>
        </p:scale>
        <p:origin x="-642" y="408"/>
      </p:cViewPr>
      <p:guideLst>
        <p:guide orient="horz" pos="2160"/>
        <p:guide pos="2880"/>
      </p:guideLst>
    </p:cSldViewPr>
  </p:slideViewPr>
  <p:outlineViewPr>
    <p:cViewPr>
      <p:scale>
        <a:sx n="33" d="100"/>
        <a:sy n="33" d="100"/>
      </p:scale>
      <p:origin x="0" y="1182"/>
    </p:cViewPr>
  </p:outlineViewPr>
  <p:notesTextViewPr>
    <p:cViewPr>
      <p:scale>
        <a:sx n="100" d="100"/>
        <a:sy n="100" d="100"/>
      </p:scale>
      <p:origin x="0" y="24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97364"/>
          </a:xfrm>
          <a:prstGeom prst="rect">
            <a:avLst/>
          </a:prstGeom>
        </p:spPr>
        <p:txBody>
          <a:bodyPr vert="horz" lIns="91440" tIns="45720" rIns="91440" bIns="45720" rtlCol="0"/>
          <a:lstStyle>
            <a:lvl1pPr algn="r">
              <a:defRPr sz="1200"/>
            </a:lvl1pPr>
          </a:lstStyle>
          <a:p>
            <a:fld id="{5D95E23E-5DA2-4D93-918D-2A90735878F7}" type="datetimeFigureOut">
              <a:rPr lang="en-GB" smtClean="0"/>
              <a:t>12/11/2015</a:t>
            </a:fld>
            <a:endParaRPr lang="en-GB"/>
          </a:p>
        </p:txBody>
      </p:sp>
      <p:sp>
        <p:nvSpPr>
          <p:cNvPr id="4" name="Footer Placeholder 3"/>
          <p:cNvSpPr>
            <a:spLocks noGrp="1"/>
          </p:cNvSpPr>
          <p:nvPr>
            <p:ph type="ftr" sz="quarter" idx="2"/>
          </p:nvPr>
        </p:nvSpPr>
        <p:spPr>
          <a:xfrm>
            <a:off x="0" y="9448185"/>
            <a:ext cx="2971800" cy="49736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9448185"/>
            <a:ext cx="2971800" cy="497364"/>
          </a:xfrm>
          <a:prstGeom prst="rect">
            <a:avLst/>
          </a:prstGeom>
        </p:spPr>
        <p:txBody>
          <a:bodyPr vert="horz" lIns="91440" tIns="45720" rIns="91440" bIns="45720" rtlCol="0" anchor="b"/>
          <a:lstStyle>
            <a:lvl1pPr algn="r">
              <a:defRPr sz="1200"/>
            </a:lvl1pPr>
          </a:lstStyle>
          <a:p>
            <a:fld id="{242E550F-A77B-42B7-A33C-4E00D6E1B466}" type="slidenum">
              <a:rPr lang="en-GB" smtClean="0"/>
              <a:t>‹#›</a:t>
            </a:fld>
            <a:endParaRPr lang="en-GB"/>
          </a:p>
        </p:txBody>
      </p:sp>
    </p:spTree>
    <p:extLst>
      <p:ext uri="{BB962C8B-B14F-4D97-AF65-F5344CB8AC3E}">
        <p14:creationId xmlns:p14="http://schemas.microsoft.com/office/powerpoint/2010/main" val="3703267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fld id="{0D8975F0-7EB3-450D-BFA3-82953F552836}" type="datetimeFigureOut">
              <a:rPr lang="en-US" smtClean="0"/>
              <a:pPr/>
              <a:t>11/12/2015</a:t>
            </a:fld>
            <a:endParaRPr lang="en-GB"/>
          </a:p>
        </p:txBody>
      </p:sp>
      <p:sp>
        <p:nvSpPr>
          <p:cNvPr id="4" name="Slide Image Placeholder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24956"/>
            <a:ext cx="5486400" cy="447627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fld id="{6428BCDB-D615-4F04-94FE-0A0080DB7A64}" type="slidenum">
              <a:rPr lang="en-GB" smtClean="0"/>
              <a:pPr/>
              <a:t>‹#›</a:t>
            </a:fld>
            <a:endParaRPr lang="en-GB"/>
          </a:p>
        </p:txBody>
      </p:sp>
    </p:spTree>
    <p:extLst>
      <p:ext uri="{BB962C8B-B14F-4D97-AF65-F5344CB8AC3E}">
        <p14:creationId xmlns:p14="http://schemas.microsoft.com/office/powerpoint/2010/main" val="3159815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en.wikipedia.org/wiki/Skill"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en.wikipedia.org/wiki/Implicit_memory" TargetMode="External"/><Relationship Id="rId4" Type="http://schemas.openxmlformats.org/officeDocument/2006/relationships/hyperlink" Target="http://en.wikipedia.org/wiki/Long-term_memory"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Today we will look at memory as a way of knowing. We will particularly look at the concepts</a:t>
            </a:r>
            <a:r>
              <a:rPr lang="en-GB" baseline="0" dirty="0" smtClean="0"/>
              <a:t> of memory, power, identity and control. To do so, we are going to look at a real life example for the arts: an extract of the book 1984. This is why we have invited an expert of the arts (an area of knowledge) to discuss this with you.</a:t>
            </a:r>
            <a:endParaRPr lang="en-GB" dirty="0"/>
          </a:p>
        </p:txBody>
      </p:sp>
      <p:sp>
        <p:nvSpPr>
          <p:cNvPr id="4" name="Slide Number Placeholder 3"/>
          <p:cNvSpPr>
            <a:spLocks noGrp="1"/>
          </p:cNvSpPr>
          <p:nvPr>
            <p:ph type="sldNum" sz="quarter" idx="10"/>
          </p:nvPr>
        </p:nvSpPr>
        <p:spPr/>
        <p:txBody>
          <a:bodyPr/>
          <a:lstStyle/>
          <a:p>
            <a:fld id="{6428BCDB-D615-4F04-94FE-0A0080DB7A64}" type="slidenum">
              <a:rPr lang="en-GB" smtClean="0"/>
              <a:pPr/>
              <a:t>1</a:t>
            </a:fld>
            <a:endParaRPr lang="en-GB"/>
          </a:p>
        </p:txBody>
      </p:sp>
    </p:spTree>
    <p:extLst>
      <p:ext uri="{BB962C8B-B14F-4D97-AF65-F5344CB8AC3E}">
        <p14:creationId xmlns:p14="http://schemas.microsoft.com/office/powerpoint/2010/main" val="39312616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Sometimes, it</a:t>
            </a:r>
            <a:r>
              <a:rPr lang="en-US" baseline="0" dirty="0" smtClean="0"/>
              <a:t> is historically and ethically important to remember big events from the past. The Holocaust memorial reminds us why we should remember the atrocities of genocides and will hopefully prevent people from committing the same atrocities in the immediate future. The Anne Frank exhibition also makes us remember what we are capable of as human beings. It shows how the single story of one individual can be create powerful collective memories. I think most people will agree that memory is very important. For the first time in 2015, the TOK course added memory as a way of knowing in its specification. Some people may argue that memory is not a way of knowing as such, but rather a storage place for knowledge. But, how would we know without memory?</a:t>
            </a:r>
            <a:endParaRPr lang="en-US" dirty="0"/>
          </a:p>
        </p:txBody>
      </p:sp>
      <p:sp>
        <p:nvSpPr>
          <p:cNvPr id="4" name="Slide Number Placeholder 3"/>
          <p:cNvSpPr>
            <a:spLocks noGrp="1"/>
          </p:cNvSpPr>
          <p:nvPr>
            <p:ph type="sldNum" sz="quarter" idx="10"/>
          </p:nvPr>
        </p:nvSpPr>
        <p:spPr/>
        <p:txBody>
          <a:bodyPr/>
          <a:lstStyle/>
          <a:p>
            <a:fld id="{6428BCDB-D615-4F04-94FE-0A0080DB7A64}" type="slidenum">
              <a:rPr lang="en-GB" smtClean="0"/>
              <a:pPr/>
              <a:t>10</a:t>
            </a:fld>
            <a:endParaRPr lang="en-GB"/>
          </a:p>
        </p:txBody>
      </p:sp>
    </p:spTree>
    <p:extLst>
      <p:ext uri="{BB962C8B-B14F-4D97-AF65-F5344CB8AC3E}">
        <p14:creationId xmlns:p14="http://schemas.microsoft.com/office/powerpoint/2010/main" val="39302122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Psychologists</a:t>
            </a:r>
            <a:r>
              <a:rPr lang="en-GB" b="1" baseline="0" dirty="0" smtClean="0"/>
              <a:t> differentiate between different types of memory. </a:t>
            </a:r>
            <a:r>
              <a:rPr lang="en-GB" dirty="0" smtClean="0"/>
              <a:t>Psychologists make a difference between two types of memory: procedural memory (the knowledge of skills, which is encoded on the subconscious and intuitive level) and declarative memory (the memory of facts and events- either </a:t>
            </a:r>
            <a:r>
              <a:rPr lang="en-GB" dirty="0" smtClean="0">
                <a:solidFill>
                  <a:srgbClr val="0070C0"/>
                </a:solidFill>
              </a:rPr>
              <a:t>semantic memory</a:t>
            </a:r>
            <a:r>
              <a:rPr lang="en-GB" dirty="0" smtClean="0"/>
              <a:t>, which is based on information or episodic memory, which is based on experiences). Both types of memory are highly important when we consider memory as a Way of Knowing. Each type of memory will raise different Knowledge Questions. In </a:t>
            </a:r>
            <a:r>
              <a:rPr lang="en-GB" dirty="0" err="1" smtClean="0"/>
              <a:t>Tok</a:t>
            </a:r>
            <a:r>
              <a:rPr lang="en-GB" dirty="0" smtClean="0"/>
              <a:t> we can also differentiate between what we remember as an</a:t>
            </a:r>
            <a:r>
              <a:rPr lang="en-GB" baseline="0" dirty="0" smtClean="0"/>
              <a:t> individual and what we remember as a group, because we distinguish between personal and shared knowledge. Our individual memory and collective memory will give us knowledge in a different way.</a:t>
            </a:r>
            <a:endParaRPr lang="en-GB"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Procedural memory</a:t>
            </a:r>
            <a:r>
              <a:rPr lang="en-GB" dirty="0" smtClean="0"/>
              <a:t> is memory for the performance of particular types of action. Procedural memory guides the processes we perform and most frequently resides below the level of conscious awareness. When needed, procedural memories are automatically retrieved and utilized for the execution of the integrated procedures involved in both cognitive and motor </a:t>
            </a:r>
            <a:r>
              <a:rPr lang="en-GB" dirty="0" smtClean="0">
                <a:hlinkClick r:id="rId3" tooltip="Skill"/>
              </a:rPr>
              <a:t>skills</a:t>
            </a:r>
            <a:r>
              <a:rPr lang="en-GB" dirty="0" smtClean="0"/>
              <a:t>; from tying shoes to flying an airplane to reading. Procedural memories are accessed and used without the need for conscious control or attention. Procedural memory is a type of </a:t>
            </a:r>
            <a:r>
              <a:rPr lang="en-GB" dirty="0" smtClean="0">
                <a:hlinkClick r:id="rId4" tooltip="Long-term memory"/>
              </a:rPr>
              <a:t>long-term memory</a:t>
            </a:r>
            <a:r>
              <a:rPr lang="en-GB" dirty="0" smtClean="0"/>
              <a:t> and, more specifically, a type of </a:t>
            </a:r>
            <a:r>
              <a:rPr lang="en-GB" dirty="0" smtClean="0">
                <a:hlinkClick r:id="rId5" tooltip="Implicit memory"/>
              </a:rPr>
              <a:t>implicit memory</a:t>
            </a:r>
            <a:r>
              <a:rPr lang="en-GB" dirty="0" smtClean="0"/>
              <a:t>. Procedural memory is created through "procedural learning" or, repeating a complex activity over and over again until all of the relevant neural systems work together to automatically produce the activity. Implicit procedural learning is essential to the development of any motor skill or cognitive activity.</a:t>
            </a:r>
          </a:p>
          <a:p>
            <a:endParaRPr lang="en-GB" dirty="0"/>
          </a:p>
        </p:txBody>
      </p:sp>
      <p:sp>
        <p:nvSpPr>
          <p:cNvPr id="4" name="Slide Number Placeholder 3"/>
          <p:cNvSpPr>
            <a:spLocks noGrp="1"/>
          </p:cNvSpPr>
          <p:nvPr>
            <p:ph type="sldNum" sz="quarter" idx="10"/>
          </p:nvPr>
        </p:nvSpPr>
        <p:spPr/>
        <p:txBody>
          <a:bodyPr/>
          <a:lstStyle/>
          <a:p>
            <a:fld id="{6428BCDB-D615-4F04-94FE-0A0080DB7A64}" type="slidenum">
              <a:rPr lang="en-GB" smtClean="0"/>
              <a:pPr/>
              <a:t>11</a:t>
            </a:fld>
            <a:endParaRPr lang="en-GB"/>
          </a:p>
        </p:txBody>
      </p:sp>
    </p:spTree>
    <p:extLst>
      <p:ext uri="{BB962C8B-B14F-4D97-AF65-F5344CB8AC3E}">
        <p14:creationId xmlns:p14="http://schemas.microsoft.com/office/powerpoint/2010/main" val="470625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We’ve looked at the importance</a:t>
            </a:r>
            <a:r>
              <a:rPr lang="en-GB" baseline="0" dirty="0" smtClean="0"/>
              <a:t> of memory and the types of memories. Let’s now look at some implications on the topic of memories. Thinking of implications is important within the assessment for TOK.</a:t>
            </a:r>
            <a:endParaRPr lang="en-GB" dirty="0"/>
          </a:p>
        </p:txBody>
      </p:sp>
      <p:sp>
        <p:nvSpPr>
          <p:cNvPr id="4" name="Slide Number Placeholder 3"/>
          <p:cNvSpPr>
            <a:spLocks noGrp="1"/>
          </p:cNvSpPr>
          <p:nvPr>
            <p:ph type="sldNum" sz="quarter" idx="10"/>
          </p:nvPr>
        </p:nvSpPr>
        <p:spPr/>
        <p:txBody>
          <a:bodyPr/>
          <a:lstStyle/>
          <a:p>
            <a:fld id="{6428BCDB-D615-4F04-94FE-0A0080DB7A64}" type="slidenum">
              <a:rPr lang="en-GB" smtClean="0"/>
              <a:pPr/>
              <a:t>12</a:t>
            </a:fld>
            <a:endParaRPr lang="en-GB"/>
          </a:p>
        </p:txBody>
      </p:sp>
    </p:spTree>
    <p:extLst>
      <p:ext uri="{BB962C8B-B14F-4D97-AF65-F5344CB8AC3E}">
        <p14:creationId xmlns:p14="http://schemas.microsoft.com/office/powerpoint/2010/main" val="38292466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i="0" baseline="0" dirty="0" smtClean="0"/>
              <a:t>The importance of memory can be highlighted by imagining the challenges that would be presented by losing our memory. </a:t>
            </a:r>
            <a:r>
              <a:rPr lang="en-GB" dirty="0" smtClean="0"/>
              <a:t>Psychological and medical conditions which involve memory loss, such as Alzheimer's, highlight the importance of memory as a Way of Knowing. After I watched the thriller Memento, about a man who suffers from </a:t>
            </a:r>
            <a:r>
              <a:rPr lang="en-GB" dirty="0" err="1" smtClean="0"/>
              <a:t>anterograde</a:t>
            </a:r>
            <a:r>
              <a:rPr lang="en-GB" dirty="0" smtClean="0"/>
              <a:t> amnesia, I became fully aware of this fact. The main protagonist of the film is unable to store new explicit memories. In a time before I pads and I phones, he had to store his memories in a creative manner: through tattoos and Polaroid pictures. This memory impairment creates the perfect starting point for a thriller, yet it also highlights how we need memory as a Way of Knowing.</a:t>
            </a:r>
            <a:r>
              <a:rPr lang="en-GB" b="1" i="0" baseline="0" dirty="0" smtClean="0"/>
              <a:t>  DISCUSSION TASKS </a:t>
            </a:r>
            <a:endParaRPr lang="en-GB" b="1" i="0" dirty="0" smtClean="0"/>
          </a:p>
          <a:p>
            <a:endParaRPr lang="en-GB" b="1" i="1" dirty="0" smtClean="0"/>
          </a:p>
        </p:txBody>
      </p:sp>
      <p:sp>
        <p:nvSpPr>
          <p:cNvPr id="4" name="Slide Number Placeholder 3"/>
          <p:cNvSpPr>
            <a:spLocks noGrp="1"/>
          </p:cNvSpPr>
          <p:nvPr>
            <p:ph type="sldNum" sz="quarter" idx="10"/>
          </p:nvPr>
        </p:nvSpPr>
        <p:spPr/>
        <p:txBody>
          <a:bodyPr/>
          <a:lstStyle/>
          <a:p>
            <a:fld id="{6428BCDB-D615-4F04-94FE-0A0080DB7A64}" type="slidenum">
              <a:rPr lang="en-GB" smtClean="0"/>
              <a:pPr/>
              <a:t>13</a:t>
            </a:fld>
            <a:endParaRPr lang="en-GB"/>
          </a:p>
        </p:txBody>
      </p:sp>
    </p:spTree>
    <p:extLst>
      <p:ext uri="{BB962C8B-B14F-4D97-AF65-F5344CB8AC3E}">
        <p14:creationId xmlns:p14="http://schemas.microsoft.com/office/powerpoint/2010/main" val="4154814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do not remember everything. Sometimes this can be a good thing… We</a:t>
            </a:r>
            <a:r>
              <a:rPr lang="en-US" baseline="0" dirty="0" smtClean="0"/>
              <a:t> have all done some things we are not proud about and we have all seen things we’d rather forget. One of the more mysterious forms of amnesia is called childhood amnesia. To make you understand, try to think of your most distant childhood memory. On this photo, I am around 3.5 years old. I do remember the birth of my little brother, albeit in patchy detail (and more focused on the sweets we got –Belgian tradition- rather than the baby being born). My middle brother, who was 1.5 years will not remember the event and my baby brother most certainly not. TASK: Think about your earliest childhood memory. How confident are you that you remember the event itself rather than being told about the event? Do you think it’s possible you altered the memory of the event throughout the years? Or mixed up different parts of the event?</a:t>
            </a:r>
            <a:endParaRPr lang="en-US" dirty="0"/>
          </a:p>
        </p:txBody>
      </p:sp>
      <p:sp>
        <p:nvSpPr>
          <p:cNvPr id="4" name="Slide Number Placeholder 3"/>
          <p:cNvSpPr>
            <a:spLocks noGrp="1"/>
          </p:cNvSpPr>
          <p:nvPr>
            <p:ph type="sldNum" sz="quarter" idx="10"/>
          </p:nvPr>
        </p:nvSpPr>
        <p:spPr/>
        <p:txBody>
          <a:bodyPr/>
          <a:lstStyle/>
          <a:p>
            <a:fld id="{6428BCDB-D615-4F04-94FE-0A0080DB7A64}" type="slidenum">
              <a:rPr lang="en-GB" smtClean="0"/>
              <a:pPr/>
              <a:t>14</a:t>
            </a:fld>
            <a:endParaRPr lang="en-GB"/>
          </a:p>
        </p:txBody>
      </p:sp>
    </p:spTree>
    <p:extLst>
      <p:ext uri="{BB962C8B-B14F-4D97-AF65-F5344CB8AC3E}">
        <p14:creationId xmlns:p14="http://schemas.microsoft.com/office/powerpoint/2010/main" val="24880490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addition to the problem</a:t>
            </a:r>
            <a:r>
              <a:rPr lang="en-US" baseline="0" dirty="0" smtClean="0"/>
              <a:t> of forgetting memories completely (</a:t>
            </a:r>
            <a:r>
              <a:rPr lang="en-US" baseline="0" dirty="0" err="1" smtClean="0"/>
              <a:t>eg</a:t>
            </a:r>
            <a:r>
              <a:rPr lang="en-US" baseline="0" dirty="0" smtClean="0"/>
              <a:t> childhood amnesia, </a:t>
            </a:r>
            <a:r>
              <a:rPr lang="en-US" baseline="0" dirty="0" err="1" smtClean="0"/>
              <a:t>alzheimer’s</a:t>
            </a:r>
            <a:r>
              <a:rPr lang="en-US" baseline="0" dirty="0" smtClean="0"/>
              <a:t>), there is the issue of the unreliability of memory. If we rely on memory to store and acquire knowledge, it is important to have a reliable memory. But, this is certainly not always the case. Many of the examples I will use come from a TED talk by psychologist Loftus on the reliability of memory. The reliability of memory is very important in a legal context, where we will use eye witness testimony to decide what has happened.</a:t>
            </a:r>
            <a:endParaRPr lang="en-US" dirty="0"/>
          </a:p>
        </p:txBody>
      </p:sp>
      <p:sp>
        <p:nvSpPr>
          <p:cNvPr id="4" name="Slide Number Placeholder 3"/>
          <p:cNvSpPr>
            <a:spLocks noGrp="1"/>
          </p:cNvSpPr>
          <p:nvPr>
            <p:ph type="sldNum" sz="quarter" idx="10"/>
          </p:nvPr>
        </p:nvSpPr>
        <p:spPr/>
        <p:txBody>
          <a:bodyPr/>
          <a:lstStyle/>
          <a:p>
            <a:fld id="{6428BCDB-D615-4F04-94FE-0A0080DB7A64}" type="slidenum">
              <a:rPr lang="en-GB" smtClean="0"/>
              <a:pPr/>
              <a:t>15</a:t>
            </a:fld>
            <a:endParaRPr lang="en-GB"/>
          </a:p>
        </p:txBody>
      </p:sp>
    </p:spTree>
    <p:extLst>
      <p:ext uri="{BB962C8B-B14F-4D97-AF65-F5344CB8AC3E}">
        <p14:creationId xmlns:p14="http://schemas.microsoft.com/office/powerpoint/2010/main" val="1574142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Loftus starts off with a case in which a man had been falsely accused of rape</a:t>
            </a:r>
            <a:r>
              <a:rPr lang="en-US" baseline="0" dirty="0" smtClean="0"/>
              <a:t> (man on the right picture) and he got sentenced based on eye witness testimony. The victim of the rape managed to mistake him for the man on the left hand side, even though the physical resemblance is very poor. According to Loftus, there is a statistically very high incidence of contamination of memory in legal cases which rely on memory and eye witness testimony (even though the man on the right was proven to be innocent and he was legally cleared, his life was ruined and he committed suicide). </a:t>
            </a:r>
            <a:endParaRPr lang="en-US" dirty="0"/>
          </a:p>
        </p:txBody>
      </p:sp>
      <p:sp>
        <p:nvSpPr>
          <p:cNvPr id="4" name="Slide Number Placeholder 3"/>
          <p:cNvSpPr>
            <a:spLocks noGrp="1"/>
          </p:cNvSpPr>
          <p:nvPr>
            <p:ph type="sldNum" sz="quarter" idx="10"/>
          </p:nvPr>
        </p:nvSpPr>
        <p:spPr/>
        <p:txBody>
          <a:bodyPr/>
          <a:lstStyle/>
          <a:p>
            <a:fld id="{6428BCDB-D615-4F04-94FE-0A0080DB7A64}" type="slidenum">
              <a:rPr lang="en-GB" smtClean="0"/>
              <a:pPr/>
              <a:t>16</a:t>
            </a:fld>
            <a:endParaRPr lang="en-GB"/>
          </a:p>
        </p:txBody>
      </p:sp>
    </p:spTree>
    <p:extLst>
      <p:ext uri="{BB962C8B-B14F-4D97-AF65-F5344CB8AC3E}">
        <p14:creationId xmlns:p14="http://schemas.microsoft.com/office/powerpoint/2010/main" val="26645462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legal cases were people were falsely accused based on false memories of eye witness testimonies drove Loftus to explore the possibilities of planting false memories. </a:t>
            </a:r>
            <a:r>
              <a:rPr lang="en-GB" baseline="0" dirty="0" smtClean="0"/>
              <a:t>Your TOK textbook explores this issue in more detail and if you study psychology, you may be familiar with Loftus’s research. She is a controversial figure in the field of psychology because of the ethical implications of her research.</a:t>
            </a:r>
            <a:endParaRPr lang="en-US" dirty="0"/>
          </a:p>
        </p:txBody>
      </p:sp>
      <p:sp>
        <p:nvSpPr>
          <p:cNvPr id="4" name="Slide Number Placeholder 3"/>
          <p:cNvSpPr>
            <a:spLocks noGrp="1"/>
          </p:cNvSpPr>
          <p:nvPr>
            <p:ph type="sldNum" sz="quarter" idx="10"/>
          </p:nvPr>
        </p:nvSpPr>
        <p:spPr/>
        <p:txBody>
          <a:bodyPr/>
          <a:lstStyle/>
          <a:p>
            <a:fld id="{6428BCDB-D615-4F04-94FE-0A0080DB7A64}" type="slidenum">
              <a:rPr lang="en-GB" smtClean="0"/>
              <a:pPr/>
              <a:t>17</a:t>
            </a:fld>
            <a:endParaRPr lang="en-GB"/>
          </a:p>
        </p:txBody>
      </p:sp>
    </p:spTree>
    <p:extLst>
      <p:ext uri="{BB962C8B-B14F-4D97-AF65-F5344CB8AC3E}">
        <p14:creationId xmlns:p14="http://schemas.microsoft.com/office/powerpoint/2010/main" val="42709109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Loftus </a:t>
            </a:r>
            <a:r>
              <a:rPr lang="en-GB" baseline="0" dirty="0" smtClean="0"/>
              <a:t>researched how the use of suggestion, leading questions, someone else (family member) telling you that something had happened and imagination inflation (let imagination run wild) can alter people’s memories. The results were quite amazing:……………………….. Imagine the control </a:t>
            </a:r>
            <a:r>
              <a:rPr lang="en-GB" b="1" baseline="0" dirty="0" smtClean="0"/>
              <a:t>parents and authority figures </a:t>
            </a:r>
            <a:r>
              <a:rPr lang="en-GB" baseline="0" dirty="0" smtClean="0"/>
              <a:t>have over you</a:t>
            </a:r>
            <a:r>
              <a:rPr lang="en-GB" baseline="0" dirty="0" smtClean="0"/>
              <a:t>. Scary!</a:t>
            </a:r>
            <a:endParaRPr lang="en-GB" dirty="0"/>
          </a:p>
        </p:txBody>
      </p:sp>
      <p:sp>
        <p:nvSpPr>
          <p:cNvPr id="4" name="Slide Number Placeholder 3"/>
          <p:cNvSpPr>
            <a:spLocks noGrp="1"/>
          </p:cNvSpPr>
          <p:nvPr>
            <p:ph type="sldNum" sz="quarter" idx="10"/>
          </p:nvPr>
        </p:nvSpPr>
        <p:spPr/>
        <p:txBody>
          <a:bodyPr/>
          <a:lstStyle/>
          <a:p>
            <a:fld id="{6428BCDB-D615-4F04-94FE-0A0080DB7A64}" type="slidenum">
              <a:rPr lang="en-GB" smtClean="0"/>
              <a:pPr/>
              <a:t>18</a:t>
            </a:fld>
            <a:endParaRPr lang="en-GB"/>
          </a:p>
        </p:txBody>
      </p:sp>
    </p:spTree>
    <p:extLst>
      <p:ext uri="{BB962C8B-B14F-4D97-AF65-F5344CB8AC3E}">
        <p14:creationId xmlns:p14="http://schemas.microsoft.com/office/powerpoint/2010/main" val="3781645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Loftus’s research may seem rather controversial</a:t>
            </a:r>
            <a:r>
              <a:rPr lang="en-GB" baseline="0" dirty="0" smtClean="0"/>
              <a:t> from an ethical point of view. She did get into trouble legally because of the type of research she did, as she explains in her TED talk. She does, however, strongly feel that the ethical advantages of the implications outweigh the disadvantages. (DISCUSSIONS– choose the sign in ‘strongly disagree…..strongly agree’ continuum that fits you best and stand next to it.)</a:t>
            </a:r>
            <a:endParaRPr lang="en-GB" dirty="0"/>
          </a:p>
        </p:txBody>
      </p:sp>
      <p:sp>
        <p:nvSpPr>
          <p:cNvPr id="4" name="Slide Number Placeholder 3"/>
          <p:cNvSpPr>
            <a:spLocks noGrp="1"/>
          </p:cNvSpPr>
          <p:nvPr>
            <p:ph type="sldNum" sz="quarter" idx="10"/>
          </p:nvPr>
        </p:nvSpPr>
        <p:spPr/>
        <p:txBody>
          <a:bodyPr/>
          <a:lstStyle/>
          <a:p>
            <a:fld id="{6428BCDB-D615-4F04-94FE-0A0080DB7A64}" type="slidenum">
              <a:rPr lang="en-GB" smtClean="0"/>
              <a:pPr/>
              <a:t>19</a:t>
            </a:fld>
            <a:endParaRPr lang="en-GB"/>
          </a:p>
        </p:txBody>
      </p:sp>
    </p:spTree>
    <p:extLst>
      <p:ext uri="{BB962C8B-B14F-4D97-AF65-F5344CB8AC3E}">
        <p14:creationId xmlns:p14="http://schemas.microsoft.com/office/powerpoint/2010/main" val="2960645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428BCDB-D615-4F04-94FE-0A0080DB7A64}" type="slidenum">
              <a:rPr lang="en-GB" smtClean="0"/>
              <a:pPr/>
              <a:t>2</a:t>
            </a:fld>
            <a:endParaRPr lang="en-GB"/>
          </a:p>
        </p:txBody>
      </p:sp>
    </p:spTree>
    <p:extLst>
      <p:ext uri="{BB962C8B-B14F-4D97-AF65-F5344CB8AC3E}">
        <p14:creationId xmlns:p14="http://schemas.microsoft.com/office/powerpoint/2010/main" val="23977071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As research shows, it is remarkably easy to manipulate memories. This can give you power because once we alter or erase someone’s </a:t>
            </a:r>
            <a:r>
              <a:rPr lang="en-GB" baseline="0" dirty="0" smtClean="0"/>
              <a:t>memory </a:t>
            </a:r>
            <a:r>
              <a:rPr lang="en-GB" baseline="0" dirty="0" smtClean="0"/>
              <a:t>we can try to control the other and even alter </a:t>
            </a:r>
            <a:r>
              <a:rPr lang="en-GB" baseline="0" dirty="0" smtClean="0"/>
              <a:t>people’s behaviour. </a:t>
            </a:r>
            <a:r>
              <a:rPr lang="en-GB" dirty="0" smtClean="0"/>
              <a:t>An interesting</a:t>
            </a:r>
            <a:r>
              <a:rPr lang="en-GB" baseline="0" dirty="0" smtClean="0"/>
              <a:t> real life case study is the Tabula Rasa therapies which were used by </a:t>
            </a:r>
            <a:r>
              <a:rPr lang="en-GB" baseline="0" dirty="0" smtClean="0"/>
              <a:t>experimental psychiatrist Dr </a:t>
            </a:r>
            <a:r>
              <a:rPr lang="en-GB" baseline="0" dirty="0" smtClean="0"/>
              <a:t>Cameron. </a:t>
            </a:r>
            <a:r>
              <a:rPr lang="en-GB" baseline="0" dirty="0" smtClean="0"/>
              <a:t>He attempted to erase people’s memory (tabula rasa) so patients </a:t>
            </a:r>
            <a:r>
              <a:rPr lang="en-GB" baseline="0" dirty="0" smtClean="0"/>
              <a:t>would be transformed into new human beings, freed from their troubled past. AT the time of the cold war, the CIA was particularly interested in such therapies, as they presented politically powerful tools</a:t>
            </a:r>
            <a:r>
              <a:rPr lang="en-GB" baseline="0" dirty="0" smtClean="0"/>
              <a:t>. I will now show you a fragment of a patient who has been through such therapy. If you are interested in the entire documentary, have a look on the website. </a:t>
            </a:r>
            <a:endParaRPr lang="en-GB" dirty="0"/>
          </a:p>
        </p:txBody>
      </p:sp>
      <p:sp>
        <p:nvSpPr>
          <p:cNvPr id="4" name="Slide Number Placeholder 3"/>
          <p:cNvSpPr>
            <a:spLocks noGrp="1"/>
          </p:cNvSpPr>
          <p:nvPr>
            <p:ph type="sldNum" sz="quarter" idx="10"/>
          </p:nvPr>
        </p:nvSpPr>
        <p:spPr/>
        <p:txBody>
          <a:bodyPr/>
          <a:lstStyle/>
          <a:p>
            <a:fld id="{6428BCDB-D615-4F04-94FE-0A0080DB7A64}" type="slidenum">
              <a:rPr lang="en-GB" smtClean="0"/>
              <a:pPr/>
              <a:t>20</a:t>
            </a:fld>
            <a:endParaRPr lang="en-GB"/>
          </a:p>
        </p:txBody>
      </p:sp>
    </p:spTree>
    <p:extLst>
      <p:ext uri="{BB962C8B-B14F-4D97-AF65-F5344CB8AC3E}">
        <p14:creationId xmlns:p14="http://schemas.microsoft.com/office/powerpoint/2010/main" val="17790997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Research</a:t>
            </a:r>
            <a:r>
              <a:rPr lang="en-US" baseline="0" dirty="0" smtClean="0"/>
              <a:t> on false memories highlights the importance of critically evaluating where memory has been abused and is still abused throughout the world. Many dictatorships, for example, draw on mythical memories which never existed. The Aryan myth with a nostalgia for a past which was never there, is a good example. Propaganda in North Korea creates and glorifies false memories. The colonial history of Belgium, but also the UK and other European nations is often an airbrushed, false memory. Pre-Raphaelite art may just be art, but it had a function to recreate a false medieval memory which heavily influenced our perception of the past. </a:t>
            </a:r>
            <a:r>
              <a:rPr lang="en-US" baseline="0" dirty="0" smtClean="0"/>
              <a:t>We will now go back to the extract of 1984 to see how we can apply what we have just learned to a real life example of the arts.</a:t>
            </a:r>
            <a:endParaRPr lang="en-US" dirty="0"/>
          </a:p>
        </p:txBody>
      </p:sp>
      <p:sp>
        <p:nvSpPr>
          <p:cNvPr id="4" name="Slide Number Placeholder 3"/>
          <p:cNvSpPr>
            <a:spLocks noGrp="1"/>
          </p:cNvSpPr>
          <p:nvPr>
            <p:ph type="sldNum" sz="quarter" idx="10"/>
          </p:nvPr>
        </p:nvSpPr>
        <p:spPr/>
        <p:txBody>
          <a:bodyPr/>
          <a:lstStyle/>
          <a:p>
            <a:fld id="{6428BCDB-D615-4F04-94FE-0A0080DB7A64}" type="slidenum">
              <a:rPr lang="en-GB" smtClean="0"/>
              <a:pPr/>
              <a:t>21</a:t>
            </a:fld>
            <a:endParaRPr lang="en-GB"/>
          </a:p>
        </p:txBody>
      </p:sp>
    </p:spTree>
    <p:extLst>
      <p:ext uri="{BB962C8B-B14F-4D97-AF65-F5344CB8AC3E}">
        <p14:creationId xmlns:p14="http://schemas.microsoft.com/office/powerpoint/2010/main" val="32631142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428BCDB-D615-4F04-94FE-0A0080DB7A64}" type="slidenum">
              <a:rPr lang="en-GB" smtClean="0"/>
              <a:pPr/>
              <a:t>22</a:t>
            </a:fld>
            <a:endParaRPr lang="en-GB"/>
          </a:p>
        </p:txBody>
      </p:sp>
    </p:spTree>
    <p:extLst>
      <p:ext uri="{BB962C8B-B14F-4D97-AF65-F5344CB8AC3E}">
        <p14:creationId xmlns:p14="http://schemas.microsoft.com/office/powerpoint/2010/main" val="15851071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have answered many</a:t>
            </a:r>
            <a:r>
              <a:rPr lang="en-US" baseline="0" dirty="0" smtClean="0"/>
              <a:t> questions in relation to memory and the extract of 1984. As a plenary homework activity, you will need to think of your own questions in response to the real life situation (the extract) in relation to memory as a way of knowing.</a:t>
            </a:r>
          </a:p>
          <a:p>
            <a:r>
              <a:rPr lang="en-US" baseline="0" dirty="0" smtClean="0"/>
              <a:t>(report grades).</a:t>
            </a:r>
          </a:p>
          <a:p>
            <a:r>
              <a:rPr lang="en-US" baseline="0" dirty="0" smtClean="0"/>
              <a:t>Next week: BIS space day, the week after: bring completed notes on Anne Frank exhibition as you will be preparing a group presentation on this topic.</a:t>
            </a:r>
            <a:endParaRPr lang="en-US" dirty="0"/>
          </a:p>
        </p:txBody>
      </p:sp>
      <p:sp>
        <p:nvSpPr>
          <p:cNvPr id="4" name="Slide Number Placeholder 3"/>
          <p:cNvSpPr>
            <a:spLocks noGrp="1"/>
          </p:cNvSpPr>
          <p:nvPr>
            <p:ph type="sldNum" sz="quarter" idx="10"/>
          </p:nvPr>
        </p:nvSpPr>
        <p:spPr/>
        <p:txBody>
          <a:bodyPr/>
          <a:lstStyle/>
          <a:p>
            <a:fld id="{6428BCDB-D615-4F04-94FE-0A0080DB7A64}" type="slidenum">
              <a:rPr lang="en-GB" smtClean="0"/>
              <a:pPr/>
              <a:t>23</a:t>
            </a:fld>
            <a:endParaRPr lang="en-GB"/>
          </a:p>
        </p:txBody>
      </p:sp>
    </p:spTree>
    <p:extLst>
      <p:ext uri="{BB962C8B-B14F-4D97-AF65-F5344CB8AC3E}">
        <p14:creationId xmlns:p14="http://schemas.microsoft.com/office/powerpoint/2010/main" val="2813877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428BCDB-D615-4F04-94FE-0A0080DB7A64}" type="slidenum">
              <a:rPr lang="en-GB" smtClean="0"/>
              <a:pPr/>
              <a:t>3</a:t>
            </a:fld>
            <a:endParaRPr lang="en-GB"/>
          </a:p>
        </p:txBody>
      </p:sp>
    </p:spTree>
    <p:extLst>
      <p:ext uri="{BB962C8B-B14F-4D97-AF65-F5344CB8AC3E}">
        <p14:creationId xmlns:p14="http://schemas.microsoft.com/office/powerpoint/2010/main" val="806619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428BCDB-D615-4F04-94FE-0A0080DB7A64}" type="slidenum">
              <a:rPr lang="en-GB" smtClean="0"/>
              <a:pPr/>
              <a:t>4</a:t>
            </a:fld>
            <a:endParaRPr lang="en-GB"/>
          </a:p>
        </p:txBody>
      </p:sp>
    </p:spTree>
    <p:extLst>
      <p:ext uri="{BB962C8B-B14F-4D97-AF65-F5344CB8AC3E}">
        <p14:creationId xmlns:p14="http://schemas.microsoft.com/office/powerpoint/2010/main" val="501725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428BCDB-D615-4F04-94FE-0A0080DB7A64}" type="slidenum">
              <a:rPr lang="en-GB" smtClean="0"/>
              <a:pPr/>
              <a:t>5</a:t>
            </a:fld>
            <a:endParaRPr lang="en-GB"/>
          </a:p>
        </p:txBody>
      </p:sp>
    </p:spTree>
    <p:extLst>
      <p:ext uri="{BB962C8B-B14F-4D97-AF65-F5344CB8AC3E}">
        <p14:creationId xmlns:p14="http://schemas.microsoft.com/office/powerpoint/2010/main" val="3230710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428BCDB-D615-4F04-94FE-0A0080DB7A64}" type="slidenum">
              <a:rPr lang="en-GB" smtClean="0"/>
              <a:pPr/>
              <a:t>6</a:t>
            </a:fld>
            <a:endParaRPr lang="en-GB"/>
          </a:p>
        </p:txBody>
      </p:sp>
    </p:spTree>
    <p:extLst>
      <p:ext uri="{BB962C8B-B14F-4D97-AF65-F5344CB8AC3E}">
        <p14:creationId xmlns:p14="http://schemas.microsoft.com/office/powerpoint/2010/main" val="2441648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Whilst</a:t>
            </a:r>
            <a:r>
              <a:rPr lang="en-GB" baseline="0" dirty="0" smtClean="0"/>
              <a:t> keeping the extract in mind, we are now going to have a quick look at memory as such. We</a:t>
            </a:r>
            <a:r>
              <a:rPr lang="en-GB" dirty="0" smtClean="0"/>
              <a:t> </a:t>
            </a:r>
            <a:r>
              <a:rPr lang="en-GB" dirty="0" smtClean="0"/>
              <a:t>need memory in our daily lives:</a:t>
            </a:r>
            <a:r>
              <a:rPr lang="en-GB" baseline="0" dirty="0" smtClean="0"/>
              <a:t> to pass tests, store information etc. It helps us to remain good social contacts and it (hopefully) prevents us from doing stupid things, such as hitting our head against a wall over and over again.</a:t>
            </a:r>
            <a:endParaRPr lang="en-GB" dirty="0"/>
          </a:p>
        </p:txBody>
      </p:sp>
      <p:sp>
        <p:nvSpPr>
          <p:cNvPr id="4" name="Slide Number Placeholder 3"/>
          <p:cNvSpPr>
            <a:spLocks noGrp="1"/>
          </p:cNvSpPr>
          <p:nvPr>
            <p:ph type="sldNum" sz="quarter" idx="10"/>
          </p:nvPr>
        </p:nvSpPr>
        <p:spPr/>
        <p:txBody>
          <a:bodyPr/>
          <a:lstStyle/>
          <a:p>
            <a:fld id="{6428BCDB-D615-4F04-94FE-0A0080DB7A64}" type="slidenum">
              <a:rPr lang="en-GB" smtClean="0"/>
              <a:pPr/>
              <a:t>7</a:t>
            </a:fld>
            <a:endParaRPr lang="en-GB" dirty="0"/>
          </a:p>
        </p:txBody>
      </p:sp>
    </p:spTree>
    <p:extLst>
      <p:ext uri="{BB962C8B-B14F-4D97-AF65-F5344CB8AC3E}">
        <p14:creationId xmlns:p14="http://schemas.microsoft.com/office/powerpoint/2010/main" val="3433698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Apart from individual memory, we also rely on collective memory. The</a:t>
            </a:r>
            <a:r>
              <a:rPr lang="en-US" baseline="0" dirty="0" smtClean="0"/>
              <a:t> memory of all that our ancestors have learned enables us to evolve as humans.</a:t>
            </a:r>
            <a:endParaRPr lang="en-US" dirty="0"/>
          </a:p>
        </p:txBody>
      </p:sp>
      <p:sp>
        <p:nvSpPr>
          <p:cNvPr id="4" name="Slide Number Placeholder 3"/>
          <p:cNvSpPr>
            <a:spLocks noGrp="1"/>
          </p:cNvSpPr>
          <p:nvPr>
            <p:ph type="sldNum" sz="quarter" idx="10"/>
          </p:nvPr>
        </p:nvSpPr>
        <p:spPr/>
        <p:txBody>
          <a:bodyPr/>
          <a:lstStyle/>
          <a:p>
            <a:fld id="{6428BCDB-D615-4F04-94FE-0A0080DB7A64}" type="slidenum">
              <a:rPr lang="en-GB" smtClean="0"/>
              <a:pPr/>
              <a:t>8</a:t>
            </a:fld>
            <a:endParaRPr lang="en-GB"/>
          </a:p>
        </p:txBody>
      </p:sp>
    </p:spTree>
    <p:extLst>
      <p:ext uri="{BB962C8B-B14F-4D97-AF65-F5344CB8AC3E}">
        <p14:creationId xmlns:p14="http://schemas.microsoft.com/office/powerpoint/2010/main" val="2386001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a</a:t>
            </a:r>
            <a:r>
              <a:rPr lang="en-US" baseline="0" dirty="0" smtClean="0"/>
              <a:t> personal emotional level, it is important to remember events and people. Many cultures remember the dead in a different way. The memory of Elvis is kept alive to such an extent, that some feel that the King still exists. Across the world, people also use keepsakes such as rings, photos, scrapbooks, engravings etc to remember big days such as weddings.</a:t>
            </a:r>
            <a:endParaRPr lang="en-US" dirty="0"/>
          </a:p>
        </p:txBody>
      </p:sp>
      <p:sp>
        <p:nvSpPr>
          <p:cNvPr id="4" name="Slide Number Placeholder 3"/>
          <p:cNvSpPr>
            <a:spLocks noGrp="1"/>
          </p:cNvSpPr>
          <p:nvPr>
            <p:ph type="sldNum" sz="quarter" idx="10"/>
          </p:nvPr>
        </p:nvSpPr>
        <p:spPr/>
        <p:txBody>
          <a:bodyPr/>
          <a:lstStyle/>
          <a:p>
            <a:fld id="{6428BCDB-D615-4F04-94FE-0A0080DB7A64}" type="slidenum">
              <a:rPr lang="en-GB" smtClean="0"/>
              <a:pPr/>
              <a:t>9</a:t>
            </a:fld>
            <a:endParaRPr lang="en-GB"/>
          </a:p>
        </p:txBody>
      </p:sp>
    </p:spTree>
    <p:extLst>
      <p:ext uri="{BB962C8B-B14F-4D97-AF65-F5344CB8AC3E}">
        <p14:creationId xmlns:p14="http://schemas.microsoft.com/office/powerpoint/2010/main" val="1830066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smtClean="0"/>
              <a:t>1</a:t>
            </a:r>
            <a:endParaRPr lang="en-GB"/>
          </a:p>
        </p:txBody>
      </p:sp>
      <p:sp>
        <p:nvSpPr>
          <p:cNvPr id="6" name="Slide Number Placeholder 5"/>
          <p:cNvSpPr>
            <a:spLocks noGrp="1"/>
          </p:cNvSpPr>
          <p:nvPr>
            <p:ph type="sldNum" sz="quarter" idx="12"/>
          </p:nvPr>
        </p:nvSpPr>
        <p:spPr/>
        <p:txBody>
          <a:bodyPr/>
          <a:lstStyle/>
          <a:p>
            <a:fld id="{8FAE4302-F60B-4BEB-B10D-17D8F41C9B60}"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smtClean="0"/>
              <a:t>1</a:t>
            </a:r>
            <a:endParaRPr lang="en-GB"/>
          </a:p>
        </p:txBody>
      </p:sp>
      <p:sp>
        <p:nvSpPr>
          <p:cNvPr id="6" name="Slide Number Placeholder 5"/>
          <p:cNvSpPr>
            <a:spLocks noGrp="1"/>
          </p:cNvSpPr>
          <p:nvPr>
            <p:ph type="sldNum" sz="quarter" idx="12"/>
          </p:nvPr>
        </p:nvSpPr>
        <p:spPr/>
        <p:txBody>
          <a:bodyPr/>
          <a:lstStyle/>
          <a:p>
            <a:fld id="{8FAE4302-F60B-4BEB-B10D-17D8F41C9B60}"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smtClean="0"/>
              <a:t>1</a:t>
            </a:r>
            <a:endParaRPr lang="en-GB"/>
          </a:p>
        </p:txBody>
      </p:sp>
      <p:sp>
        <p:nvSpPr>
          <p:cNvPr id="6" name="Slide Number Placeholder 5"/>
          <p:cNvSpPr>
            <a:spLocks noGrp="1"/>
          </p:cNvSpPr>
          <p:nvPr>
            <p:ph type="sldNum" sz="quarter" idx="12"/>
          </p:nvPr>
        </p:nvSpPr>
        <p:spPr/>
        <p:txBody>
          <a:bodyPr/>
          <a:lstStyle/>
          <a:p>
            <a:fld id="{8FAE4302-F60B-4BEB-B10D-17D8F41C9B60}"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328613" y="1941513"/>
            <a:ext cx="402748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lipArt Placeholder 3"/>
          <p:cNvSpPr>
            <a:spLocks noGrp="1"/>
          </p:cNvSpPr>
          <p:nvPr>
            <p:ph type="clipArt" sz="half" idx="2"/>
          </p:nvPr>
        </p:nvSpPr>
        <p:spPr>
          <a:xfrm>
            <a:off x="4508500" y="1941513"/>
            <a:ext cx="4029075" cy="4114800"/>
          </a:xfrm>
        </p:spPr>
        <p:txBody>
          <a:bodyPr/>
          <a:lstStyle/>
          <a:p>
            <a:endParaRPr lang="en-GB"/>
          </a:p>
        </p:txBody>
      </p:sp>
      <p:sp>
        <p:nvSpPr>
          <p:cNvPr id="5" name="Date Placeholder 4"/>
          <p:cNvSpPr>
            <a:spLocks noGrp="1"/>
          </p:cNvSpPr>
          <p:nvPr>
            <p:ph type="dt" sz="half" idx="10"/>
          </p:nvPr>
        </p:nvSpPr>
        <p:spPr>
          <a:xfrm>
            <a:off x="3433763" y="6343650"/>
            <a:ext cx="1905000" cy="457200"/>
          </a:xfrm>
        </p:spPr>
        <p:txBody>
          <a:bodyPr/>
          <a:lstStyle>
            <a:lvl1pPr>
              <a:defRPr/>
            </a:lvl1pPr>
          </a:lstStyle>
          <a:p>
            <a:endParaRPr lang="en-GB"/>
          </a:p>
        </p:txBody>
      </p:sp>
      <p:sp>
        <p:nvSpPr>
          <p:cNvPr id="6" name="Footer Placeholder 5"/>
          <p:cNvSpPr>
            <a:spLocks noGrp="1"/>
          </p:cNvSpPr>
          <p:nvPr>
            <p:ph type="ftr" sz="quarter" idx="11"/>
          </p:nvPr>
        </p:nvSpPr>
        <p:spPr>
          <a:xfrm>
            <a:off x="6108700" y="6343650"/>
            <a:ext cx="2895600" cy="457200"/>
          </a:xfrm>
        </p:spPr>
        <p:txBody>
          <a:bodyPr/>
          <a:lstStyle>
            <a:lvl1pPr>
              <a:defRPr/>
            </a:lvl1pPr>
          </a:lstStyle>
          <a:p>
            <a:r>
              <a:rPr lang="en-GB" smtClean="0"/>
              <a:t>1</a:t>
            </a:r>
            <a:endParaRPr lang="en-GB"/>
          </a:p>
        </p:txBody>
      </p:sp>
      <p:sp>
        <p:nvSpPr>
          <p:cNvPr id="7" name="Slide Number Placeholder 6"/>
          <p:cNvSpPr>
            <a:spLocks noGrp="1"/>
          </p:cNvSpPr>
          <p:nvPr>
            <p:ph type="sldNum" sz="quarter" idx="12"/>
          </p:nvPr>
        </p:nvSpPr>
        <p:spPr>
          <a:xfrm>
            <a:off x="146050" y="6361113"/>
            <a:ext cx="1905000" cy="457200"/>
          </a:xfrm>
        </p:spPr>
        <p:txBody>
          <a:bodyPr/>
          <a:lstStyle>
            <a:lvl1pPr>
              <a:defRPr/>
            </a:lvl1pPr>
          </a:lstStyle>
          <a:p>
            <a:fld id="{2345282A-D49D-4316-A3C3-C0E3F2D74569}" type="slidenum">
              <a:rPr lang="en-GB"/>
              <a:pPr/>
              <a:t>‹#›</a:t>
            </a:fld>
            <a:endParaRPr lang="en-GB"/>
          </a:p>
        </p:txBody>
      </p:sp>
    </p:spTree>
    <p:extLst>
      <p:ext uri="{BB962C8B-B14F-4D97-AF65-F5344CB8AC3E}">
        <p14:creationId xmlns:p14="http://schemas.microsoft.com/office/powerpoint/2010/main" val="1955413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smtClean="0"/>
              <a:t>1</a:t>
            </a:r>
            <a:endParaRPr lang="en-GB"/>
          </a:p>
        </p:txBody>
      </p:sp>
      <p:sp>
        <p:nvSpPr>
          <p:cNvPr id="6" name="Slide Number Placeholder 5"/>
          <p:cNvSpPr>
            <a:spLocks noGrp="1"/>
          </p:cNvSpPr>
          <p:nvPr>
            <p:ph type="sldNum" sz="quarter" idx="12"/>
          </p:nvPr>
        </p:nvSpPr>
        <p:spPr/>
        <p:txBody>
          <a:bodyPr/>
          <a:lstStyle/>
          <a:p>
            <a:fld id="{8FAE4302-F60B-4BEB-B10D-17D8F41C9B60}"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smtClean="0"/>
              <a:t>1</a:t>
            </a:r>
            <a:endParaRPr lang="en-GB"/>
          </a:p>
        </p:txBody>
      </p:sp>
      <p:sp>
        <p:nvSpPr>
          <p:cNvPr id="6" name="Slide Number Placeholder 5"/>
          <p:cNvSpPr>
            <a:spLocks noGrp="1"/>
          </p:cNvSpPr>
          <p:nvPr>
            <p:ph type="sldNum" sz="quarter" idx="12"/>
          </p:nvPr>
        </p:nvSpPr>
        <p:spPr/>
        <p:txBody>
          <a:bodyPr/>
          <a:lstStyle/>
          <a:p>
            <a:fld id="{8FAE4302-F60B-4BEB-B10D-17D8F41C9B60}"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smtClean="0"/>
              <a:t>1</a:t>
            </a:r>
            <a:endParaRPr lang="en-GB"/>
          </a:p>
        </p:txBody>
      </p:sp>
      <p:sp>
        <p:nvSpPr>
          <p:cNvPr id="7" name="Slide Number Placeholder 6"/>
          <p:cNvSpPr>
            <a:spLocks noGrp="1"/>
          </p:cNvSpPr>
          <p:nvPr>
            <p:ph type="sldNum" sz="quarter" idx="12"/>
          </p:nvPr>
        </p:nvSpPr>
        <p:spPr/>
        <p:txBody>
          <a:bodyPr/>
          <a:lstStyle/>
          <a:p>
            <a:fld id="{8FAE4302-F60B-4BEB-B10D-17D8F41C9B60}"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r>
              <a:rPr lang="en-GB" smtClean="0"/>
              <a:t>1</a:t>
            </a:r>
            <a:endParaRPr lang="en-GB"/>
          </a:p>
        </p:txBody>
      </p:sp>
      <p:sp>
        <p:nvSpPr>
          <p:cNvPr id="9" name="Slide Number Placeholder 8"/>
          <p:cNvSpPr>
            <a:spLocks noGrp="1"/>
          </p:cNvSpPr>
          <p:nvPr>
            <p:ph type="sldNum" sz="quarter" idx="12"/>
          </p:nvPr>
        </p:nvSpPr>
        <p:spPr/>
        <p:txBody>
          <a:bodyPr/>
          <a:lstStyle/>
          <a:p>
            <a:fld id="{8FAE4302-F60B-4BEB-B10D-17D8F41C9B60}"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r>
              <a:rPr lang="en-GB" smtClean="0"/>
              <a:t>1</a:t>
            </a:r>
            <a:endParaRPr lang="en-GB"/>
          </a:p>
        </p:txBody>
      </p:sp>
      <p:sp>
        <p:nvSpPr>
          <p:cNvPr id="5" name="Slide Number Placeholder 4"/>
          <p:cNvSpPr>
            <a:spLocks noGrp="1"/>
          </p:cNvSpPr>
          <p:nvPr>
            <p:ph type="sldNum" sz="quarter" idx="12"/>
          </p:nvPr>
        </p:nvSpPr>
        <p:spPr/>
        <p:txBody>
          <a:bodyPr/>
          <a:lstStyle/>
          <a:p>
            <a:fld id="{8FAE4302-F60B-4BEB-B10D-17D8F41C9B60}"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r>
              <a:rPr lang="en-GB" smtClean="0"/>
              <a:t>1</a:t>
            </a:r>
            <a:endParaRPr lang="en-GB"/>
          </a:p>
        </p:txBody>
      </p:sp>
      <p:sp>
        <p:nvSpPr>
          <p:cNvPr id="4" name="Slide Number Placeholder 3"/>
          <p:cNvSpPr>
            <a:spLocks noGrp="1"/>
          </p:cNvSpPr>
          <p:nvPr>
            <p:ph type="sldNum" sz="quarter" idx="12"/>
          </p:nvPr>
        </p:nvSpPr>
        <p:spPr/>
        <p:txBody>
          <a:bodyPr/>
          <a:lstStyle/>
          <a:p>
            <a:fld id="{8FAE4302-F60B-4BEB-B10D-17D8F41C9B60}"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smtClean="0"/>
              <a:t>1</a:t>
            </a:r>
            <a:endParaRPr lang="en-GB"/>
          </a:p>
        </p:txBody>
      </p:sp>
      <p:sp>
        <p:nvSpPr>
          <p:cNvPr id="7" name="Slide Number Placeholder 6"/>
          <p:cNvSpPr>
            <a:spLocks noGrp="1"/>
          </p:cNvSpPr>
          <p:nvPr>
            <p:ph type="sldNum" sz="quarter" idx="12"/>
          </p:nvPr>
        </p:nvSpPr>
        <p:spPr/>
        <p:txBody>
          <a:bodyPr/>
          <a:lstStyle/>
          <a:p>
            <a:fld id="{8FAE4302-F60B-4BEB-B10D-17D8F41C9B60}"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smtClean="0"/>
              <a:t>1</a:t>
            </a:r>
            <a:endParaRPr lang="en-GB"/>
          </a:p>
        </p:txBody>
      </p:sp>
      <p:sp>
        <p:nvSpPr>
          <p:cNvPr id="7" name="Slide Number Placeholder 6"/>
          <p:cNvSpPr>
            <a:spLocks noGrp="1"/>
          </p:cNvSpPr>
          <p:nvPr>
            <p:ph type="sldNum" sz="quarter" idx="12"/>
          </p:nvPr>
        </p:nvSpPr>
        <p:spPr/>
        <p:txBody>
          <a:bodyPr/>
          <a:lstStyle/>
          <a:p>
            <a:fld id="{8FAE4302-F60B-4BEB-B10D-17D8F41C9B60}"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1</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AE4302-F60B-4BEB-B10D-17D8F41C9B60}"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http://www.sohowdoweknow.weebly.co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8596" y="642918"/>
            <a:ext cx="7772400" cy="1470025"/>
          </a:xfrm>
        </p:spPr>
        <p:style>
          <a:lnRef idx="2">
            <a:schemeClr val="accent3">
              <a:shade val="50000"/>
            </a:schemeClr>
          </a:lnRef>
          <a:fillRef idx="1">
            <a:schemeClr val="accent3"/>
          </a:fillRef>
          <a:effectRef idx="0">
            <a:schemeClr val="accent3"/>
          </a:effectRef>
          <a:fontRef idx="minor">
            <a:schemeClr val="lt1"/>
          </a:fontRef>
        </p:style>
        <p:txBody>
          <a:bodyPr/>
          <a:lstStyle/>
          <a:p>
            <a:r>
              <a:rPr lang="en-GB" dirty="0" smtClean="0"/>
              <a:t>Memory</a:t>
            </a:r>
            <a:endParaRPr lang="en-GB" dirty="0"/>
          </a:p>
        </p:txBody>
      </p:sp>
      <p:pic>
        <p:nvPicPr>
          <p:cNvPr id="10242" name="Picture 2"/>
          <p:cNvPicPr>
            <a:picLocks noChangeAspect="1" noChangeArrowheads="1"/>
          </p:cNvPicPr>
          <p:nvPr/>
        </p:nvPicPr>
        <p:blipFill>
          <a:blip r:embed="rId3" cstate="print"/>
          <a:srcRect/>
          <a:stretch>
            <a:fillRect/>
          </a:stretch>
        </p:blipFill>
        <p:spPr bwMode="auto">
          <a:xfrm>
            <a:off x="467544" y="2500306"/>
            <a:ext cx="3769406" cy="1643074"/>
          </a:xfrm>
          <a:prstGeom prst="rect">
            <a:avLst/>
          </a:prstGeom>
          <a:ln>
            <a:headEnd/>
            <a:tailEnd/>
          </a:ln>
        </p:spPr>
        <p:style>
          <a:lnRef idx="2">
            <a:schemeClr val="dk1"/>
          </a:lnRef>
          <a:fillRef idx="1">
            <a:schemeClr val="lt1"/>
          </a:fillRef>
          <a:effectRef idx="0">
            <a:schemeClr val="dk1"/>
          </a:effectRef>
          <a:fontRef idx="minor">
            <a:schemeClr val="dk1"/>
          </a:fontRef>
        </p:style>
      </p:pic>
      <p:pic>
        <p:nvPicPr>
          <p:cNvPr id="10243" name="Picture 3"/>
          <p:cNvPicPr>
            <a:picLocks noChangeAspect="1" noChangeArrowheads="1"/>
          </p:cNvPicPr>
          <p:nvPr/>
        </p:nvPicPr>
        <p:blipFill>
          <a:blip r:embed="rId4" cstate="print"/>
          <a:srcRect/>
          <a:stretch>
            <a:fillRect/>
          </a:stretch>
        </p:blipFill>
        <p:spPr bwMode="auto">
          <a:xfrm>
            <a:off x="5143504" y="2500306"/>
            <a:ext cx="3237473" cy="1657352"/>
          </a:xfrm>
          <a:prstGeom prst="rect">
            <a:avLst/>
          </a:prstGeom>
          <a:ln>
            <a:headEnd/>
            <a:tailEnd/>
          </a:ln>
        </p:spPr>
        <p:style>
          <a:lnRef idx="2">
            <a:schemeClr val="dk1"/>
          </a:lnRef>
          <a:fillRef idx="1">
            <a:schemeClr val="lt1"/>
          </a:fillRef>
          <a:effectRef idx="0">
            <a:schemeClr val="dk1"/>
          </a:effectRef>
          <a:fontRef idx="minor">
            <a:schemeClr val="dk1"/>
          </a:fontRef>
        </p:style>
      </p:pic>
      <p:pic>
        <p:nvPicPr>
          <p:cNvPr id="10244" name="Picture 4"/>
          <p:cNvPicPr>
            <a:picLocks noChangeAspect="1" noChangeArrowheads="1"/>
          </p:cNvPicPr>
          <p:nvPr/>
        </p:nvPicPr>
        <p:blipFill>
          <a:blip r:embed="rId5" cstate="print"/>
          <a:srcRect/>
          <a:stretch>
            <a:fillRect/>
          </a:stretch>
        </p:blipFill>
        <p:spPr bwMode="auto">
          <a:xfrm>
            <a:off x="5047728" y="4728745"/>
            <a:ext cx="3429024" cy="1576391"/>
          </a:xfrm>
          <a:prstGeom prst="rect">
            <a:avLst/>
          </a:prstGeom>
          <a:ln>
            <a:headEnd/>
            <a:tailEnd/>
          </a:ln>
        </p:spPr>
        <p:style>
          <a:lnRef idx="2">
            <a:schemeClr val="dk1"/>
          </a:lnRef>
          <a:fillRef idx="1">
            <a:schemeClr val="lt1"/>
          </a:fillRef>
          <a:effectRef idx="0">
            <a:schemeClr val="dk1"/>
          </a:effectRef>
          <a:fontRef idx="minor">
            <a:schemeClr val="dk1"/>
          </a:fontRef>
        </p:style>
      </p:pic>
      <p:sp>
        <p:nvSpPr>
          <p:cNvPr id="3" name="Oval 2"/>
          <p:cNvSpPr/>
          <p:nvPr/>
        </p:nvSpPr>
        <p:spPr>
          <a:xfrm>
            <a:off x="6516216" y="260648"/>
            <a:ext cx="2232247" cy="115212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t>Which quote do you like best? Why?</a:t>
            </a:r>
            <a:endParaRPr lang="en-GB" dirty="0"/>
          </a:p>
        </p:txBody>
      </p:sp>
      <p:sp>
        <p:nvSpPr>
          <p:cNvPr id="4" name="Rectangle 3"/>
          <p:cNvSpPr/>
          <p:nvPr/>
        </p:nvSpPr>
        <p:spPr>
          <a:xfrm>
            <a:off x="467544" y="4509121"/>
            <a:ext cx="4032448" cy="179601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GB" dirty="0" smtClean="0">
                <a:latin typeface="Arial Rounded MT Bold" pitchFamily="34" charset="0"/>
              </a:rPr>
              <a:t>Memory is the core of what we call reality…Almost every reality you ‘know’ at any given second is a mere ghost held in memory.</a:t>
            </a:r>
          </a:p>
          <a:p>
            <a:endParaRPr lang="en-GB" b="1" dirty="0" smtClean="0"/>
          </a:p>
          <a:p>
            <a:r>
              <a:rPr lang="en-GB" b="1" dirty="0" smtClean="0">
                <a:solidFill>
                  <a:srgbClr val="1D2DA3"/>
                </a:solidFill>
              </a:rPr>
              <a:t>Howard Bloom</a:t>
            </a:r>
            <a:endParaRPr lang="en-GB" b="1" dirty="0">
              <a:solidFill>
                <a:srgbClr val="1D2DA3"/>
              </a:solidFill>
            </a:endParaRPr>
          </a:p>
        </p:txBody>
      </p:sp>
      <p:sp>
        <p:nvSpPr>
          <p:cNvPr id="5" name="Slide Number Placeholder 4"/>
          <p:cNvSpPr>
            <a:spLocks noGrp="1"/>
          </p:cNvSpPr>
          <p:nvPr>
            <p:ph type="sldNum" sz="quarter" idx="12"/>
          </p:nvPr>
        </p:nvSpPr>
        <p:spPr/>
        <p:txBody>
          <a:bodyPr/>
          <a:lstStyle/>
          <a:p>
            <a:fld id="{8FAE4302-F60B-4BEB-B10D-17D8F41C9B60}" type="slidenum">
              <a:rPr lang="en-GB" smtClean="0"/>
              <a:pPr/>
              <a:t>1</a:t>
            </a:fld>
            <a:endParaRPr lang="en-GB"/>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earthinpictures.com/world/germany/berlin/holocaust_memorial_(holocaust_mahnmal).jpg"/>
          <p:cNvPicPr>
            <a:picLocks noChangeAspect="1" noChangeArrowheads="1"/>
          </p:cNvPicPr>
          <p:nvPr/>
        </p:nvPicPr>
        <p:blipFill>
          <a:blip r:embed="rId3" cstate="print"/>
          <a:srcRect/>
          <a:stretch>
            <a:fillRect/>
          </a:stretch>
        </p:blipFill>
        <p:spPr bwMode="auto">
          <a:xfrm>
            <a:off x="683568" y="3284984"/>
            <a:ext cx="3724657" cy="2793492"/>
          </a:xfrm>
          <a:prstGeom prst="rect">
            <a:avLst/>
          </a:prstGeom>
          <a:noFill/>
        </p:spPr>
      </p:pic>
      <p:sp>
        <p:nvSpPr>
          <p:cNvPr id="11268" name="AutoShape 4" descr="data:image/jpeg;base64,/9j/4AAQSkZJRgABAQAAAQABAAD/2wCEAAkGBxQTEhUUExQWFBUXGRoaGBgYGBocHBgdGhgYGxwcHBgcHCggIhwlHBodITEhJSktLy4uGB8zODMsNygtLisBCgoKBQUFDgUFDisZExkrKysrKysrKysrKysrKysrKysrKysrKysrKysrKysrKysrKysrKysrKysrKysrKysrK//AABEIAMYA/gMBIgACEQEDEQH/xAAbAAACAgMBAAAAAAAAAAAAAAAFBgQHAAEDAv/EAEgQAAIBAgMFBQUCCwYGAwEBAAECEQADBBIhBQYxQVETImFxgQcykaGxFMEjJDNCUmJygtHh8BVzkqKy8UNTY4OzwjSj0nQW/8QAFAEBAAAAAAAAAAAAAAAAAAAAAP/EABQRAQAAAAAAAAAAAAAAAAAAAAD/2gAMAwEAAhEDEQA/AE32iIy7RxMCQXmP3Ry86B7LH4e1Gn4W3H+NaZN/kB2liS0nvgATyyL08zS/ssfjNr++t/8AkWgvzeFSMJiSJBFm8RHHS20a9aoD7UHMuAT1Hdb4gQT4kGr/AN5XjB4sngLF4/8A1tVAW7Ibgfip/wBQE/Kg6qJ4MG8GgH48D8fSvD2hMaoehn6GuWJtG1BPA6A8QfJhp99elxLRB1XoRI/rxoNPZI4jTrXlfjUi24/NJT5r8OP1rdxNJYaAe8uo9RxHrQcB/U/xroDU/YuyTfMDQeIohtbdS7ZTtPeQcY/N8fKgBhq927xGoMEeMEVrsCOI0ri91ebD4UDXsvex1AW9+EH6Q94efWmbC4m3eXNbYMBx6jzB1qqPtwHIn0isTazqwZCUYcCDB+VBZV/Bw/aJ3GE8BoZBB09TqKj49gLaZjrnBbxIJIn4Cgmyd91MLiQP21+9f4fCmuw9u4mZGV1PMQR5EcvI0EvF7Ssque4QjIgOYrBzAlYWRMiZjqwqqNp7Qe/da47MSx58YHAGNJjpzJpt3p2Tdu5WV5y/mt9Q3y1oLgtjocwfMSOOpGp5R5UAYKD/ADr2nwo//YAeBaVs5mIM8BOoJ+8UCWw5BaCQvvEcvMjSgnpg0Gr3QfBRP+YwK9JfQe6mY+Ovy0Hyoeg5oOHEnh/WlTcPe7omVHIgQG/eoJH2i4RGiL4mB/hGnyrSLPFmfwAgfwrl9otr0J68fnWm2gfzRQShagaKo8TqaE3T412bFsSMxgc41NcruU+6D+8f4UHENXsA1k1sUBbd5srt4gH4H+dPez8aEuW25wYjxRo+cUjbBt5rvSQY68j91N1vDucpUHukHhpA4/fQWNbx6MQAdddPKqV2fiM1tTOvA1YODxp7VS2iw06fqNVX7OcWyVJ0gGgI7/kf2hieueP8i0D2Mk4uzHPEWv8AyrTZvfs8Pidou0jsoZOUsz2kE9RDGl7de1ONww/69v5ODQXLvX/8PFdDYu8eH5Nqr7YVizkEqDprFPW+dyMBip4djc+akVUmxcTb5XDPQgj50DTitk2mgAFVYgMs8RI+fQ9aUto7JNm9csllzIxXXuzznQRqIPDnVkbq43DwO72jA6NGg4H486U99bNm7iGuorBtc+QyLh0ywBOsd3Tjp4UACxg1Y+PgNfloam2tiPdLWlBDFSe+Cp08Imnncvd0YfJ2nevOGzmZyhR3kXwVmVWb845hwWjmPwPb2eJW9bZsjjipkx+6UYT58iNArjd5e81tdSCZPEADp18OVPLXQLTW37zlRlA1kGB3oBEidYHkOdI+zsQ1nFOXARlY51E6AjiOcSPGm03Dcuo5ALMcgUAlSp5gkcQJJiDpQJNnZ1vSVHrXp8LZUEwgjrApZ2zcvWrrI7frAhjBVtVIg8IqFY7RycskgFjEaAcTQNy4vDLxa3w5LP0BrZ29YBACgjmSFEdIkz8qP7nbl2b9ki9PaNrmB1QaRp/Gge/O4rYNTdVla1IHHva9RQcE2yL1wIiBRBJI14fuiiO2B2WFS/b7tzMFzDSRmOhHBhA59aVN3B+G/db6im/e0TsxI/TX/W9Bw2VvajjJiBkPJ1931HEenyotew4YBlIIPAqZkeB4EVVsnhRHZW1rtg9xtDxU6qfTr40D3gsO5cKpy5wVJ55SNQOh/nTKmHt4cAQgtBcrAAsJiIygdSD/ABmk/Ze3rV5lDxbaRIb3T5EcfLj0mp9+4dQe8pg5SZgwI1I+v3UCni8Fb7e8FYi13mQhdHgiFB4EAyNOlOOyW7NQrqGGXuiJngOBEc/kaEbaZXUZjEDuQJgjWoWLx922vZkEO1vLmDGMpzKY+HTQigAXSpdig0LMV8ixIHwroqEmIM8xFerWF8l+tdkKKNXzf14UHC5aImYHmdfhXGKl3MSsQq/dUQmg2te1FeFrqgoGDc+DfVY1hjP7pFPDSFgHSKTdzLY+0jWe63KOVO9xYAHgPpQRf0j0tuY5/k25VVToQBINWtibYCXHjUWbon/ttVYDyoL62phbdwslxVdSdVImdZ19fpQNN1MIt63eS3kdGDDKTlkGRK8PhRC/tmw125bF63nV2VlLAMCCQRBqQEzeXyoBu82FuX8Jfs2wC9xGVZYAEnxPCqtOwHw2GuC/hbvbsyLbdQWtoMwzEshjUTx+VXP9l6H61rUDifWgrLCZrSpbDcYzBRA1015nhUzdrBh8RbYjuq8gH9SSP8wU+g6U64jB2nMvbUt+lEH4jWotnYyI2a2xU9DDfzoI+6GILpacmSthVPi9xiznzlTPipo72XeYagXFcHWO8MpB01nJm1HQUA2Dsq5hERZ7YKTIXusRLFR3jHFpOtSMJte9LPiLa2YPdHeMZiFmfdIjmJPhQKW/GCQg3CzC4uucQW5rrAgqSRMwOHCak7sq8qXDm3kZVZgAGnutEDoANetM1/dprguMtxWVypZezIJyNmguWmCeekaRppQfb+0xh27DsmBuw2aQACCAxgfnZeegPOgkYbZOHxDM1yxauFVCKWQGAJMDTgJ+dLW9OwbeGl7KonaIiZRpKtd75iIkMLfoTTNu7tVkAtXlt5V927bOXQ/8y2eBP6SkyTwFQ987lq5aylgdYUgzB94EfD5UBPY5UW8OyqQxYDSYWFadBp3uGvGfGln2o7QIti29wOXeBoASAZJgcgconnPnEnd/FXFQC4gBVsq3lJGdQCxIQrm4KekmBrNKPtA2U1jGEli6XQLltjxiSCv7p+TDrQR9j7OyXC0n3NOhkj6QflT5hsLbuYe0tz3TII/euRSxYIKI065YI6zB+401W8b2WHtnjK5eMcc54+dBW29exvs2Ja0rZhAYdQCToeh0+BFDUtGnO6LUlngseJYyT5zXM/Zj+ah8ln6UClEcaI4Lbr24UntE6E6jyP3UYdcPx7IeeQgfGIrg9zCg961bHkVHyzj6UEu3jbd9YB9DxH9eFDtvJdL5plYAEcQB90kn1rmVsOx7JAAsaqz+P8OVe8TtLJea2ZKqYB/OGgOvXjQQ8HgnuglQWjp/CvHZa66HpGo86Z9kYkK2ZPztJEDUx1Hy8aiXrjFmJ1JJJ9TPSgDXLBiYMf1yrjkPSjF1WYHQ/A1BCkcRwoPFnDs3BSZ4aGveLwdy02W4jIehBFXjuziMM1q0oVQwQQCnKORiOU8ddaH77YE420FtWznUmC4K8AToT1jSgQNyR+Mj9h6d7opJ3LgYjXTuPPwFOV5iYjhxoOOPb8Bd/urgn/tsKrVbdWTj1Iw17r2T/Q1XQEUHLfe2TjsWY0+0XtT/AHjVP3AQtiUtG/eAZSR2bsACELcOGka6cqH72XJx2L1n8Yvf+VqMezVZ2jb8FuH/AOth99A87Xv4rBKbvbC/aVRK3QFaZHB1XXyI60Nw/tItt+Usuv7JVh88pqf7Tv8A4T9M9s/5qqGY5mguSzvXhLnC7lPRwR84j50Rs4lHEo6P+ywP0NUetw16W/HgfCgvFrhH862mKjl8KpzD7fvp7l5x4Ekj4GRRfCb8X195bdzzkE/4SB8qCzFxxAhWZR05fCl/bexlxFxbjs4dRAIOkcdVoJh9+0P5Syw/ZYN9ctE7O9OFb/iFD+upHzEj50GmwV5IjJdA/cb6ZT6xWsDaOf8ACWyF1JW4BoTEQ6sRA10MzmHSiVjG27g7lxH8mB+Vem+FAH25txLjpYRYdHVxcBUqQp1URxEiDppFHbu7T477OXW0Ldp82Y5sxUkFkVYjUqokngKhXbCEyVUnrAn48aK4Lb9y2Mohh0PL1FAD3vsqruo7TUiAUOVRbVzlUn3mdmJ48I4ACVzey64wdoKoLZl0Oo915/3py23tF75SRCrmPHmVK6fGg4wAvBULBWEETESABGpHI0FZg4niAE8hbH3TXuzZxNxivaNpxhjHyp03kwWU9k6w2WRPEjllI8eYrzsXD24RFTIQgDfrEcTPPrPj4UCguxySRcdsw4grJ8wS2o8aJYbd+zzN1vVF+40Z3mxNq2yG4GW6RwUSSpiJHCdOv8hNneW0vurcPicsfWg63sDbtMFthgDxzEGY6QB1oJtbW/cP633CjjbRGIdSBAWBqepk8h8qiYq8VzN2RKhiM0aE0ArDYhkMq0UYwm0VfRtCfGJPgfuoa+PVv+GPgK3ZuoxA7MakDQxFAau2gZPP1+6uWEBRwwWYkQVbmCp4+BrrgMJde4lqwjXWYE5Z6GJzHQDzMU3HcLFASey/xtp593y4TQFd1ts5rFpLaDOhAYHuqAFK6nr00PDWt7570vZQIihLvmGEERIj4iegqFgdycQj6XUUwA2UMRB5QRrw8KYNp7lpesdmbjC5mDm7AJJAiCNO7HIGgp4WZmRNWcqQiH9VfoKgt7Nrw929aI8Q4+QBo1jcM1oKjjXKOGoOURp6+FAP20kYa742z9Krdasnb6nsL5zaC0wywOPd1nj6eXDnW1AL3lcfbsTHH7Tfnx/DPTT7MBO0B4W7h+Q/jSlt4/j+I/8A6b3/AJWpw9lo/Hielp/qtAze1lyMASOd22D8T99U6MSat/2un8QH97b+jGqZC0EoYqt/aqiRW6CV9pFe+2ETrUIV6DUEg3+etZ9oPSuGYVs3B1oOv2g9KmYbbV9Pduuo8GJHwOlDe0Fa7YUDHh98cUvEo4/WUT8ViieG36/5liPFXn5FfvpJ7YeNbW+Ok+tBYlre3DtxZk/aX71mpy4u2/u3FPOJ1+HGlDdnaGdmt9naQZCZVBmPeUas2Y8+UUQ35fLh7I195eMT7jdP64UBe+MwVXllRsygn3TzyzwnoNPCpKYm2FIa3lJOjoe8oE8FPdMz4cBVa4bbF1PddvImR8DRK1vU+mZQ0dND94oCW3tltdullZmXgpdgIAmBCjx8YioNndO6RIa3Pm3/AOal2t47TCDmQzzEj4iptnHAmbbg+RoIlnZT4YqjkNmhxE6AkiNfEUyW8QtvD6hbgYEshHeHIHjGXSeuvKhGLum4ys5kqABoBoJOsedcnaBlEgNGfvEzz4HSBwigAPswJ7zj0Hz8vGvOzlhpYGNYMH0pkTEoroxUkAwdJzCNCeekxFLt4Q5AByycsgjuyY0PhQW37J7AIvXfBUB/xMR8x8qfswYxxikr2QWCMGzHg1wx6AAn4z8KN7qYnPbJA0Z3Yc9Gctx9aA4FrAK21ZNBlLu9fFPI/dRPGXPxiwv940eSET/moXvGPwqz+jp8aAJvCo+zYjTinHrw/r4VWiJVq7btr9jvRr+DGvhmX56VWZsmOPyoF3agzYzEEAkdvdJP/cenX2ToDjHJ5WXj1ZBXffjF9lbKLGa87A6fmgyfnA+Nc/ZUSMRd/uY+LpQGPa6/4ko/6y/JXqorSEzVxe01PxW0ND+FHH9h6T9jJZDZmtrm08R8DpQKBt9a5XLRFXFYiJhCDwUKNeg4V3ubsYa6vftgHmU7o+A0+VBSUVqKddtbjG1dIW6MjQbYIltZ0MECBHHnPClLF4VrbAMBrqCDow6g0EeKyK9NWooPBFYBWEVuKDRrKyK3loGDcsfhX/Y/9lot7QGmzZ/aX5WjQvdC0y3HJEDJ/wCwph3k2b9oW2naKhEEZgTm7kRoDGhoK8UV1GHf9E/A0xWdmG2xQpBEk/sgTM8xA5deulWzuhu/gblgK9tbrEd5nBBJPQg6DwBoKm2PuubwZlcMFIBCyOKgzmI0GscOVTN7tiYTDW1Nt37WQGQ6kSCTPdA08DR7eXZv9nYt7VpmyXVF22P0RmIyOYMgMp6aEcTNANsbMxmNuM3cYKZRF046zEanXUmghbHt5hK3bsTBBVR0Onebrx08q5XNssHZYBAYgToYBjUjTl0qXsTCtaUpcBVs+o5jQfwpdvv33/bb/UaA9b2qjDUFfPX6VgCMIEQNNNNJJ4eZNAVeu1oyYoL72X+J7Hngy2GYT+m4JH+ZhUrcUAYW0Oqg/EfXl6VE3/Y/2RcK8ltH4XLf3VH9muKJwiEzHCOWhIkUDs4rdamud29lBPADWelAvXsXO1baT7lhz6sR9y173nM3FHPLI+Jpf3JunFY+/iuQGVfAHQf5V/zUX3ovr2wH6Ij1M0ETbMDC3Y07o+bL95qu2XT1p42mfxW8TyUf6lpFuMI9f40EXfjEM+KBP5MAi10IBIZvVvkBRz2Vn8NeP/S/9xXPfXZP4vZur/wRlYeDlY+cfGvfsrH4W/8A3a/66Bh9oID2rSlsv4Qmf3TS3snZktCsGJ6U27x7D+19kmcIFZmYkExpA0APWoO7m75t3mDXAMjR7wnQ9ONARTZDWbJuXO6qRHjmIX76mWb4Cc2HDgeevIH6VK3px4TCXs5LNkfs8i5srAd09PeiSRwpX2C1yxh17R5QmTJlrjMeA6kk0HXeW1b7A3LsIF4cSCCRoBlnNIEEDQ+tI9naStZWwlpFtiQWdVuXHlpkswhNeSRw48qa/aNH2UBmUPnDRHHRhCn5eh61Xmzrw4aRyoO95LU5SgPj/tzqdY3HN20LtrE2tT+TuZlZfVQ0iNZgVAVAM3BiYjXhqOX9cKsr2dYVuxYm0HQtoSAQcogxPiY9D0oK5xe5OIQTmtOBqcjMSPRkWfSa67t7j3cXcZc62lVcxZhmnvAQFBB58zyq5cTgLb6IuXuMUiAZEDuxBEE6jSNOtV7i7WJ2ffS697OLkox1lZgxBJmMoM+FAz7F9nmDw9p3dGuXF1Fy77oGUEMqoIHHmGIg0RxW5OEu2O2ukl8mfOhleEiAwMiI5SfDgM2XvTZxGHyO4DqATrAIHQjkRII6TWtobwoMG1tXGYAL3eY5x4HUetBWOEuKrMmTK4MseRH049Bypy3ZuIt2XjRVieWmselJAOa+xHJdfUiKc9hY5LYuG4oZStvRvCQefQzHOKA1v7btFLVyQD2ihv11MmPESAf96GYTHZFY2GEZsve6LJ0OnXrwA1HIFvDh8VibqvY79sGUl5CyWHdEkAZdIFbubCnIt6+FPG4ubMSdANBJGg/OmfCggbxbXfE3jcbUAKq+S8PiZY+LUa2FcZWDK4VoiCsg906k8QJgaUB2lgTaukITctkSGjqTo3AZhH0qbYtOwgsFVgRm0zKTOohW14cqAa+INy4XJDSeIGmgA0nWJnjS1idnMM78sx18zTRi8Alhlt22d1ygy4AMtJ0jlEcepoRjMcXZkWIKjPI8u9x5iPhQBbdonhFd8Pb4mYI5fKp+GuqmdVEgCC2nPw8+vQVmKxK3LruqwIX46T5z0oLvS0MbstU/5qWgY4gEoT8INGNn4FLSLbtqFVQAB0ApT9l2PnC20mSC4I8mkf5SKaru0bSOVZwD0n14cjQELR1PTl8K5bRwgu2rluSudGWRxGZSJHlNerF9SJBBHhXnFYjKD1I0HMmgWPZ7s84bDXTcgHtHk8u4cpPl3Z9aC4vFdo7MdQxkc9OI0qZ7QNsizgWtIYe4ckc4Mlz6iR+9QXtICTqIEkelBI2zcIw18Ezpx5flF4Ug3b5IHLnTvttx9lvL+rp5B1NIJMwNKArtbeXtrD2WVkZsuhHRgePpRP2Vj8JfM/mL82P8K7b34gNhe6QdVzd0AnVYMgAcuMetePZc3fvDoqx6saBm3sGKW12mEulGQHMojvqYkCQdRx69KC7G2ViissGLEzoyGeHE5pmiW9th2awRmCgsTHP3YPQxTBu5ibanVxHU6T4xQQ7ey77QGRlUkZtV1GsjQzrw9aibzYVg9mFgAkjTmo0H1+FWB9vt/wDMT/EKF7extlkjOCZ0iTr5gacaCt96sCcYvaC7CKFVUXkxbvdorDjyEHnQTC7l2yR+HYdRlUnl4x8qd9o2VuKQAFJiSDBIkNGkdKl7Pu20tZAz2zIOa2QHMcsxB06+XSRQL9j2eWgJC328TOv+FR8qaLVi5g/wVq2Db1bJm6gaqWI101B68danYrefulRbBBBE9owMRHELIPiDNLm0ccbqhCqqqABSGuF4AA/KM2Ykjmdec0ByzjS7pmBQKS2bgfdIy6HWZ1mRAB4wQo77bRa7aK3LTG2xEFbTGP185BAieGk8yKn29J7O5cAC8SzeOkZj041DvY24QVNxx5MB91AW3GwxQFLaILctAygHUgiWiWIji0mmDaW59i9qbYRjxNtsk9QVC5T5xPjSbhts3bYAttlC8IVfnC17xe920P8Ah3LMdHtT81YUCdtbAW8Pjbtq0XIRVzdplMMSTCsAMyZcpBIkSRymi1raC2XUt6CDBiOmnMcfSvWMxdy63aXSrXCO8VGUHjwBJ69a4KjsJAdgDBIDECeHAQKCbjtt3rqlRCKRJyFczDpJIj60M2Zixb9+1Gswr5yw8QEgGY14cZrQedZqJibwHvMB5kffQWHtTfPDJZ7P7NcfMkEIEKgnkGZlOnWKH7oY3BJbY4kpn0gMJ+Wo4fSq7ubRtD/iL6GfpUa5te1yYnyB++gcN8sVZvYkPh8oTKAYEAkTrEeIoFvDdBCdiRpMiAo4a6cz61EweM7SMqtEwWMAfDU0LxO1ZMBYgnn/ACoJFvCiQWC+MT8DyovtrFWrtu2tuzbtFGYyixIPInidetLh2ix5D51gxjHoPSgsv2eo1kSTyVtAYAIfX/Ck+VMe9hzC24B7SSpAmYUydfA/JvGhey7rW7du5bGYZbMr42zz6go7g+YMaVIxRNxQqEk5hkY8HyjuE+OSbT+IHSgm4fHZQodgraSDKsZ4RGp6aR50Us4ggZic2bmusSdPOJ1PjFKjYYvlbRCwaAAJlRMMCOvLwFEtlZmDxcaFJE8SsHLIXhI18ByA4gE/2hWXa723G0RkU/osJJBHInU+PpRW25yo0aQD8hUvGWy9i7hbiw7SqNEozgZ1huUxImPWh+FJyD9kafujlQb2ug+zX+Zy6R0zLSExMfzA4097auzYveKE/MVXty54ketBbNvA2+dtD45BUvDsloyot2zzgKs9JMVSly5cI/KPrx77a/Onz2dwqOSoabq5mYBjAUHiQTHl1oHhcVpAmIBEe6Z6V4a8Y460v/25h7Fm32lzL3FHutqQokCF41Bv7/4RRCm4/kkf6ooGkOda01yRH9f1/CkW77RV/MsOf2mUfSahPv3iH/J2EH+JvpFBYTPpFc6q7Eb44wyM6p4KiiP8QNQL238U/G/d9Gy/6YoLbuNUTEY22g79xFnqyj6mlfdLdM4uHvtcuzqFLkj1JJNOuP3Esm1kFpF/ZWPWeM+NAFvbzYZQ34dWJ4xryM8J6mhN3e/Dci7eSEfWKUt4djPhb7WXBkaieYPA1O3b3VxGLb8FbLAcTwVf2mOgoC43sUnu2XPmQPpNQMVvdcBgWUHmxP0AqzN0vZ5hkGe+3bN+iJVB95+lM+2sBhWw72bllBYA91VA1AmVA4MOo1oKg3TvNje0V3CNKrbRBBOYMWckyQqgDpJblVobvv8AZC1q+gt2lErdkBeIEMCTqeIPODIEa1Pu0ow+Nuosjs2bUjM0DgMo4xz8RVm4XbdpluLfftc8FQFYE5xECO9mBEAQCJ8YAKHtu2VbTsr9ogFjlZQdDIkNA0j+NVOEHSnLf+9nxXY23zpbEZF4I5LErIMFgCAY0BkcjUHZ275Jm4YETlHHjz6UC7FS8Ns644lV04ydNBH8R8adrey7Aj8GmnPKJ+MTUhcGoBMxIiJ5evOgXdiJltweOY+NL5BJMdT9aazaCOyroAfuBNRMTsW4iMwAYJJbLxHM6RroZoAaWutdRbArYcEaGuanXjQXFuy8YZdASFTTkTkUfX613xV7I4Ak5EzeZzKD4T3gf3qGboXy1i3m1yoG847on0FRt4sS1vtjxlAR5uUU/SfSg1uftFsRfv3GAEiQFGnEA+MxGvnTFuleBN5eBLE/JZ+tKu4zBQ2kTJ9J+6B8q47Z2i1gqyc7rTqRINtDEjUamQeqjjwoDW1Lww96+bwYoSl2ATMgZRln9mI4a1zz5jJAGYzHSRNKG2NsviFQOB3REyZIBYrM9MxHjThhSCiny+lBG25+Run/AKQ+i1XDNVk7duD7NdEcLR105ZfDwqtCaDj27MdfpVg+y+4YvqTpKH1OYcfQVXeHHeqwfZp71/yT6tQc/a1ocOBz7Qnz7gHyNIVi3maOdP8A7UMHcZbFxUYopdWYDQEhSAfMKfhUbCYG1/Z+FKMuZrlztde8rg92V5fg+nGR4UDJ7PdyMLcXNfU3X6a5QI6DiZ61YX/+Qw0QFIXkogAfKl3dXdxbmHRxcPeJLGTpEgZRMDWNSDzpsuYe69u2FuZYPeILagSNCG8uNBX2+W5SYjGL2MWlVALjRMnloOJjn5VX+0tk2reKaytxjbVsufLPDico1ImeHKrW3w2r9lZVVs11kNwidWAMZtNOA6D3TVRXlLEnWeM+PGgaNy9onD3NGzJJAInvCeIBExFWvgNvWbiFpnJqe6Z16CNfSapPdfEFLuRgCp4zwH9R8qsPC4y3cuX7cIxAtgd0SQRxgjKV4DhHdoO20N17OMxBxd4MwgKiEQAFmWYcTrNGcZdCWhasqAgA7qwARmyn6GfKp+GdTh4XgAQPHqY86GZc3uiP0TPrQEjchQ3Q6+I0E/10rW0ELq2UgTwJ4ac/66Vxs6qC3HmJmORrvaQaeHA0Fb4/2e37t4PbZFBALXC0a+ESxPDlU/bu4jYfBPcs3GuXtO0eNVT85rcd4EdZ4FvIsO09q2redbLJmUjOq8AfGNAdeHjW9jb2rfDWcpLBTmYRlA4SW+4UFJruyv8AzGHoIrta3fcariGU/vcPRuHhVkbX2RbAZkAHdJAB94gcl5eQrbtbKMwCxJWFQSAeBzaxw50CBY2fiOWIDDxWfrNSrWDxOUgvZbXmCPjpR7em3Zwz2UtrmLqZGYCMoHOOYnTT3aELtMLxt3JP93/+uFALbPnPaRnkTlmOAiJ8KnY/EXXtFQoUE6MSoGvIwddeorlfGZ+0jiRpx5eHlUXajhAAxgaxJ0+fOgB4vCAPlUTEd4GQdORgV7t7PAMkmun2vN7is3iBpXJrd5uOg6DT/egsjcY/gxzgR8GP8a6b6YfPYuMDDKo6awwMfX41G3GBWyoiCJBH7xj60S3mn7PcnnA+JFAo7l4kC4VYjMPHjqI14cZ+NSt97fdSCI7Q8x+gI+hoVsdbi4gC2naM44QT9KL79YRkayjETkzFRwVuB1+NArZdNCvzqwMICEUeA4eVIa29Kd8LOUGZ4T8KDjtpD9mv6GeyP3fzquCp6GrE2qWNh/FDPjpwmki4lALw471WB7Nvev8A7KfVqSggGg68adPZyNb58E+rUFt7r3FW1cLkBSwBJ4QRGvpVHrs8JdZlAyhjl6xOnyq6N3LIa1cmILR5d2J+dVbtKz2d64sGFYj4GgZtxNqlRdtEuZUlcq58pOkhBqYJBgUzbZ202G2Y9wk9pbtwD2bWwXJCr3X11Zh86W909gBz2jnKeCggEMTyIPERr4UI9tG2MvZYFI7sXb2XQTBFtY6alo/ZPKgRsJtC47tcuXHuO4AZ3YljHDU9OVE7FqfvpYtXSOFFsDtDUTw8KA7gMGTcU6Tm8hHnTh9ss4W27NlL6CUtgRJiSQikk+XXxoXu3g7t4js7VwBhpcZWVPGGy97p3eZHCpm9uwrtrDQltpcqXWVJI5tlGoiOALRzigdN3MXnw6NyM8uhPKo+EujNlDJPeyjMCSOsDXh1qTjMEy4a2tu4LNwtbAY6anQjUEZiugkcYreL2W1lGuBmd2CqSZLmerngo4xCgazQacFB32BGaARowzaeomKEbawtxE7oa4oBks/rqoJZj5wKWd5rW0rf4Zyj2ZBISSbf5ozAxI194AiT5UGuXbt9gDeaSQAubKCSDpJMDgOQ50EvbO1C9g27R7JWIkgCWiABHIaCpm62OtYabd0XXLnMGXLI0y/nHjp5UJv7OyNlLq0RqpLAnmM3ONNYiumLysQwXvDnOvHw5eFAy7x3LTIDba6pJ4OQQR5RlpVu4oLbVbalbinV5kMJkHLwn4cPSud0z1Pn/GhmL2xaTQHtG6Lr8+FBKvLncM2rDQH5cOHOuGJxCWyc7AHpzOv6I1qMtvE3tQBYQ8+fxOvwrvY2DaUSwLnrJ1PlQS8AzXIbJktyILe83LQcl8dZj1HDH7MQ3WuN354A8AOQj/fjUoWF0nNy0ztGnhMV6vICsCeMyfXSf64Cgj2byqQCFA6cak4m6vVSvhMjz5ihV28vAgEj+udawtxZ5elA5bqMO9ERJ8ql72N+LOREgodP2lFBN1bwAYDQhiBMxrqPCi28SscPd6RI4DgQfuoIvs4b8ZL6+7HXqaie1PEzi1jlbH+tqmezD8o88Rr8QRQPfi9mxl0zoCF/wjX5zQAEvkeNOeCukBQ3GPDmP4UlaHnTfhrUBDqe6PTSg94/8hcP6ppR7Qf1FN2O/JXP2W++k+40caCK3D4fSnD2eH8v+5/70k2XYmDpTp7Ph+W/c/8AagsjYm0kto4fMATIIBMaeFJ18o9y9cki0WZmdhAyyePTTlU7HbPN3gwU9D/KoGN9neKvgZboCfosGRZ68TPwoGT2eYo377uRls20C2VPJW1Zz+s0CfACvW+259vadoX7BAxCjunldXjkbx6NynpwK7M3XuWsFeso6i7dtFA+vdJTLMxPU8KXd3cHtLZ5yXrLXbA4PaIuZf3R34/doKnvbKuWyRctvbKkhsykQRxBPCra9nu7Gz2tWbmY3b7KSQWYZTl72VAYhZy5jI5cTFdt9LeGxuGLFwH0h14yDADCPMRxGtA9yziMNdwoKW8isQ2XRmW4FVmbqoCq/WVHGguEIsr3Rp7pgaacunT1obvFavOLa2VGrgs0wyRqCBz10P8AMkeMVt6wlwS7AANmhSR1Gg73HgYjXjQbG75tmPZJ3dIL/XKCInzPpQM+FwxAlh3+ZJnhOq9Aegjj512FtBOgHUxx9arPGb14zOGF1VA1yBBlPgfzvWakX97r9xGHZJbfQZ1dnIGswCi5T0jx8KCDvRii9y5ZL57aOcsacORI10mOhy9aAKoiAIEch51wx21rFqQ7y36K6t6gcPWKX8RvDdunLZTJ+sdW8/0R5/OgZLzKursBPU8f58qj7ZuvZtKy28xZgoBPUEzA8uBI41EwuxLg/CF1vXCPeD5onp/HhTRfvhgMkAgyJGuo4BT8PSgTLOw8Tf1vvkT9Hh/lH30Yweybdn3Elv02g/DpRFrTEjM0muOJsnjn08uHxP3UHO67c9T/AF1qKzT/AL/wrrdIiDr6iogIB4fP+RoNi54EVwY8dZ8K95ieUVooRr/OgH460T3gPhQ1W8TNMMiNfjH9GueC3efE3Isg8e8YMLPOfu50Hvd7GA3ArSQQPjP3imTetSLBIUqO8eK8kY8Aalbz7IsYPDWCgVWVgM/5z6FjJ5mRPhPSlvEbUvX7eVnlWB5LzBU8B0MUDJ7K1lb90j3QF9RJP1FJuPvC5cuMR7zsfixp+9mZzYJkUagn17x+sUk4awjXiryiZyDwBQSeJOmnA9NePMFy4YJBp5wjzbQ/qL/pE1F2humjSy4i3ol55EN3bXAkhtMw5nhI46kH7ew2W2oL2hFovq4hwqjVfXQE6HjwkgBOPkWn5fg3+k0lk+Jqx8dsVmK2xcRs6jKRP52ZZyxJAg+kEkUj4nAlWKkAlSQY8CR91BrCbDYo5lcwKgangc08vAU37jbIde1zFdcnAn9bwrKygsfdu1kV9FnMNecZRpMUR2jcdUUqFOZgokkQW58KysoPWBv3c7I+TuBdVzakz18vnUrF3iFMAE6RJgasF4+tZWUCauw0w+Iuuo7W9cOb8I0W7ZYQWVQNSSSdYiahrgLiLoV+JH0Hy4VlZQeTs9jzGv8AXSobYNpIBHKeP8PCsrKAPtu8bJUBQzGSBMCPOD9KXboxeIJXtEtoZlULDpxMSfjHhWVlAZ2b7P7aQbrdoSJgSB/E0W+xLbACIijXgIrKyg3iAHaWALdYHH4eFad8oKgCCQYjmOFZWUEG5eIHAAeVQbt1uC5Y8ZmsrKDl2UiRAritkyeB68a1WUHq3bBEAenlXQoRPD4VlZQcTbBEx/Cp+wNoPh7hZDmUj3CSFmNDAidJGvXqBWVlBm3toNiipuhT2YgADSTxMSdTQ21bA7uUadNPurKygYd1t4hg7N5Mkwr3QRxIkuQZ58QOWtQ95LqXLwu21IzqrNOhJ11gHjA61lZQRMNh1cQRxmefKt3cHlQW57pgcNfjNZWUEh2cqF0mI4n+HhXjEIqwpGsTp/OsrK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11270" name="AutoShape 6" descr="data:image/jpeg;base64,/9j/4AAQSkZJRgABAQAAAQABAAD/2wCEAAkGBxQTEhUUExQWFBUXGRoaGBgYGBocHBgdGhgYGxwcHBgcHCggIhwlHBodITEhJSktLy4uGB8zODMsNygtLisBCgoKBQUFDgUFDisZExkrKysrKysrKysrKysrKysrKysrKysrKysrKysrKysrKysrKysrKysrKysrKysrKysrK//AABEIAMYA/gMBIgACEQEDEQH/xAAbAAACAgMBAAAAAAAAAAAAAAAFBgQHAAEDAv/EAEgQAAIBAgMFBQUCCwYGAwEBAAECEQADBBIhBQYxQVETImFxgQcykaGxFMEjJDNCUmJygtHh8BVzkqKy8UNTY4OzwjSj0nQW/8QAFAEBAAAAAAAAAAAAAAAAAAAAAP/EABQRAQAAAAAAAAAAAAAAAAAAAAD/2gAMAwEAAhEDEQA/AE32iIy7RxMCQXmP3Ry86B7LH4e1Gn4W3H+NaZN/kB2liS0nvgATyyL08zS/ssfjNr++t/8AkWgvzeFSMJiSJBFm8RHHS20a9aoD7UHMuAT1Hdb4gQT4kGr/AN5XjB4sngLF4/8A1tVAW7Ibgfip/wBQE/Kg6qJ4MG8GgH48D8fSvD2hMaoehn6GuWJtG1BPA6A8QfJhp99elxLRB1XoRI/rxoNPZI4jTrXlfjUi24/NJT5r8OP1rdxNJYaAe8uo9RxHrQcB/U/xroDU/YuyTfMDQeIohtbdS7ZTtPeQcY/N8fKgBhq927xGoMEeMEVrsCOI0ri91ebD4UDXsvex1AW9+EH6Q94efWmbC4m3eXNbYMBx6jzB1qqPtwHIn0isTazqwZCUYcCDB+VBZV/Bw/aJ3GE8BoZBB09TqKj49gLaZjrnBbxIJIn4Cgmyd91MLiQP21+9f4fCmuw9u4mZGV1PMQR5EcvI0EvF7Ssque4QjIgOYrBzAlYWRMiZjqwqqNp7Qe/da47MSx58YHAGNJjpzJpt3p2Tdu5WV5y/mt9Q3y1oLgtjocwfMSOOpGp5R5UAYKD/ADr2nwo//YAeBaVs5mIM8BOoJ+8UCWw5BaCQvvEcvMjSgnpg0Gr3QfBRP+YwK9JfQe6mY+Ovy0Hyoeg5oOHEnh/WlTcPe7omVHIgQG/eoJH2i4RGiL4mB/hGnyrSLPFmfwAgfwrl9otr0J68fnWm2gfzRQShagaKo8TqaE3T412bFsSMxgc41NcruU+6D+8f4UHENXsA1k1sUBbd5srt4gH4H+dPez8aEuW25wYjxRo+cUjbBt5rvSQY68j91N1vDucpUHukHhpA4/fQWNbx6MQAdddPKqV2fiM1tTOvA1YODxp7VS2iw06fqNVX7OcWyVJ0gGgI7/kf2hieueP8i0D2Mk4uzHPEWv8AyrTZvfs8Pidou0jsoZOUsz2kE9RDGl7de1ONww/69v5ODQXLvX/8PFdDYu8eH5Nqr7YVizkEqDprFPW+dyMBip4djc+akVUmxcTb5XDPQgj50DTitk2mgAFVYgMs8RI+fQ9aUto7JNm9csllzIxXXuzznQRqIPDnVkbq43DwO72jA6NGg4H486U99bNm7iGuorBtc+QyLh0ywBOsd3Tjp4UACxg1Y+PgNfloam2tiPdLWlBDFSe+Cp08Imnncvd0YfJ2nevOGzmZyhR3kXwVmVWb845hwWjmPwPb2eJW9bZsjjipkx+6UYT58iNArjd5e81tdSCZPEADp18OVPLXQLTW37zlRlA1kGB3oBEidYHkOdI+zsQ1nFOXARlY51E6AjiOcSPGm03Dcuo5ALMcgUAlSp5gkcQJJiDpQJNnZ1vSVHrXp8LZUEwgjrApZ2zcvWrrI7frAhjBVtVIg8IqFY7RycskgFjEaAcTQNy4vDLxa3w5LP0BrZ29YBACgjmSFEdIkz8qP7nbl2b9ki9PaNrmB1QaRp/Gge/O4rYNTdVla1IHHva9RQcE2yL1wIiBRBJI14fuiiO2B2WFS/b7tzMFzDSRmOhHBhA59aVN3B+G/db6im/e0TsxI/TX/W9Bw2VvajjJiBkPJ1931HEenyotew4YBlIIPAqZkeB4EVVsnhRHZW1rtg9xtDxU6qfTr40D3gsO5cKpy5wVJ55SNQOh/nTKmHt4cAQgtBcrAAsJiIygdSD/ABmk/Ze3rV5lDxbaRIb3T5EcfLj0mp9+4dQe8pg5SZgwI1I+v3UCni8Fb7e8FYi13mQhdHgiFB4EAyNOlOOyW7NQrqGGXuiJngOBEc/kaEbaZXUZjEDuQJgjWoWLx922vZkEO1vLmDGMpzKY+HTQigAXSpdig0LMV8ixIHwroqEmIM8xFerWF8l+tdkKKNXzf14UHC5aImYHmdfhXGKl3MSsQq/dUQmg2te1FeFrqgoGDc+DfVY1hjP7pFPDSFgHSKTdzLY+0jWe63KOVO9xYAHgPpQRf0j0tuY5/k25VVToQBINWtibYCXHjUWbon/ttVYDyoL62phbdwslxVdSdVImdZ19fpQNN1MIt63eS3kdGDDKTlkGRK8PhRC/tmw125bF63nV2VlLAMCCQRBqQEzeXyoBu82FuX8Jfs2wC9xGVZYAEnxPCqtOwHw2GuC/hbvbsyLbdQWtoMwzEshjUTx+VXP9l6H61rUDifWgrLCZrSpbDcYzBRA1015nhUzdrBh8RbYjuq8gH9SSP8wU+g6U64jB2nMvbUt+lEH4jWotnYyI2a2xU9DDfzoI+6GILpacmSthVPi9xiznzlTPipo72XeYagXFcHWO8MpB01nJm1HQUA2Dsq5hERZ7YKTIXusRLFR3jHFpOtSMJte9LPiLa2YPdHeMZiFmfdIjmJPhQKW/GCQg3CzC4uucQW5rrAgqSRMwOHCak7sq8qXDm3kZVZgAGnutEDoANetM1/dprguMtxWVypZezIJyNmguWmCeekaRppQfb+0xh27DsmBuw2aQACCAxgfnZeegPOgkYbZOHxDM1yxauFVCKWQGAJMDTgJ+dLW9OwbeGl7KonaIiZRpKtd75iIkMLfoTTNu7tVkAtXlt5V927bOXQ/8y2eBP6SkyTwFQ987lq5aylgdYUgzB94EfD5UBPY5UW8OyqQxYDSYWFadBp3uGvGfGln2o7QIti29wOXeBoASAZJgcgconnPnEnd/FXFQC4gBVsq3lJGdQCxIQrm4KekmBrNKPtA2U1jGEli6XQLltjxiSCv7p+TDrQR9j7OyXC0n3NOhkj6QflT5hsLbuYe0tz3TII/euRSxYIKI065YI6zB+401W8b2WHtnjK5eMcc54+dBW29exvs2Ja0rZhAYdQCToeh0+BFDUtGnO6LUlngseJYyT5zXM/Zj+ah8ln6UClEcaI4Lbr24UntE6E6jyP3UYdcPx7IeeQgfGIrg9zCg961bHkVHyzj6UEu3jbd9YB9DxH9eFDtvJdL5plYAEcQB90kn1rmVsOx7JAAsaqz+P8OVe8TtLJea2ZKqYB/OGgOvXjQQ8HgnuglQWjp/CvHZa66HpGo86Z9kYkK2ZPztJEDUx1Hy8aiXrjFmJ1JJJ9TPSgDXLBiYMf1yrjkPSjF1WYHQ/A1BCkcRwoPFnDs3BSZ4aGveLwdy02W4jIehBFXjuziMM1q0oVQwQQCnKORiOU8ddaH77YE420FtWznUmC4K8AToT1jSgQNyR+Mj9h6d7opJ3LgYjXTuPPwFOV5iYjhxoOOPb8Bd/urgn/tsKrVbdWTj1Iw17r2T/Q1XQEUHLfe2TjsWY0+0XtT/AHjVP3AQtiUtG/eAZSR2bsACELcOGka6cqH72XJx2L1n8Yvf+VqMezVZ2jb8FuH/AOth99A87Xv4rBKbvbC/aVRK3QFaZHB1XXyI60Nw/tItt+Usuv7JVh88pqf7Tv8A4T9M9s/5qqGY5mguSzvXhLnC7lPRwR84j50Rs4lHEo6P+ywP0NUetw16W/HgfCgvFrhH862mKjl8KpzD7fvp7l5x4Ekj4GRRfCb8X195bdzzkE/4SB8qCzFxxAhWZR05fCl/bexlxFxbjs4dRAIOkcdVoJh9+0P5Syw/ZYN9ctE7O9OFb/iFD+upHzEj50GmwV5IjJdA/cb6ZT6xWsDaOf8ACWyF1JW4BoTEQ6sRA10MzmHSiVjG27g7lxH8mB+Vem+FAH25txLjpYRYdHVxcBUqQp1URxEiDppFHbu7T477OXW0Ldp82Y5sxUkFkVYjUqokngKhXbCEyVUnrAn48aK4Lb9y2Mohh0PL1FAD3vsqruo7TUiAUOVRbVzlUn3mdmJ48I4ACVzey64wdoKoLZl0Oo915/3py23tF75SRCrmPHmVK6fGg4wAvBULBWEETESABGpHI0FZg4niAE8hbH3TXuzZxNxivaNpxhjHyp03kwWU9k6w2WRPEjllI8eYrzsXD24RFTIQgDfrEcTPPrPj4UCguxySRcdsw4grJ8wS2o8aJYbd+zzN1vVF+40Z3mxNq2yG4GW6RwUSSpiJHCdOv8hNneW0vurcPicsfWg63sDbtMFthgDxzEGY6QB1oJtbW/cP633CjjbRGIdSBAWBqepk8h8qiYq8VzN2RKhiM0aE0ArDYhkMq0UYwm0VfRtCfGJPgfuoa+PVv+GPgK3ZuoxA7MakDQxFAau2gZPP1+6uWEBRwwWYkQVbmCp4+BrrgMJde4lqwjXWYE5Z6GJzHQDzMU3HcLFASey/xtp593y4TQFd1ts5rFpLaDOhAYHuqAFK6nr00PDWt7570vZQIihLvmGEERIj4iegqFgdycQj6XUUwA2UMRB5QRrw8KYNp7lpesdmbjC5mDm7AJJAiCNO7HIGgp4WZmRNWcqQiH9VfoKgt7Nrw929aI8Q4+QBo1jcM1oKjjXKOGoOURp6+FAP20kYa742z9Krdasnb6nsL5zaC0wywOPd1nj6eXDnW1AL3lcfbsTHH7Tfnx/DPTT7MBO0B4W7h+Q/jSlt4/j+I/8A6b3/AJWpw9lo/Hielp/qtAze1lyMASOd22D8T99U6MSat/2un8QH97b+jGqZC0EoYqt/aqiRW6CV9pFe+2ETrUIV6DUEg3+etZ9oPSuGYVs3B1oOv2g9KmYbbV9Pduuo8GJHwOlDe0Fa7YUDHh98cUvEo4/WUT8ViieG36/5liPFXn5FfvpJ7YeNbW+Ok+tBYlre3DtxZk/aX71mpy4u2/u3FPOJ1+HGlDdnaGdmt9naQZCZVBmPeUas2Y8+UUQ35fLh7I195eMT7jdP64UBe+MwVXllRsygn3TzyzwnoNPCpKYm2FIa3lJOjoe8oE8FPdMz4cBVa4bbF1PddvImR8DRK1vU+mZQ0dND94oCW3tltdullZmXgpdgIAmBCjx8YioNndO6RIa3Pm3/AOal2t47TCDmQzzEj4iptnHAmbbg+RoIlnZT4YqjkNmhxE6AkiNfEUyW8QtvD6hbgYEshHeHIHjGXSeuvKhGLum4ys5kqABoBoJOsedcnaBlEgNGfvEzz4HSBwigAPswJ7zj0Hz8vGvOzlhpYGNYMH0pkTEoroxUkAwdJzCNCeekxFLt4Q5AByycsgjuyY0PhQW37J7AIvXfBUB/xMR8x8qfswYxxikr2QWCMGzHg1wx6AAn4z8KN7qYnPbJA0Z3Yc9Gctx9aA4FrAK21ZNBlLu9fFPI/dRPGXPxiwv940eSET/moXvGPwqz+jp8aAJvCo+zYjTinHrw/r4VWiJVq7btr9jvRr+DGvhmX56VWZsmOPyoF3agzYzEEAkdvdJP/cenX2ToDjHJ5WXj1ZBXffjF9lbKLGa87A6fmgyfnA+Nc/ZUSMRd/uY+LpQGPa6/4ko/6y/JXqorSEzVxe01PxW0ND+FHH9h6T9jJZDZmtrm08R8DpQKBt9a5XLRFXFYiJhCDwUKNeg4V3ubsYa6vftgHmU7o+A0+VBSUVqKddtbjG1dIW6MjQbYIltZ0MECBHHnPClLF4VrbAMBrqCDow6g0EeKyK9NWooPBFYBWEVuKDRrKyK3loGDcsfhX/Y/9lot7QGmzZ/aX5WjQvdC0y3HJEDJ/wCwph3k2b9oW2naKhEEZgTm7kRoDGhoK8UV1GHf9E/A0xWdmG2xQpBEk/sgTM8xA5deulWzuhu/gblgK9tbrEd5nBBJPQg6DwBoKm2PuubwZlcMFIBCyOKgzmI0GscOVTN7tiYTDW1Nt37WQGQ6kSCTPdA08DR7eXZv9nYt7VpmyXVF22P0RmIyOYMgMp6aEcTNANsbMxmNuM3cYKZRF046zEanXUmghbHt5hK3bsTBBVR0Onebrx08q5XNssHZYBAYgToYBjUjTl0qXsTCtaUpcBVs+o5jQfwpdvv33/bb/UaA9b2qjDUFfPX6VgCMIEQNNNNJJ4eZNAVeu1oyYoL72X+J7Hngy2GYT+m4JH+ZhUrcUAYW0Oqg/EfXl6VE3/Y/2RcK8ltH4XLf3VH9muKJwiEzHCOWhIkUDs4rdamud29lBPADWelAvXsXO1baT7lhz6sR9y173nM3FHPLI+Jpf3JunFY+/iuQGVfAHQf5V/zUX3ovr2wH6Ij1M0ETbMDC3Y07o+bL95qu2XT1p42mfxW8TyUf6lpFuMI9f40EXfjEM+KBP5MAi10IBIZvVvkBRz2Vn8NeP/S/9xXPfXZP4vZur/wRlYeDlY+cfGvfsrH4W/8A3a/66Bh9oID2rSlsv4Qmf3TS3snZktCsGJ6U27x7D+19kmcIFZmYkExpA0APWoO7m75t3mDXAMjR7wnQ9ONARTZDWbJuXO6qRHjmIX76mWb4Cc2HDgeevIH6VK3px4TCXs5LNkfs8i5srAd09PeiSRwpX2C1yxh17R5QmTJlrjMeA6kk0HXeW1b7A3LsIF4cSCCRoBlnNIEEDQ+tI9naStZWwlpFtiQWdVuXHlpkswhNeSRw48qa/aNH2UBmUPnDRHHRhCn5eh61Xmzrw4aRyoO95LU5SgPj/tzqdY3HN20LtrE2tT+TuZlZfVQ0iNZgVAVAM3BiYjXhqOX9cKsr2dYVuxYm0HQtoSAQcogxPiY9D0oK5xe5OIQTmtOBqcjMSPRkWfSa67t7j3cXcZc62lVcxZhmnvAQFBB58zyq5cTgLb6IuXuMUiAZEDuxBEE6jSNOtV7i7WJ2ffS697OLkox1lZgxBJmMoM+FAz7F9nmDw9p3dGuXF1Fy77oGUEMqoIHHmGIg0RxW5OEu2O2ukl8mfOhleEiAwMiI5SfDgM2XvTZxGHyO4DqATrAIHQjkRII6TWtobwoMG1tXGYAL3eY5x4HUetBWOEuKrMmTK4MseRH049Bypy3ZuIt2XjRVieWmselJAOa+xHJdfUiKc9hY5LYuG4oZStvRvCQefQzHOKA1v7btFLVyQD2ihv11MmPESAf96GYTHZFY2GEZsve6LJ0OnXrwA1HIFvDh8VibqvY79sGUl5CyWHdEkAZdIFbubCnIt6+FPG4ubMSdANBJGg/OmfCggbxbXfE3jcbUAKq+S8PiZY+LUa2FcZWDK4VoiCsg906k8QJgaUB2lgTaukITctkSGjqTo3AZhH0qbYtOwgsFVgRm0zKTOohW14cqAa+INy4XJDSeIGmgA0nWJnjS1idnMM78sx18zTRi8Alhlt22d1ygy4AMtJ0jlEcepoRjMcXZkWIKjPI8u9x5iPhQBbdonhFd8Pb4mYI5fKp+GuqmdVEgCC2nPw8+vQVmKxK3LruqwIX46T5z0oLvS0MbstU/5qWgY4gEoT8INGNn4FLSLbtqFVQAB0ApT9l2PnC20mSC4I8mkf5SKaru0bSOVZwD0n14cjQELR1PTl8K5bRwgu2rluSudGWRxGZSJHlNerF9SJBBHhXnFYjKD1I0HMmgWPZ7s84bDXTcgHtHk8u4cpPl3Z9aC4vFdo7MdQxkc9OI0qZ7QNsizgWtIYe4ckc4Mlz6iR+9QXtICTqIEkelBI2zcIw18Ezpx5flF4Ug3b5IHLnTvttx9lvL+rp5B1NIJMwNKArtbeXtrD2WVkZsuhHRgePpRP2Vj8JfM/mL82P8K7b34gNhe6QdVzd0AnVYMgAcuMetePZc3fvDoqx6saBm3sGKW12mEulGQHMojvqYkCQdRx69KC7G2ViissGLEzoyGeHE5pmiW9th2awRmCgsTHP3YPQxTBu5ibanVxHU6T4xQQ7ey77QGRlUkZtV1GsjQzrw9aibzYVg9mFgAkjTmo0H1+FWB9vt/wDMT/EKF7extlkjOCZ0iTr5gacaCt96sCcYvaC7CKFVUXkxbvdorDjyEHnQTC7l2yR+HYdRlUnl4x8qd9o2VuKQAFJiSDBIkNGkdKl7Pu20tZAz2zIOa2QHMcsxB06+XSRQL9j2eWgJC328TOv+FR8qaLVi5g/wVq2Db1bJm6gaqWI101B68danYrefulRbBBBE9owMRHELIPiDNLm0ccbqhCqqqABSGuF4AA/KM2Ykjmdec0ByzjS7pmBQKS2bgfdIy6HWZ1mRAB4wQo77bRa7aK3LTG2xEFbTGP185BAieGk8yKn29J7O5cAC8SzeOkZj041DvY24QVNxx5MB91AW3GwxQFLaILctAygHUgiWiWIji0mmDaW59i9qbYRjxNtsk9QVC5T5xPjSbhts3bYAttlC8IVfnC17xe920P8Ah3LMdHtT81YUCdtbAW8Pjbtq0XIRVzdplMMSTCsAMyZcpBIkSRymi1raC2XUt6CDBiOmnMcfSvWMxdy63aXSrXCO8VGUHjwBJ69a4KjsJAdgDBIDECeHAQKCbjtt3rqlRCKRJyFczDpJIj60M2Zixb9+1Gswr5yw8QEgGY14cZrQedZqJibwHvMB5kffQWHtTfPDJZ7P7NcfMkEIEKgnkGZlOnWKH7oY3BJbY4kpn0gMJ+Wo4fSq7ubRtD/iL6GfpUa5te1yYnyB++gcN8sVZvYkPh8oTKAYEAkTrEeIoFvDdBCdiRpMiAo4a6cz61EweM7SMqtEwWMAfDU0LxO1ZMBYgnn/ACoJFvCiQWC+MT8DyovtrFWrtu2tuzbtFGYyixIPInidetLh2ix5D51gxjHoPSgsv2eo1kSTyVtAYAIfX/Ck+VMe9hzC24B7SSpAmYUydfA/JvGhey7rW7du5bGYZbMr42zz6go7g+YMaVIxRNxQqEk5hkY8HyjuE+OSbT+IHSgm4fHZQodgraSDKsZ4RGp6aR50Us4ggZic2bmusSdPOJ1PjFKjYYvlbRCwaAAJlRMMCOvLwFEtlZmDxcaFJE8SsHLIXhI18ByA4gE/2hWXa723G0RkU/osJJBHInU+PpRW25yo0aQD8hUvGWy9i7hbiw7SqNEozgZ1huUxImPWh+FJyD9kafujlQb2ug+zX+Zy6R0zLSExMfzA4097auzYveKE/MVXty54ketBbNvA2+dtD45BUvDsloyot2zzgKs9JMVSly5cI/KPrx77a/Onz2dwqOSoabq5mYBjAUHiQTHl1oHhcVpAmIBEe6Z6V4a8Y460v/25h7Fm32lzL3FHutqQokCF41Bv7/4RRCm4/kkf6ooGkOda01yRH9f1/CkW77RV/MsOf2mUfSahPv3iH/J2EH+JvpFBYTPpFc6q7Eb44wyM6p4KiiP8QNQL238U/G/d9Gy/6YoLbuNUTEY22g79xFnqyj6mlfdLdM4uHvtcuzqFLkj1JJNOuP3Esm1kFpF/ZWPWeM+NAFvbzYZQ34dWJ4xryM8J6mhN3e/Dci7eSEfWKUt4djPhb7WXBkaieYPA1O3b3VxGLb8FbLAcTwVf2mOgoC43sUnu2XPmQPpNQMVvdcBgWUHmxP0AqzN0vZ5hkGe+3bN+iJVB95+lM+2sBhWw72bllBYA91VA1AmVA4MOo1oKg3TvNje0V3CNKrbRBBOYMWckyQqgDpJblVobvv8AZC1q+gt2lErdkBeIEMCTqeIPODIEa1Pu0ow+Nuosjs2bUjM0DgMo4xz8RVm4XbdpluLfftc8FQFYE5xECO9mBEAQCJ8YAKHtu2VbTsr9ogFjlZQdDIkNA0j+NVOEHSnLf+9nxXY23zpbEZF4I5LErIMFgCAY0BkcjUHZ275Jm4YETlHHjz6UC7FS8Ns644lV04ydNBH8R8adrey7Aj8GmnPKJ+MTUhcGoBMxIiJ5evOgXdiJltweOY+NL5BJMdT9aazaCOyroAfuBNRMTsW4iMwAYJJbLxHM6RroZoAaWutdRbArYcEaGuanXjQXFuy8YZdASFTTkTkUfX613xV7I4Ak5EzeZzKD4T3gf3qGboXy1i3m1yoG847on0FRt4sS1vtjxlAR5uUU/SfSg1uftFsRfv3GAEiQFGnEA+MxGvnTFuleBN5eBLE/JZ+tKu4zBQ2kTJ9J+6B8q47Z2i1gqyc7rTqRINtDEjUamQeqjjwoDW1Lww96+bwYoSl2ATMgZRln9mI4a1zz5jJAGYzHSRNKG2NsviFQOB3REyZIBYrM9MxHjThhSCiny+lBG25+Run/AKQ+i1XDNVk7duD7NdEcLR105ZfDwqtCaDj27MdfpVg+y+4YvqTpKH1OYcfQVXeHHeqwfZp71/yT6tQc/a1ocOBz7Qnz7gHyNIVi3maOdP8A7UMHcZbFxUYopdWYDQEhSAfMKfhUbCYG1/Z+FKMuZrlztde8rg92V5fg+nGR4UDJ7PdyMLcXNfU3X6a5QI6DiZ61YX/+Qw0QFIXkogAfKl3dXdxbmHRxcPeJLGTpEgZRMDWNSDzpsuYe69u2FuZYPeILagSNCG8uNBX2+W5SYjGL2MWlVALjRMnloOJjn5VX+0tk2reKaytxjbVsufLPDico1ImeHKrW3w2r9lZVVs11kNwidWAMZtNOA6D3TVRXlLEnWeM+PGgaNy9onD3NGzJJAInvCeIBExFWvgNvWbiFpnJqe6Z16CNfSapPdfEFLuRgCp4zwH9R8qsPC4y3cuX7cIxAtgd0SQRxgjKV4DhHdoO20N17OMxBxd4MwgKiEQAFmWYcTrNGcZdCWhasqAgA7qwARmyn6GfKp+GdTh4XgAQPHqY86GZc3uiP0TPrQEjchQ3Q6+I0E/10rW0ELq2UgTwJ4ac/66Vxs6qC3HmJmORrvaQaeHA0Fb4/2e37t4PbZFBALXC0a+ESxPDlU/bu4jYfBPcs3GuXtO0eNVT85rcd4EdZ4FvIsO09q2redbLJmUjOq8AfGNAdeHjW9jb2rfDWcpLBTmYRlA4SW+4UFJruyv8AzGHoIrta3fcariGU/vcPRuHhVkbX2RbAZkAHdJAB94gcl5eQrbtbKMwCxJWFQSAeBzaxw50CBY2fiOWIDDxWfrNSrWDxOUgvZbXmCPjpR7em3Zwz2UtrmLqZGYCMoHOOYnTT3aELtMLxt3JP93/+uFALbPnPaRnkTlmOAiJ8KnY/EXXtFQoUE6MSoGvIwddeorlfGZ+0jiRpx5eHlUXajhAAxgaxJ0+fOgB4vCAPlUTEd4GQdORgV7t7PAMkmun2vN7is3iBpXJrd5uOg6DT/egsjcY/gxzgR8GP8a6b6YfPYuMDDKo6awwMfX41G3GBWyoiCJBH7xj60S3mn7PcnnA+JFAo7l4kC4VYjMPHjqI14cZ+NSt97fdSCI7Q8x+gI+hoVsdbi4gC2naM44QT9KL79YRkayjETkzFRwVuB1+NArZdNCvzqwMICEUeA4eVIa29Kd8LOUGZ4T8KDjtpD9mv6GeyP3fzquCp6GrE2qWNh/FDPjpwmki4lALw471WB7Nvev8A7KfVqSggGg68adPZyNb58E+rUFt7r3FW1cLkBSwBJ4QRGvpVHrs8JdZlAyhjl6xOnyq6N3LIa1cmILR5d2J+dVbtKz2d64sGFYj4GgZtxNqlRdtEuZUlcq58pOkhBqYJBgUzbZ202G2Y9wk9pbtwD2bWwXJCr3X11Zh86W909gBz2jnKeCggEMTyIPERr4UI9tG2MvZYFI7sXb2XQTBFtY6alo/ZPKgRsJtC47tcuXHuO4AZ3YljHDU9OVE7FqfvpYtXSOFFsDtDUTw8KA7gMGTcU6Tm8hHnTh9ss4W27NlL6CUtgRJiSQikk+XXxoXu3g7t4js7VwBhpcZWVPGGy97p3eZHCpm9uwrtrDQltpcqXWVJI5tlGoiOALRzigdN3MXnw6NyM8uhPKo+EujNlDJPeyjMCSOsDXh1qTjMEy4a2tu4LNwtbAY6anQjUEZiugkcYreL2W1lGuBmd2CqSZLmerngo4xCgazQacFB32BGaARowzaeomKEbawtxE7oa4oBks/rqoJZj5wKWd5rW0rf4Zyj2ZBISSbf5ozAxI194AiT5UGuXbt9gDeaSQAubKCSDpJMDgOQ50EvbO1C9g27R7JWIkgCWiABHIaCpm62OtYabd0XXLnMGXLI0y/nHjp5UJv7OyNlLq0RqpLAnmM3ONNYiumLysQwXvDnOvHw5eFAy7x3LTIDba6pJ4OQQR5RlpVu4oLbVbalbinV5kMJkHLwn4cPSud0z1Pn/GhmL2xaTQHtG6Lr8+FBKvLncM2rDQH5cOHOuGJxCWyc7AHpzOv6I1qMtvE3tQBYQ8+fxOvwrvY2DaUSwLnrJ1PlQS8AzXIbJktyILe83LQcl8dZj1HDH7MQ3WuN354A8AOQj/fjUoWF0nNy0ztGnhMV6vICsCeMyfXSf64Cgj2byqQCFA6cak4m6vVSvhMjz5ihV28vAgEj+udawtxZ5elA5bqMO9ERJ8ql72N+LOREgodP2lFBN1bwAYDQhiBMxrqPCi28SscPd6RI4DgQfuoIvs4b8ZL6+7HXqaie1PEzi1jlbH+tqmezD8o88Rr8QRQPfi9mxl0zoCF/wjX5zQAEvkeNOeCukBQ3GPDmP4UlaHnTfhrUBDqe6PTSg94/8hcP6ppR7Qf1FN2O/JXP2W++k+40caCK3D4fSnD2eH8v+5/70k2XYmDpTp7Ph+W/c/8AagsjYm0kto4fMATIIBMaeFJ18o9y9cki0WZmdhAyyePTTlU7HbPN3gwU9D/KoGN9neKvgZboCfosGRZ68TPwoGT2eYo377uRls20C2VPJW1Zz+s0CfACvW+259vadoX7BAxCjunldXjkbx6NynpwK7M3XuWsFeso6i7dtFA+vdJTLMxPU8KXd3cHtLZ5yXrLXbA4PaIuZf3R34/doKnvbKuWyRctvbKkhsykQRxBPCra9nu7Gz2tWbmY3b7KSQWYZTl72VAYhZy5jI5cTFdt9LeGxuGLFwH0h14yDADCPMRxGtA9yziMNdwoKW8isQ2XRmW4FVmbqoCq/WVHGguEIsr3Rp7pgaacunT1obvFavOLa2VGrgs0wyRqCBz10P8AMkeMVt6wlwS7AANmhSR1Gg73HgYjXjQbG75tmPZJ3dIL/XKCInzPpQM+FwxAlh3+ZJnhOq9Aegjj512FtBOgHUxx9arPGb14zOGF1VA1yBBlPgfzvWakX97r9xGHZJbfQZ1dnIGswCi5T0jx8KCDvRii9y5ZL57aOcsacORI10mOhy9aAKoiAIEch51wx21rFqQ7y36K6t6gcPWKX8RvDdunLZTJ+sdW8/0R5/OgZLzKursBPU8f58qj7ZuvZtKy28xZgoBPUEzA8uBI41EwuxLg/CF1vXCPeD5onp/HhTRfvhgMkAgyJGuo4BT8PSgTLOw8Tf1vvkT9Hh/lH30Yweybdn3Elv02g/DpRFrTEjM0muOJsnjn08uHxP3UHO67c9T/AF1qKzT/AL/wrrdIiDr6iogIB4fP+RoNi54EVwY8dZ8K95ieUVooRr/OgH460T3gPhQ1W8TNMMiNfjH9GueC3efE3Isg8e8YMLPOfu50Hvd7GA3ArSQQPjP3imTetSLBIUqO8eK8kY8Aalbz7IsYPDWCgVWVgM/5z6FjJ5mRPhPSlvEbUvX7eVnlWB5LzBU8B0MUDJ7K1lb90j3QF9RJP1FJuPvC5cuMR7zsfixp+9mZzYJkUagn17x+sUk4awjXiryiZyDwBQSeJOmnA9NePMFy4YJBp5wjzbQ/qL/pE1F2humjSy4i3ol55EN3bXAkhtMw5nhI46kH7ew2W2oL2hFovq4hwqjVfXQE6HjwkgBOPkWn5fg3+k0lk+Jqx8dsVmK2xcRs6jKRP52ZZyxJAg+kEkUj4nAlWKkAlSQY8CR91BrCbDYo5lcwKgangc08vAU37jbIde1zFdcnAn9bwrKygsfdu1kV9FnMNecZRpMUR2jcdUUqFOZgokkQW58KysoPWBv3c7I+TuBdVzakz18vnUrF3iFMAE6RJgasF4+tZWUCauw0w+Iuuo7W9cOb8I0W7ZYQWVQNSSSdYiahrgLiLoV+JH0Hy4VlZQeTs9jzGv8AXSobYNpIBHKeP8PCsrKAPtu8bJUBQzGSBMCPOD9KXboxeIJXtEtoZlULDpxMSfjHhWVlAZ2b7P7aQbrdoSJgSB/E0W+xLbACIijXgIrKyg3iAHaWALdYHH4eFad8oKgCCQYjmOFZWUEG5eIHAAeVQbt1uC5Y8ZmsrKDl2UiRAritkyeB68a1WUHq3bBEAenlXQoRPD4VlZQcTbBEx/Cp+wNoPh7hZDmUj3CSFmNDAidJGvXqBWVlBm3toNiipuhT2YgADSTxMSdTQ21bA7uUadNPurKygYd1t4hg7N5Mkwr3QRxIkuQZ58QOWtQ95LqXLwu21IzqrNOhJ11gHjA61lZQRMNh1cQRxmefKt3cHlQW57pgcNfjNZWUEh2cqF0mI4n+HhXjEIqwpGsTp/OsrK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11272" name="AutoShape 8" descr="data:image/jpeg;base64,/9j/4AAQSkZJRgABAQAAAQABAAD/2wCEAAkGBxQTEhUUExQWFBUXGRoaGBgYGBocHBgdGhgYGxwcHBgcHCggIhwlHBodITEhJSktLy4uGB8zODMsNygtLisBCgoKBQUFDgUFDisZExkrKysrKysrKysrKysrKysrKysrKysrKysrKysrKysrKysrKysrKysrKysrKysrKysrK//AABEIAMYA/gMBIgACEQEDEQH/xAAbAAACAgMBAAAAAAAAAAAAAAAFBgQHAAEDAv/EAEgQAAIBAgMFBQUCCwYGAwEBAAECEQADBBIhBQYxQVETImFxgQcykaGxFMEjJDNCUmJygtHh8BVzkqKy8UNTY4OzwjSj0nQW/8QAFAEBAAAAAAAAAAAAAAAAAAAAAP/EABQRAQAAAAAAAAAAAAAAAAAAAAD/2gAMAwEAAhEDEQA/AE32iIy7RxMCQXmP3Ry86B7LH4e1Gn4W3H+NaZN/kB2liS0nvgATyyL08zS/ssfjNr++t/8AkWgvzeFSMJiSJBFm8RHHS20a9aoD7UHMuAT1Hdb4gQT4kGr/AN5XjB4sngLF4/8A1tVAW7Ibgfip/wBQE/Kg6qJ4MG8GgH48D8fSvD2hMaoehn6GuWJtG1BPA6A8QfJhp99elxLRB1XoRI/rxoNPZI4jTrXlfjUi24/NJT5r8OP1rdxNJYaAe8uo9RxHrQcB/U/xroDU/YuyTfMDQeIohtbdS7ZTtPeQcY/N8fKgBhq927xGoMEeMEVrsCOI0ri91ebD4UDXsvex1AW9+EH6Q94efWmbC4m3eXNbYMBx6jzB1qqPtwHIn0isTazqwZCUYcCDB+VBZV/Bw/aJ3GE8BoZBB09TqKj49gLaZjrnBbxIJIn4Cgmyd91MLiQP21+9f4fCmuw9u4mZGV1PMQR5EcvI0EvF7Ssque4QjIgOYrBzAlYWRMiZjqwqqNp7Qe/da47MSx58YHAGNJjpzJpt3p2Tdu5WV5y/mt9Q3y1oLgtjocwfMSOOpGp5R5UAYKD/ADr2nwo//YAeBaVs5mIM8BOoJ+8UCWw5BaCQvvEcvMjSgnpg0Gr3QfBRP+YwK9JfQe6mY+Ovy0Hyoeg5oOHEnh/WlTcPe7omVHIgQG/eoJH2i4RGiL4mB/hGnyrSLPFmfwAgfwrl9otr0J68fnWm2gfzRQShagaKo8TqaE3T412bFsSMxgc41NcruU+6D+8f4UHENXsA1k1sUBbd5srt4gH4H+dPez8aEuW25wYjxRo+cUjbBt5rvSQY68j91N1vDucpUHukHhpA4/fQWNbx6MQAdddPKqV2fiM1tTOvA1YODxp7VS2iw06fqNVX7OcWyVJ0gGgI7/kf2hieueP8i0D2Mk4uzHPEWv8AyrTZvfs8Pidou0jsoZOUsz2kE9RDGl7de1ONww/69v5ODQXLvX/8PFdDYu8eH5Nqr7YVizkEqDprFPW+dyMBip4djc+akVUmxcTb5XDPQgj50DTitk2mgAFVYgMs8RI+fQ9aUto7JNm9csllzIxXXuzznQRqIPDnVkbq43DwO72jA6NGg4H486U99bNm7iGuorBtc+QyLh0ywBOsd3Tjp4UACxg1Y+PgNfloam2tiPdLWlBDFSe+Cp08Imnncvd0YfJ2nevOGzmZyhR3kXwVmVWb845hwWjmPwPb2eJW9bZsjjipkx+6UYT58iNArjd5e81tdSCZPEADp18OVPLXQLTW37zlRlA1kGB3oBEidYHkOdI+zsQ1nFOXARlY51E6AjiOcSPGm03Dcuo5ALMcgUAlSp5gkcQJJiDpQJNnZ1vSVHrXp8LZUEwgjrApZ2zcvWrrI7frAhjBVtVIg8IqFY7RycskgFjEaAcTQNy4vDLxa3w5LP0BrZ29YBACgjmSFEdIkz8qP7nbl2b9ki9PaNrmB1QaRp/Gge/O4rYNTdVla1IHHva9RQcE2yL1wIiBRBJI14fuiiO2B2WFS/b7tzMFzDSRmOhHBhA59aVN3B+G/db6im/e0TsxI/TX/W9Bw2VvajjJiBkPJ1931HEenyotew4YBlIIPAqZkeB4EVVsnhRHZW1rtg9xtDxU6qfTr40D3gsO5cKpy5wVJ55SNQOh/nTKmHt4cAQgtBcrAAsJiIygdSD/ABmk/Ze3rV5lDxbaRIb3T5EcfLj0mp9+4dQe8pg5SZgwI1I+v3UCni8Fb7e8FYi13mQhdHgiFB4EAyNOlOOyW7NQrqGGXuiJngOBEc/kaEbaZXUZjEDuQJgjWoWLx922vZkEO1vLmDGMpzKY+HTQigAXSpdig0LMV8ixIHwroqEmIM8xFerWF8l+tdkKKNXzf14UHC5aImYHmdfhXGKl3MSsQq/dUQmg2te1FeFrqgoGDc+DfVY1hjP7pFPDSFgHSKTdzLY+0jWe63KOVO9xYAHgPpQRf0j0tuY5/k25VVToQBINWtibYCXHjUWbon/ttVYDyoL62phbdwslxVdSdVImdZ19fpQNN1MIt63eS3kdGDDKTlkGRK8PhRC/tmw125bF63nV2VlLAMCCQRBqQEzeXyoBu82FuX8Jfs2wC9xGVZYAEnxPCqtOwHw2GuC/hbvbsyLbdQWtoMwzEshjUTx+VXP9l6H61rUDifWgrLCZrSpbDcYzBRA1015nhUzdrBh8RbYjuq8gH9SSP8wU+g6U64jB2nMvbUt+lEH4jWotnYyI2a2xU9DDfzoI+6GILpacmSthVPi9xiznzlTPipo72XeYagXFcHWO8MpB01nJm1HQUA2Dsq5hERZ7YKTIXusRLFR3jHFpOtSMJte9LPiLa2YPdHeMZiFmfdIjmJPhQKW/GCQg3CzC4uucQW5rrAgqSRMwOHCak7sq8qXDm3kZVZgAGnutEDoANetM1/dprguMtxWVypZezIJyNmguWmCeekaRppQfb+0xh27DsmBuw2aQACCAxgfnZeegPOgkYbZOHxDM1yxauFVCKWQGAJMDTgJ+dLW9OwbeGl7KonaIiZRpKtd75iIkMLfoTTNu7tVkAtXlt5V927bOXQ/8y2eBP6SkyTwFQ987lq5aylgdYUgzB94EfD5UBPY5UW8OyqQxYDSYWFadBp3uGvGfGln2o7QIti29wOXeBoASAZJgcgconnPnEnd/FXFQC4gBVsq3lJGdQCxIQrm4KekmBrNKPtA2U1jGEli6XQLltjxiSCv7p+TDrQR9j7OyXC0n3NOhkj6QflT5hsLbuYe0tz3TII/euRSxYIKI065YI6zB+401W8b2WHtnjK5eMcc54+dBW29exvs2Ja0rZhAYdQCToeh0+BFDUtGnO6LUlngseJYyT5zXM/Zj+ah8ln6UClEcaI4Lbr24UntE6E6jyP3UYdcPx7IeeQgfGIrg9zCg961bHkVHyzj6UEu3jbd9YB9DxH9eFDtvJdL5plYAEcQB90kn1rmVsOx7JAAsaqz+P8OVe8TtLJea2ZKqYB/OGgOvXjQQ8HgnuglQWjp/CvHZa66HpGo86Z9kYkK2ZPztJEDUx1Hy8aiXrjFmJ1JJJ9TPSgDXLBiYMf1yrjkPSjF1WYHQ/A1BCkcRwoPFnDs3BSZ4aGveLwdy02W4jIehBFXjuziMM1q0oVQwQQCnKORiOU8ddaH77YE420FtWznUmC4K8AToT1jSgQNyR+Mj9h6d7opJ3LgYjXTuPPwFOV5iYjhxoOOPb8Bd/urgn/tsKrVbdWTj1Iw17r2T/Q1XQEUHLfe2TjsWY0+0XtT/AHjVP3AQtiUtG/eAZSR2bsACELcOGka6cqH72XJx2L1n8Yvf+VqMezVZ2jb8FuH/AOth99A87Xv4rBKbvbC/aVRK3QFaZHB1XXyI60Nw/tItt+Usuv7JVh88pqf7Tv8A4T9M9s/5qqGY5mguSzvXhLnC7lPRwR84j50Rs4lHEo6P+ywP0NUetw16W/HgfCgvFrhH862mKjl8KpzD7fvp7l5x4Ekj4GRRfCb8X195bdzzkE/4SB8qCzFxxAhWZR05fCl/bexlxFxbjs4dRAIOkcdVoJh9+0P5Syw/ZYN9ctE7O9OFb/iFD+upHzEj50GmwV5IjJdA/cb6ZT6xWsDaOf8ACWyF1JW4BoTEQ6sRA10MzmHSiVjG27g7lxH8mB+Vem+FAH25txLjpYRYdHVxcBUqQp1URxEiDppFHbu7T477OXW0Ldp82Y5sxUkFkVYjUqokngKhXbCEyVUnrAn48aK4Lb9y2Mohh0PL1FAD3vsqruo7TUiAUOVRbVzlUn3mdmJ48I4ACVzey64wdoKoLZl0Oo915/3py23tF75SRCrmPHmVK6fGg4wAvBULBWEETESABGpHI0FZg4niAE8hbH3TXuzZxNxivaNpxhjHyp03kwWU9k6w2WRPEjllI8eYrzsXD24RFTIQgDfrEcTPPrPj4UCguxySRcdsw4grJ8wS2o8aJYbd+zzN1vVF+40Z3mxNq2yG4GW6RwUSSpiJHCdOv8hNneW0vurcPicsfWg63sDbtMFthgDxzEGY6QB1oJtbW/cP633CjjbRGIdSBAWBqepk8h8qiYq8VzN2RKhiM0aE0ArDYhkMq0UYwm0VfRtCfGJPgfuoa+PVv+GPgK3ZuoxA7MakDQxFAau2gZPP1+6uWEBRwwWYkQVbmCp4+BrrgMJde4lqwjXWYE5Z6GJzHQDzMU3HcLFASey/xtp593y4TQFd1ts5rFpLaDOhAYHuqAFK6nr00PDWt7570vZQIihLvmGEERIj4iegqFgdycQj6XUUwA2UMRB5QRrw8KYNp7lpesdmbjC5mDm7AJJAiCNO7HIGgp4WZmRNWcqQiH9VfoKgt7Nrw929aI8Q4+QBo1jcM1oKjjXKOGoOURp6+FAP20kYa742z9Krdasnb6nsL5zaC0wywOPd1nj6eXDnW1AL3lcfbsTHH7Tfnx/DPTT7MBO0B4W7h+Q/jSlt4/j+I/8A6b3/AJWpw9lo/Hielp/qtAze1lyMASOd22D8T99U6MSat/2un8QH97b+jGqZC0EoYqt/aqiRW6CV9pFe+2ETrUIV6DUEg3+etZ9oPSuGYVs3B1oOv2g9KmYbbV9Pduuo8GJHwOlDe0Fa7YUDHh98cUvEo4/WUT8ViieG36/5liPFXn5FfvpJ7YeNbW+Ok+tBYlre3DtxZk/aX71mpy4u2/u3FPOJ1+HGlDdnaGdmt9naQZCZVBmPeUas2Y8+UUQ35fLh7I195eMT7jdP64UBe+MwVXllRsygn3TzyzwnoNPCpKYm2FIa3lJOjoe8oE8FPdMz4cBVa4bbF1PddvImR8DRK1vU+mZQ0dND94oCW3tltdullZmXgpdgIAmBCjx8YioNndO6RIa3Pm3/AOal2t47TCDmQzzEj4iptnHAmbbg+RoIlnZT4YqjkNmhxE6AkiNfEUyW8QtvD6hbgYEshHeHIHjGXSeuvKhGLum4ys5kqABoBoJOsedcnaBlEgNGfvEzz4HSBwigAPswJ7zj0Hz8vGvOzlhpYGNYMH0pkTEoroxUkAwdJzCNCeekxFLt4Q5AByycsgjuyY0PhQW37J7AIvXfBUB/xMR8x8qfswYxxikr2QWCMGzHg1wx6AAn4z8KN7qYnPbJA0Z3Yc9Gctx9aA4FrAK21ZNBlLu9fFPI/dRPGXPxiwv940eSET/moXvGPwqz+jp8aAJvCo+zYjTinHrw/r4VWiJVq7btr9jvRr+DGvhmX56VWZsmOPyoF3agzYzEEAkdvdJP/cenX2ToDjHJ5WXj1ZBXffjF9lbKLGa87A6fmgyfnA+Nc/ZUSMRd/uY+LpQGPa6/4ko/6y/JXqorSEzVxe01PxW0ND+FHH9h6T9jJZDZmtrm08R8DpQKBt9a5XLRFXFYiJhCDwUKNeg4V3ubsYa6vftgHmU7o+A0+VBSUVqKddtbjG1dIW6MjQbYIltZ0MECBHHnPClLF4VrbAMBrqCDow6g0EeKyK9NWooPBFYBWEVuKDRrKyK3loGDcsfhX/Y/9lot7QGmzZ/aX5WjQvdC0y3HJEDJ/wCwph3k2b9oW2naKhEEZgTm7kRoDGhoK8UV1GHf9E/A0xWdmG2xQpBEk/sgTM8xA5deulWzuhu/gblgK9tbrEd5nBBJPQg6DwBoKm2PuubwZlcMFIBCyOKgzmI0GscOVTN7tiYTDW1Nt37WQGQ6kSCTPdA08DR7eXZv9nYt7VpmyXVF22P0RmIyOYMgMp6aEcTNANsbMxmNuM3cYKZRF046zEanXUmghbHt5hK3bsTBBVR0Onebrx08q5XNssHZYBAYgToYBjUjTl0qXsTCtaUpcBVs+o5jQfwpdvv33/bb/UaA9b2qjDUFfPX6VgCMIEQNNNNJJ4eZNAVeu1oyYoL72X+J7Hngy2GYT+m4JH+ZhUrcUAYW0Oqg/EfXl6VE3/Y/2RcK8ltH4XLf3VH9muKJwiEzHCOWhIkUDs4rdamud29lBPADWelAvXsXO1baT7lhz6sR9y173nM3FHPLI+Jpf3JunFY+/iuQGVfAHQf5V/zUX3ovr2wH6Ij1M0ETbMDC3Y07o+bL95qu2XT1p42mfxW8TyUf6lpFuMI9f40EXfjEM+KBP5MAi10IBIZvVvkBRz2Vn8NeP/S/9xXPfXZP4vZur/wRlYeDlY+cfGvfsrH4W/8A3a/66Bh9oID2rSlsv4Qmf3TS3snZktCsGJ6U27x7D+19kmcIFZmYkExpA0APWoO7m75t3mDXAMjR7wnQ9ONARTZDWbJuXO6qRHjmIX76mWb4Cc2HDgeevIH6VK3px4TCXs5LNkfs8i5srAd09PeiSRwpX2C1yxh17R5QmTJlrjMeA6kk0HXeW1b7A3LsIF4cSCCRoBlnNIEEDQ+tI9naStZWwlpFtiQWdVuXHlpkswhNeSRw48qa/aNH2UBmUPnDRHHRhCn5eh61Xmzrw4aRyoO95LU5SgPj/tzqdY3HN20LtrE2tT+TuZlZfVQ0iNZgVAVAM3BiYjXhqOX9cKsr2dYVuxYm0HQtoSAQcogxPiY9D0oK5xe5OIQTmtOBqcjMSPRkWfSa67t7j3cXcZc62lVcxZhmnvAQFBB58zyq5cTgLb6IuXuMUiAZEDuxBEE6jSNOtV7i7WJ2ffS697OLkox1lZgxBJmMoM+FAz7F9nmDw9p3dGuXF1Fy77oGUEMqoIHHmGIg0RxW5OEu2O2ukl8mfOhleEiAwMiI5SfDgM2XvTZxGHyO4DqATrAIHQjkRII6TWtobwoMG1tXGYAL3eY5x4HUetBWOEuKrMmTK4MseRH049Bypy3ZuIt2XjRVieWmselJAOa+xHJdfUiKc9hY5LYuG4oZStvRvCQefQzHOKA1v7btFLVyQD2ihv11MmPESAf96GYTHZFY2GEZsve6LJ0OnXrwA1HIFvDh8VibqvY79sGUl5CyWHdEkAZdIFbubCnIt6+FPG4ubMSdANBJGg/OmfCggbxbXfE3jcbUAKq+S8PiZY+LUa2FcZWDK4VoiCsg906k8QJgaUB2lgTaukITctkSGjqTo3AZhH0qbYtOwgsFVgRm0zKTOohW14cqAa+INy4XJDSeIGmgA0nWJnjS1idnMM78sx18zTRi8Alhlt22d1ygy4AMtJ0jlEcepoRjMcXZkWIKjPI8u9x5iPhQBbdonhFd8Pb4mYI5fKp+GuqmdVEgCC2nPw8+vQVmKxK3LruqwIX46T5z0oLvS0MbstU/5qWgY4gEoT8INGNn4FLSLbtqFVQAB0ApT9l2PnC20mSC4I8mkf5SKaru0bSOVZwD0n14cjQELR1PTl8K5bRwgu2rluSudGWRxGZSJHlNerF9SJBBHhXnFYjKD1I0HMmgWPZ7s84bDXTcgHtHk8u4cpPl3Z9aC4vFdo7MdQxkc9OI0qZ7QNsizgWtIYe4ckc4Mlz6iR+9QXtICTqIEkelBI2zcIw18Ezpx5flF4Ug3b5IHLnTvttx9lvL+rp5B1NIJMwNKArtbeXtrD2WVkZsuhHRgePpRP2Vj8JfM/mL82P8K7b34gNhe6QdVzd0AnVYMgAcuMetePZc3fvDoqx6saBm3sGKW12mEulGQHMojvqYkCQdRx69KC7G2ViissGLEzoyGeHE5pmiW9th2awRmCgsTHP3YPQxTBu5ibanVxHU6T4xQQ7ey77QGRlUkZtV1GsjQzrw9aibzYVg9mFgAkjTmo0H1+FWB9vt/wDMT/EKF7extlkjOCZ0iTr5gacaCt96sCcYvaC7CKFVUXkxbvdorDjyEHnQTC7l2yR+HYdRlUnl4x8qd9o2VuKQAFJiSDBIkNGkdKl7Pu20tZAz2zIOa2QHMcsxB06+XSRQL9j2eWgJC328TOv+FR8qaLVi5g/wVq2Db1bJm6gaqWI101B68danYrefulRbBBBE9owMRHELIPiDNLm0ccbqhCqqqABSGuF4AA/KM2Ykjmdec0ByzjS7pmBQKS2bgfdIy6HWZ1mRAB4wQo77bRa7aK3LTG2xEFbTGP185BAieGk8yKn29J7O5cAC8SzeOkZj041DvY24QVNxx5MB91AW3GwxQFLaILctAygHUgiWiWIji0mmDaW59i9qbYRjxNtsk9QVC5T5xPjSbhts3bYAttlC8IVfnC17xe920P8Ah3LMdHtT81YUCdtbAW8Pjbtq0XIRVzdplMMSTCsAMyZcpBIkSRymi1raC2XUt6CDBiOmnMcfSvWMxdy63aXSrXCO8VGUHjwBJ69a4KjsJAdgDBIDECeHAQKCbjtt3rqlRCKRJyFczDpJIj60M2Zixb9+1Gswr5yw8QEgGY14cZrQedZqJibwHvMB5kffQWHtTfPDJZ7P7NcfMkEIEKgnkGZlOnWKH7oY3BJbY4kpn0gMJ+Wo4fSq7ubRtD/iL6GfpUa5te1yYnyB++gcN8sVZvYkPh8oTKAYEAkTrEeIoFvDdBCdiRpMiAo4a6cz61EweM7SMqtEwWMAfDU0LxO1ZMBYgnn/ACoJFvCiQWC+MT8DyovtrFWrtu2tuzbtFGYyixIPInidetLh2ix5D51gxjHoPSgsv2eo1kSTyVtAYAIfX/Ck+VMe9hzC24B7SSpAmYUydfA/JvGhey7rW7du5bGYZbMr42zz6go7g+YMaVIxRNxQqEk5hkY8HyjuE+OSbT+IHSgm4fHZQodgraSDKsZ4RGp6aR50Us4ggZic2bmusSdPOJ1PjFKjYYvlbRCwaAAJlRMMCOvLwFEtlZmDxcaFJE8SsHLIXhI18ByA4gE/2hWXa723G0RkU/osJJBHInU+PpRW25yo0aQD8hUvGWy9i7hbiw7SqNEozgZ1huUxImPWh+FJyD9kafujlQb2ug+zX+Zy6R0zLSExMfzA4097auzYveKE/MVXty54ketBbNvA2+dtD45BUvDsloyot2zzgKs9JMVSly5cI/KPrx77a/Onz2dwqOSoabq5mYBjAUHiQTHl1oHhcVpAmIBEe6Z6V4a8Y460v/25h7Fm32lzL3FHutqQokCF41Bv7/4RRCm4/kkf6ooGkOda01yRH9f1/CkW77RV/MsOf2mUfSahPv3iH/J2EH+JvpFBYTPpFc6q7Eb44wyM6p4KiiP8QNQL238U/G/d9Gy/6YoLbuNUTEY22g79xFnqyj6mlfdLdM4uHvtcuzqFLkj1JJNOuP3Esm1kFpF/ZWPWeM+NAFvbzYZQ34dWJ4xryM8J6mhN3e/Dci7eSEfWKUt4djPhb7WXBkaieYPA1O3b3VxGLb8FbLAcTwVf2mOgoC43sUnu2XPmQPpNQMVvdcBgWUHmxP0AqzN0vZ5hkGe+3bN+iJVB95+lM+2sBhWw72bllBYA91VA1AmVA4MOo1oKg3TvNje0V3CNKrbRBBOYMWckyQqgDpJblVobvv8AZC1q+gt2lErdkBeIEMCTqeIPODIEa1Pu0ow+Nuosjs2bUjM0DgMo4xz8RVm4XbdpluLfftc8FQFYE5xECO9mBEAQCJ8YAKHtu2VbTsr9ogFjlZQdDIkNA0j+NVOEHSnLf+9nxXY23zpbEZF4I5LErIMFgCAY0BkcjUHZ275Jm4YETlHHjz6UC7FS8Ns644lV04ydNBH8R8adrey7Aj8GmnPKJ+MTUhcGoBMxIiJ5evOgXdiJltweOY+NL5BJMdT9aazaCOyroAfuBNRMTsW4iMwAYJJbLxHM6RroZoAaWutdRbArYcEaGuanXjQXFuy8YZdASFTTkTkUfX613xV7I4Ak5EzeZzKD4T3gf3qGboXy1i3m1yoG847on0FRt4sS1vtjxlAR5uUU/SfSg1uftFsRfv3GAEiQFGnEA+MxGvnTFuleBN5eBLE/JZ+tKu4zBQ2kTJ9J+6B8q47Z2i1gqyc7rTqRINtDEjUamQeqjjwoDW1Lww96+bwYoSl2ATMgZRln9mI4a1zz5jJAGYzHSRNKG2NsviFQOB3REyZIBYrM9MxHjThhSCiny+lBG25+Run/AKQ+i1XDNVk7duD7NdEcLR105ZfDwqtCaDj27MdfpVg+y+4YvqTpKH1OYcfQVXeHHeqwfZp71/yT6tQc/a1ocOBz7Qnz7gHyNIVi3maOdP8A7UMHcZbFxUYopdWYDQEhSAfMKfhUbCYG1/Z+FKMuZrlztde8rg92V5fg+nGR4UDJ7PdyMLcXNfU3X6a5QI6DiZ61YX/+Qw0QFIXkogAfKl3dXdxbmHRxcPeJLGTpEgZRMDWNSDzpsuYe69u2FuZYPeILagSNCG8uNBX2+W5SYjGL2MWlVALjRMnloOJjn5VX+0tk2reKaytxjbVsufLPDico1ImeHKrW3w2r9lZVVs11kNwidWAMZtNOA6D3TVRXlLEnWeM+PGgaNy9onD3NGzJJAInvCeIBExFWvgNvWbiFpnJqe6Z16CNfSapPdfEFLuRgCp4zwH9R8qsPC4y3cuX7cIxAtgd0SQRxgjKV4DhHdoO20N17OMxBxd4MwgKiEQAFmWYcTrNGcZdCWhasqAgA7qwARmyn6GfKp+GdTh4XgAQPHqY86GZc3uiP0TPrQEjchQ3Q6+I0E/10rW0ELq2UgTwJ4ac/66Vxs6qC3HmJmORrvaQaeHA0Fb4/2e37t4PbZFBALXC0a+ESxPDlU/bu4jYfBPcs3GuXtO0eNVT85rcd4EdZ4FvIsO09q2redbLJmUjOq8AfGNAdeHjW9jb2rfDWcpLBTmYRlA4SW+4UFJruyv8AzGHoIrta3fcariGU/vcPRuHhVkbX2RbAZkAHdJAB94gcl5eQrbtbKMwCxJWFQSAeBzaxw50CBY2fiOWIDDxWfrNSrWDxOUgvZbXmCPjpR7em3Zwz2UtrmLqZGYCMoHOOYnTT3aELtMLxt3JP93/+uFALbPnPaRnkTlmOAiJ8KnY/EXXtFQoUE6MSoGvIwddeorlfGZ+0jiRpx5eHlUXajhAAxgaxJ0+fOgB4vCAPlUTEd4GQdORgV7t7PAMkmun2vN7is3iBpXJrd5uOg6DT/egsjcY/gxzgR8GP8a6b6YfPYuMDDKo6awwMfX41G3GBWyoiCJBH7xj60S3mn7PcnnA+JFAo7l4kC4VYjMPHjqI14cZ+NSt97fdSCI7Q8x+gI+hoVsdbi4gC2naM44QT9KL79YRkayjETkzFRwVuB1+NArZdNCvzqwMICEUeA4eVIa29Kd8LOUGZ4T8KDjtpD9mv6GeyP3fzquCp6GrE2qWNh/FDPjpwmki4lALw471WB7Nvev8A7KfVqSggGg68adPZyNb58E+rUFt7r3FW1cLkBSwBJ4QRGvpVHrs8JdZlAyhjl6xOnyq6N3LIa1cmILR5d2J+dVbtKz2d64sGFYj4GgZtxNqlRdtEuZUlcq58pOkhBqYJBgUzbZ202G2Y9wk9pbtwD2bWwXJCr3X11Zh86W909gBz2jnKeCggEMTyIPERr4UI9tG2MvZYFI7sXb2XQTBFtY6alo/ZPKgRsJtC47tcuXHuO4AZ3YljHDU9OVE7FqfvpYtXSOFFsDtDUTw8KA7gMGTcU6Tm8hHnTh9ss4W27NlL6CUtgRJiSQikk+XXxoXu3g7t4js7VwBhpcZWVPGGy97p3eZHCpm9uwrtrDQltpcqXWVJI5tlGoiOALRzigdN3MXnw6NyM8uhPKo+EujNlDJPeyjMCSOsDXh1qTjMEy4a2tu4LNwtbAY6anQjUEZiugkcYreL2W1lGuBmd2CqSZLmerngo4xCgazQacFB32BGaARowzaeomKEbawtxE7oa4oBks/rqoJZj5wKWd5rW0rf4Zyj2ZBISSbf5ozAxI194AiT5UGuXbt9gDeaSQAubKCSDpJMDgOQ50EvbO1C9g27R7JWIkgCWiABHIaCpm62OtYabd0XXLnMGXLI0y/nHjp5UJv7OyNlLq0RqpLAnmM3ONNYiumLysQwXvDnOvHw5eFAy7x3LTIDba6pJ4OQQR5RlpVu4oLbVbalbinV5kMJkHLwn4cPSud0z1Pn/GhmL2xaTQHtG6Lr8+FBKvLncM2rDQH5cOHOuGJxCWyc7AHpzOv6I1qMtvE3tQBYQ8+fxOvwrvY2DaUSwLnrJ1PlQS8AzXIbJktyILe83LQcl8dZj1HDH7MQ3WuN354A8AOQj/fjUoWF0nNy0ztGnhMV6vICsCeMyfXSf64Cgj2byqQCFA6cak4m6vVSvhMjz5ihV28vAgEj+udawtxZ5elA5bqMO9ERJ8ql72N+LOREgodP2lFBN1bwAYDQhiBMxrqPCi28SscPd6RI4DgQfuoIvs4b8ZL6+7HXqaie1PEzi1jlbH+tqmezD8o88Rr8QRQPfi9mxl0zoCF/wjX5zQAEvkeNOeCukBQ3GPDmP4UlaHnTfhrUBDqe6PTSg94/8hcP6ppR7Qf1FN2O/JXP2W++k+40caCK3D4fSnD2eH8v+5/70k2XYmDpTp7Ph+W/c/8AagsjYm0kto4fMATIIBMaeFJ18o9y9cki0WZmdhAyyePTTlU7HbPN3gwU9D/KoGN9neKvgZboCfosGRZ68TPwoGT2eYo377uRls20C2VPJW1Zz+s0CfACvW+259vadoX7BAxCjunldXjkbx6NynpwK7M3XuWsFeso6i7dtFA+vdJTLMxPU8KXd3cHtLZ5yXrLXbA4PaIuZf3R34/doKnvbKuWyRctvbKkhsykQRxBPCra9nu7Gz2tWbmY3b7KSQWYZTl72VAYhZy5jI5cTFdt9LeGxuGLFwH0h14yDADCPMRxGtA9yziMNdwoKW8isQ2XRmW4FVmbqoCq/WVHGguEIsr3Rp7pgaacunT1obvFavOLa2VGrgs0wyRqCBz10P8AMkeMVt6wlwS7AANmhSR1Gg73HgYjXjQbG75tmPZJ3dIL/XKCInzPpQM+FwxAlh3+ZJnhOq9Aegjj512FtBOgHUxx9arPGb14zOGF1VA1yBBlPgfzvWakX97r9xGHZJbfQZ1dnIGswCi5T0jx8KCDvRii9y5ZL57aOcsacORI10mOhy9aAKoiAIEch51wx21rFqQ7y36K6t6gcPWKX8RvDdunLZTJ+sdW8/0R5/OgZLzKursBPU8f58qj7ZuvZtKy28xZgoBPUEzA8uBI41EwuxLg/CF1vXCPeD5onp/HhTRfvhgMkAgyJGuo4BT8PSgTLOw8Tf1vvkT9Hh/lH30Yweybdn3Elv02g/DpRFrTEjM0muOJsnjn08uHxP3UHO67c9T/AF1qKzT/AL/wrrdIiDr6iogIB4fP+RoNi54EVwY8dZ8K95ieUVooRr/OgH460T3gPhQ1W8TNMMiNfjH9GueC3efE3Isg8e8YMLPOfu50Hvd7GA3ArSQQPjP3imTetSLBIUqO8eK8kY8Aalbz7IsYPDWCgVWVgM/5z6FjJ5mRPhPSlvEbUvX7eVnlWB5LzBU8B0MUDJ7K1lb90j3QF9RJP1FJuPvC5cuMR7zsfixp+9mZzYJkUagn17x+sUk4awjXiryiZyDwBQSeJOmnA9NePMFy4YJBp5wjzbQ/qL/pE1F2humjSy4i3ol55EN3bXAkhtMw5nhI46kH7ew2W2oL2hFovq4hwqjVfXQE6HjwkgBOPkWn5fg3+k0lk+Jqx8dsVmK2xcRs6jKRP52ZZyxJAg+kEkUj4nAlWKkAlSQY8CR91BrCbDYo5lcwKgangc08vAU37jbIde1zFdcnAn9bwrKygsfdu1kV9FnMNecZRpMUR2jcdUUqFOZgokkQW58KysoPWBv3c7I+TuBdVzakz18vnUrF3iFMAE6RJgasF4+tZWUCauw0w+Iuuo7W9cOb8I0W7ZYQWVQNSSSdYiahrgLiLoV+JH0Hy4VlZQeTs9jzGv8AXSobYNpIBHKeP8PCsrKAPtu8bJUBQzGSBMCPOD9KXboxeIJXtEtoZlULDpxMSfjHhWVlAZ2b7P7aQbrdoSJgSB/E0W+xLbACIijXgIrKyg3iAHaWALdYHH4eFad8oKgCCQYjmOFZWUEG5eIHAAeVQbt1uC5Y8ZmsrKDl2UiRAritkyeB68a1WUHq3bBEAenlXQoRPD4VlZQcTbBEx/Cp+wNoPh7hZDmUj3CSFmNDAidJGvXqBWVlBm3toNiipuhT2YgADSTxMSdTQ21bA7uUadNPurKygYd1t4hg7N5Mkwr3QRxIkuQZ58QOWtQ95LqXLwu21IzqrNOhJ11gHjA61lZQRMNh1cQRxmefKt3cHlQW57pgcNfjNZWUEh2cqF0mI4n+HhXjEIqwpGsTp/OsrK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pic>
        <p:nvPicPr>
          <p:cNvPr id="11273" name="Picture 9"/>
          <p:cNvPicPr>
            <a:picLocks noChangeAspect="1" noChangeArrowheads="1"/>
          </p:cNvPicPr>
          <p:nvPr/>
        </p:nvPicPr>
        <p:blipFill>
          <a:blip r:embed="rId4" cstate="print"/>
          <a:srcRect/>
          <a:stretch>
            <a:fillRect/>
          </a:stretch>
        </p:blipFill>
        <p:spPr bwMode="auto">
          <a:xfrm>
            <a:off x="3779912" y="1268760"/>
            <a:ext cx="4853071" cy="3728456"/>
          </a:xfrm>
          <a:prstGeom prst="rect">
            <a:avLst/>
          </a:prstGeom>
          <a:noFill/>
          <a:ln w="9525">
            <a:noFill/>
            <a:miter lim="800000"/>
            <a:headEnd/>
            <a:tailEnd/>
          </a:ln>
          <a:effec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9121" y="980728"/>
            <a:ext cx="1733550" cy="263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8FAE4302-F60B-4BEB-B10D-17D8F41C9B60}" type="slidenum">
              <a:rPr lang="en-GB" smtClean="0"/>
              <a:pPr/>
              <a:t>10</a:t>
            </a:fld>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78452" y="386220"/>
            <a:ext cx="3500462" cy="12144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Procedural memory (skills)</a:t>
            </a:r>
            <a:endParaRPr lang="en-GB" sz="2400" dirty="0"/>
          </a:p>
        </p:txBody>
      </p:sp>
      <p:pic>
        <p:nvPicPr>
          <p:cNvPr id="5121" name="Picture 1"/>
          <p:cNvPicPr>
            <a:picLocks noChangeAspect="1" noChangeArrowheads="1"/>
          </p:cNvPicPr>
          <p:nvPr/>
        </p:nvPicPr>
        <p:blipFill>
          <a:blip r:embed="rId3" cstate="print"/>
          <a:srcRect/>
          <a:stretch>
            <a:fillRect/>
          </a:stretch>
        </p:blipFill>
        <p:spPr bwMode="auto">
          <a:xfrm>
            <a:off x="285719" y="2346579"/>
            <a:ext cx="2884004" cy="2740905"/>
          </a:xfrm>
          <a:prstGeom prst="rect">
            <a:avLst/>
          </a:prstGeom>
          <a:noFill/>
          <a:ln w="9525">
            <a:noFill/>
            <a:miter lim="800000"/>
            <a:headEnd/>
            <a:tailEnd/>
          </a:ln>
          <a:effectLst/>
        </p:spPr>
      </p:pic>
      <p:pic>
        <p:nvPicPr>
          <p:cNvPr id="5122" name="Picture 2"/>
          <p:cNvPicPr>
            <a:picLocks noChangeAspect="1" noChangeArrowheads="1"/>
          </p:cNvPicPr>
          <p:nvPr/>
        </p:nvPicPr>
        <p:blipFill>
          <a:blip r:embed="rId4" cstate="print"/>
          <a:srcRect/>
          <a:stretch>
            <a:fillRect/>
          </a:stretch>
        </p:blipFill>
        <p:spPr bwMode="auto">
          <a:xfrm>
            <a:off x="1403648" y="1785365"/>
            <a:ext cx="2928958" cy="797385"/>
          </a:xfrm>
          <a:prstGeom prst="rect">
            <a:avLst/>
          </a:prstGeom>
          <a:noFill/>
          <a:ln w="9525">
            <a:noFill/>
            <a:miter lim="800000"/>
            <a:headEnd/>
            <a:tailEnd/>
          </a:ln>
          <a:effectLst/>
        </p:spPr>
      </p:pic>
      <p:pic>
        <p:nvPicPr>
          <p:cNvPr id="5124" name="Picture 4" descr="http://thumbs.dreamstime.com/x/child-try-to-tie-shoelaces-6539653.jpg"/>
          <p:cNvPicPr>
            <a:picLocks noChangeAspect="1" noChangeArrowheads="1"/>
          </p:cNvPicPr>
          <p:nvPr/>
        </p:nvPicPr>
        <p:blipFill>
          <a:blip r:embed="rId5" cstate="print"/>
          <a:srcRect/>
          <a:stretch>
            <a:fillRect/>
          </a:stretch>
        </p:blipFill>
        <p:spPr bwMode="auto">
          <a:xfrm>
            <a:off x="2784641" y="3095136"/>
            <a:ext cx="1872837" cy="2414833"/>
          </a:xfrm>
          <a:prstGeom prst="rect">
            <a:avLst/>
          </a:prstGeom>
          <a:noFill/>
        </p:spPr>
      </p:pic>
      <p:sp>
        <p:nvSpPr>
          <p:cNvPr id="12" name="Down Arrow 11"/>
          <p:cNvSpPr/>
          <p:nvPr/>
        </p:nvSpPr>
        <p:spPr>
          <a:xfrm>
            <a:off x="3347864" y="2852936"/>
            <a:ext cx="785818" cy="6429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val 1"/>
          <p:cNvSpPr/>
          <p:nvPr/>
        </p:nvSpPr>
        <p:spPr>
          <a:xfrm>
            <a:off x="5312288" y="476672"/>
            <a:ext cx="3364168" cy="13086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t>Declarative memory (facts and events)</a:t>
            </a:r>
            <a:endParaRPr lang="en-GB" sz="2400" b="1" dirty="0"/>
          </a:p>
        </p:txBody>
      </p:sp>
      <p:cxnSp>
        <p:nvCxnSpPr>
          <p:cNvPr id="5" name="Straight Arrow Connector 4"/>
          <p:cNvCxnSpPr>
            <a:stCxn id="2" idx="4"/>
          </p:cNvCxnSpPr>
          <p:nvPr/>
        </p:nvCxnSpPr>
        <p:spPr>
          <a:xfrm flipH="1">
            <a:off x="6228184" y="1785365"/>
            <a:ext cx="766188" cy="13890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2" idx="4"/>
          </p:cNvCxnSpPr>
          <p:nvPr/>
        </p:nvCxnSpPr>
        <p:spPr>
          <a:xfrm>
            <a:off x="6994372" y="1785365"/>
            <a:ext cx="962004" cy="13097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207122" y="3486556"/>
            <a:ext cx="1512168" cy="646331"/>
          </a:xfrm>
          <a:prstGeom prst="rect">
            <a:avLst/>
          </a:prstGeom>
          <a:noFill/>
        </p:spPr>
        <p:txBody>
          <a:bodyPr wrap="square" rtlCol="0">
            <a:spAutoFit/>
          </a:bodyPr>
          <a:lstStyle/>
          <a:p>
            <a:r>
              <a:rPr lang="en-GB" b="1" dirty="0" smtClean="0"/>
              <a:t>Semantic</a:t>
            </a:r>
            <a:r>
              <a:rPr lang="en-GB" dirty="0" smtClean="0"/>
              <a:t> </a:t>
            </a:r>
          </a:p>
          <a:p>
            <a:r>
              <a:rPr lang="en-GB" dirty="0" smtClean="0"/>
              <a:t>(information)</a:t>
            </a:r>
            <a:endParaRPr lang="en-GB" dirty="0"/>
          </a:p>
        </p:txBody>
      </p:sp>
      <p:sp>
        <p:nvSpPr>
          <p:cNvPr id="9" name="TextBox 8"/>
          <p:cNvSpPr txBox="1"/>
          <p:nvPr/>
        </p:nvSpPr>
        <p:spPr>
          <a:xfrm>
            <a:off x="7367362" y="3495878"/>
            <a:ext cx="1453110" cy="1200329"/>
          </a:xfrm>
          <a:prstGeom prst="rect">
            <a:avLst/>
          </a:prstGeom>
          <a:noFill/>
        </p:spPr>
        <p:txBody>
          <a:bodyPr wrap="square" rtlCol="0">
            <a:spAutoFit/>
          </a:bodyPr>
          <a:lstStyle/>
          <a:p>
            <a:r>
              <a:rPr lang="en-GB" b="1" dirty="0" smtClean="0"/>
              <a:t>Episodic</a:t>
            </a:r>
          </a:p>
          <a:p>
            <a:r>
              <a:rPr lang="en-GB" dirty="0" smtClean="0"/>
              <a:t>(experiences, autobiographical events)</a:t>
            </a:r>
            <a:endParaRPr lang="en-GB" dirty="0"/>
          </a:p>
        </p:txBody>
      </p:sp>
      <p:cxnSp>
        <p:nvCxnSpPr>
          <p:cNvPr id="11" name="Straight Connector 10"/>
          <p:cNvCxnSpPr/>
          <p:nvPr/>
        </p:nvCxnSpPr>
        <p:spPr>
          <a:xfrm>
            <a:off x="4716016" y="188640"/>
            <a:ext cx="0" cy="6443009"/>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85719" y="5805264"/>
            <a:ext cx="4046887" cy="923330"/>
          </a:xfrm>
          <a:prstGeom prst="rect">
            <a:avLst/>
          </a:prstGeom>
          <a:noFill/>
        </p:spPr>
        <p:txBody>
          <a:bodyPr wrap="square" rtlCol="0">
            <a:spAutoFit/>
          </a:bodyPr>
          <a:lstStyle/>
          <a:p>
            <a:r>
              <a:rPr lang="en-GB" dirty="0" smtClean="0"/>
              <a:t>Knowledge and memory of skills, encoded on subconscious and intuitive level. Long term, implicit memory.</a:t>
            </a:r>
            <a:endParaRPr lang="en-GB" dirty="0"/>
          </a:p>
        </p:txBody>
      </p:sp>
      <p:sp>
        <p:nvSpPr>
          <p:cNvPr id="6" name="Slide Number Placeholder 5"/>
          <p:cNvSpPr>
            <a:spLocks noGrp="1"/>
          </p:cNvSpPr>
          <p:nvPr>
            <p:ph type="sldNum" sz="quarter" idx="12"/>
          </p:nvPr>
        </p:nvSpPr>
        <p:spPr/>
        <p:txBody>
          <a:bodyPr/>
          <a:lstStyle/>
          <a:p>
            <a:fld id="{8FAE4302-F60B-4BEB-B10D-17D8F41C9B60}" type="slidenum">
              <a:rPr lang="en-GB" smtClean="0"/>
              <a:pPr/>
              <a:t>11</a:t>
            </a:fld>
            <a:endParaRPr lang="en-GB"/>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GB" dirty="0" smtClean="0"/>
              <a:t>Pair discussion (1984)</a:t>
            </a:r>
            <a:endParaRPr lang="en-GB" dirty="0"/>
          </a:p>
        </p:txBody>
      </p:sp>
      <p:sp>
        <p:nvSpPr>
          <p:cNvPr id="3" name="Oval 2"/>
          <p:cNvSpPr/>
          <p:nvPr/>
        </p:nvSpPr>
        <p:spPr>
          <a:xfrm>
            <a:off x="2987824" y="3284984"/>
            <a:ext cx="3240360" cy="136815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4400" dirty="0" smtClean="0"/>
              <a:t>What if?</a:t>
            </a:r>
            <a:endParaRPr lang="en-GB" sz="4400" dirty="0"/>
          </a:p>
        </p:txBody>
      </p:sp>
      <p:cxnSp>
        <p:nvCxnSpPr>
          <p:cNvPr id="5" name="Straight Connector 4"/>
          <p:cNvCxnSpPr/>
          <p:nvPr/>
        </p:nvCxnSpPr>
        <p:spPr>
          <a:xfrm flipH="1" flipV="1">
            <a:off x="3819600" y="2392988"/>
            <a:ext cx="474540" cy="916533"/>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2862486" y="4622272"/>
            <a:ext cx="957114" cy="704417"/>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798041" y="1829958"/>
            <a:ext cx="2562772" cy="646331"/>
          </a:xfrm>
          <a:prstGeom prst="rect">
            <a:avLst/>
          </a:prstGeom>
          <a:noFill/>
        </p:spPr>
        <p:txBody>
          <a:bodyPr wrap="square" rtlCol="0">
            <a:spAutoFit/>
          </a:bodyPr>
          <a:lstStyle/>
          <a:p>
            <a:r>
              <a:rPr lang="en-GB" dirty="0" smtClean="0"/>
              <a:t>You could not make new memories?</a:t>
            </a:r>
            <a:endParaRPr lang="en-GB" dirty="0"/>
          </a:p>
        </p:txBody>
      </p:sp>
      <p:sp>
        <p:nvSpPr>
          <p:cNvPr id="16" name="TextBox 15"/>
          <p:cNvSpPr txBox="1"/>
          <p:nvPr/>
        </p:nvSpPr>
        <p:spPr>
          <a:xfrm>
            <a:off x="1146448" y="4942969"/>
            <a:ext cx="2379566" cy="1200329"/>
          </a:xfrm>
          <a:prstGeom prst="rect">
            <a:avLst/>
          </a:prstGeom>
          <a:noFill/>
        </p:spPr>
        <p:txBody>
          <a:bodyPr wrap="square" rtlCol="0">
            <a:spAutoFit/>
          </a:bodyPr>
          <a:lstStyle/>
          <a:p>
            <a:r>
              <a:rPr lang="en-GB" dirty="0" smtClean="0"/>
              <a:t>You could not remember information/facts which you gathered.</a:t>
            </a:r>
            <a:endParaRPr lang="en-GB" dirty="0"/>
          </a:p>
        </p:txBody>
      </p:sp>
      <p:cxnSp>
        <p:nvCxnSpPr>
          <p:cNvPr id="6" name="Straight Connector 5"/>
          <p:cNvCxnSpPr/>
          <p:nvPr/>
        </p:nvCxnSpPr>
        <p:spPr>
          <a:xfrm>
            <a:off x="5292080" y="4573855"/>
            <a:ext cx="324036" cy="864096"/>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616116" y="5326689"/>
            <a:ext cx="2379566" cy="923330"/>
          </a:xfrm>
          <a:prstGeom prst="rect">
            <a:avLst/>
          </a:prstGeom>
          <a:noFill/>
        </p:spPr>
        <p:txBody>
          <a:bodyPr wrap="square" rtlCol="0">
            <a:spAutoFit/>
          </a:bodyPr>
          <a:lstStyle/>
          <a:p>
            <a:r>
              <a:rPr lang="en-GB" dirty="0" smtClean="0"/>
              <a:t>You could not remember </a:t>
            </a:r>
            <a:r>
              <a:rPr lang="en-GB" dirty="0"/>
              <a:t> </a:t>
            </a:r>
            <a:r>
              <a:rPr lang="en-GB" dirty="0" smtClean="0"/>
              <a:t>past experiences.</a:t>
            </a:r>
            <a:endParaRPr lang="en-GB" dirty="0"/>
          </a:p>
        </p:txBody>
      </p:sp>
      <p:sp>
        <p:nvSpPr>
          <p:cNvPr id="10" name="5-Point Star 9"/>
          <p:cNvSpPr/>
          <p:nvPr/>
        </p:nvSpPr>
        <p:spPr>
          <a:xfrm>
            <a:off x="6985052" y="196784"/>
            <a:ext cx="2124236" cy="1741681"/>
          </a:xfrm>
          <a:prstGeom prst="star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200" dirty="0" smtClean="0"/>
              <a:t>What would be the worst?</a:t>
            </a:r>
            <a:endParaRPr lang="en-GB" sz="1200" dirty="0"/>
          </a:p>
        </p:txBody>
      </p:sp>
      <p:cxnSp>
        <p:nvCxnSpPr>
          <p:cNvPr id="8" name="Straight Connector 7"/>
          <p:cNvCxnSpPr>
            <a:stCxn id="3" idx="2"/>
          </p:cNvCxnSpPr>
          <p:nvPr/>
        </p:nvCxnSpPr>
        <p:spPr>
          <a:xfrm flipH="1" flipV="1">
            <a:off x="1763688" y="3789040"/>
            <a:ext cx="1224136" cy="18002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57200" y="3485345"/>
            <a:ext cx="1378496" cy="923330"/>
          </a:xfrm>
          <a:prstGeom prst="rect">
            <a:avLst/>
          </a:prstGeom>
          <a:noFill/>
        </p:spPr>
        <p:txBody>
          <a:bodyPr wrap="square" rtlCol="0">
            <a:spAutoFit/>
          </a:bodyPr>
          <a:lstStyle/>
          <a:p>
            <a:r>
              <a:rPr lang="en-US" dirty="0" smtClean="0"/>
              <a:t>All evidence of your past was erased?</a:t>
            </a:r>
            <a:endParaRPr lang="en-US" dirty="0"/>
          </a:p>
        </p:txBody>
      </p:sp>
      <p:cxnSp>
        <p:nvCxnSpPr>
          <p:cNvPr id="20" name="Straight Connector 19"/>
          <p:cNvCxnSpPr>
            <a:stCxn id="3" idx="6"/>
          </p:cNvCxnSpPr>
          <p:nvPr/>
        </p:nvCxnSpPr>
        <p:spPr>
          <a:xfrm flipV="1">
            <a:off x="6228184" y="3789040"/>
            <a:ext cx="482574" cy="18002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893130" y="2598900"/>
            <a:ext cx="1821446" cy="1477328"/>
          </a:xfrm>
          <a:prstGeom prst="rect">
            <a:avLst/>
          </a:prstGeom>
          <a:noFill/>
        </p:spPr>
        <p:txBody>
          <a:bodyPr wrap="square" rtlCol="0">
            <a:spAutoFit/>
          </a:bodyPr>
          <a:lstStyle/>
          <a:p>
            <a:r>
              <a:rPr lang="en-US" dirty="0" smtClean="0"/>
              <a:t>Your individual memory clashed with the shared memory of your identity group? </a:t>
            </a:r>
            <a:endParaRPr lang="en-US" dirty="0"/>
          </a:p>
        </p:txBody>
      </p:sp>
      <p:sp>
        <p:nvSpPr>
          <p:cNvPr id="9" name="Slide Number Placeholder 8"/>
          <p:cNvSpPr>
            <a:spLocks noGrp="1"/>
          </p:cNvSpPr>
          <p:nvPr>
            <p:ph type="sldNum" sz="quarter" idx="12"/>
          </p:nvPr>
        </p:nvSpPr>
        <p:spPr/>
        <p:txBody>
          <a:bodyPr/>
          <a:lstStyle/>
          <a:p>
            <a:fld id="{8FAE4302-F60B-4BEB-B10D-17D8F41C9B60}" type="slidenum">
              <a:rPr lang="en-GB" smtClean="0"/>
              <a:pPr/>
              <a:t>12</a:t>
            </a:fld>
            <a:endParaRPr lang="en-GB"/>
          </a:p>
        </p:txBody>
      </p:sp>
    </p:spTree>
    <p:extLst>
      <p:ext uri="{BB962C8B-B14F-4D97-AF65-F5344CB8AC3E}">
        <p14:creationId xmlns:p14="http://schemas.microsoft.com/office/powerpoint/2010/main" val="653094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0281" y="739924"/>
            <a:ext cx="3530679" cy="4707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872" y="1619240"/>
            <a:ext cx="2562225"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fontScale="90000"/>
          </a:bodyPr>
          <a:lstStyle/>
          <a:p>
            <a:r>
              <a:rPr lang="en-GB" dirty="0" smtClean="0"/>
              <a:t>How do we know without memory?</a:t>
            </a:r>
            <a:endParaRPr lang="en-GB" dirty="0"/>
          </a:p>
        </p:txBody>
      </p:sp>
      <p:pic>
        <p:nvPicPr>
          <p:cNvPr id="5" name="Picture 2" descr="http://blogs.triplealearning.com/wp-content/uploads/2012/01/6a00d8341c5dea53ef0105365a25c5970b-640wi.jpg"/>
          <p:cNvPicPr>
            <a:picLocks noChangeAspect="1" noChangeArrowheads="1"/>
          </p:cNvPicPr>
          <p:nvPr/>
        </p:nvPicPr>
        <p:blipFill>
          <a:blip r:embed="rId5" cstate="print"/>
          <a:srcRect/>
          <a:stretch>
            <a:fillRect/>
          </a:stretch>
        </p:blipFill>
        <p:spPr bwMode="auto">
          <a:xfrm>
            <a:off x="214282" y="2254776"/>
            <a:ext cx="3393743" cy="3735969"/>
          </a:xfrm>
          <a:prstGeom prst="rect">
            <a:avLst/>
          </a:prstGeom>
          <a:noFill/>
        </p:spPr>
      </p:pic>
      <p:sp>
        <p:nvSpPr>
          <p:cNvPr id="6" name="Rectangle 5"/>
          <p:cNvSpPr/>
          <p:nvPr/>
        </p:nvSpPr>
        <p:spPr>
          <a:xfrm>
            <a:off x="2502962" y="3983915"/>
            <a:ext cx="3786214"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buNone/>
            </a:pPr>
            <a:r>
              <a:rPr lang="en-GB" dirty="0" smtClean="0"/>
              <a:t>The importance of memory can be highlighted by imagining the challenges that would be presented by losing our memory. </a:t>
            </a:r>
          </a:p>
        </p:txBody>
      </p:sp>
      <p:sp>
        <p:nvSpPr>
          <p:cNvPr id="10" name="Rectangle 9"/>
          <p:cNvSpPr/>
          <p:nvPr/>
        </p:nvSpPr>
        <p:spPr>
          <a:xfrm>
            <a:off x="214282" y="5445224"/>
            <a:ext cx="8358246" cy="11984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t>DISCUSSION: </a:t>
            </a:r>
          </a:p>
          <a:p>
            <a:pPr algn="ctr"/>
            <a:r>
              <a:rPr lang="en-GB" dirty="0" smtClean="0"/>
              <a:t>What do you do to remember things?</a:t>
            </a:r>
          </a:p>
          <a:p>
            <a:pPr algn="ctr"/>
            <a:r>
              <a:rPr lang="en-GB" dirty="0" smtClean="0"/>
              <a:t> Does your memory of these events change because of the ‘souvenirs’ you create? </a:t>
            </a:r>
          </a:p>
          <a:p>
            <a:pPr algn="ctr"/>
            <a:r>
              <a:rPr lang="en-GB" dirty="0" smtClean="0"/>
              <a:t>What do you remember well? What do you tend to forget easily?</a:t>
            </a:r>
            <a:endParaRPr lang="en-GB" dirty="0"/>
          </a:p>
        </p:txBody>
      </p:sp>
      <p:sp>
        <p:nvSpPr>
          <p:cNvPr id="7" name="5-Point Star 6"/>
          <p:cNvSpPr/>
          <p:nvPr/>
        </p:nvSpPr>
        <p:spPr>
          <a:xfrm>
            <a:off x="-108520" y="1052736"/>
            <a:ext cx="1874642" cy="1857388"/>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smtClean="0"/>
              <a:t>Is memory a WOK</a:t>
            </a:r>
            <a:r>
              <a:rPr lang="en-GB" dirty="0" smtClean="0"/>
              <a:t>?</a:t>
            </a:r>
            <a:endParaRPr lang="en-GB" dirty="0"/>
          </a:p>
        </p:txBody>
      </p:sp>
      <p:sp>
        <p:nvSpPr>
          <p:cNvPr id="8" name="Slide Number Placeholder 7"/>
          <p:cNvSpPr>
            <a:spLocks noGrp="1"/>
          </p:cNvSpPr>
          <p:nvPr>
            <p:ph type="sldNum" sz="quarter" idx="12"/>
          </p:nvPr>
        </p:nvSpPr>
        <p:spPr/>
        <p:txBody>
          <a:bodyPr/>
          <a:lstStyle/>
          <a:p>
            <a:fld id="{8FAE4302-F60B-4BEB-B10D-17D8F41C9B60}" type="slidenum">
              <a:rPr lang="en-GB" smtClean="0"/>
              <a:pPr/>
              <a:t>13</a:t>
            </a:fld>
            <a:endParaRPr lang="en-GB"/>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GB" dirty="0" smtClean="0"/>
              <a:t>And if we forget?</a:t>
            </a:r>
            <a:endParaRPr lang="en-GB" dirty="0"/>
          </a:p>
        </p:txBody>
      </p:sp>
      <p:sp>
        <p:nvSpPr>
          <p:cNvPr id="6" name="Rectangle 5"/>
          <p:cNvSpPr/>
          <p:nvPr/>
        </p:nvSpPr>
        <p:spPr>
          <a:xfrm>
            <a:off x="1071538" y="1500174"/>
            <a:ext cx="7143800" cy="85725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t>TASK: Can you think of your most distant childhood memory?</a:t>
            </a:r>
            <a:endParaRPr lang="en-GB" dirty="0"/>
          </a:p>
        </p:txBody>
      </p:sp>
      <p:pic>
        <p:nvPicPr>
          <p:cNvPr id="33793" name="Picture 1"/>
          <p:cNvPicPr>
            <a:picLocks noChangeAspect="1" noChangeArrowheads="1"/>
          </p:cNvPicPr>
          <p:nvPr/>
        </p:nvPicPr>
        <p:blipFill>
          <a:blip r:embed="rId3" cstate="print"/>
          <a:srcRect/>
          <a:stretch>
            <a:fillRect/>
          </a:stretch>
        </p:blipFill>
        <p:spPr bwMode="auto">
          <a:xfrm rot="5400000">
            <a:off x="2507105" y="2564937"/>
            <a:ext cx="4120232" cy="3990970"/>
          </a:xfrm>
          <a:prstGeom prst="rect">
            <a:avLst/>
          </a:prstGeom>
          <a:noFill/>
          <a:ln w="9525">
            <a:noFill/>
            <a:miter lim="800000"/>
            <a:headEnd/>
            <a:tailEnd/>
          </a:ln>
          <a:effectLst>
            <a:outerShdw blurRad="225425" dist="50800" dir="5220000" algn="ctr">
              <a:srgbClr val="000000">
                <a:alpha val="33000"/>
              </a:srgbClr>
            </a:outerShdw>
          </a:effectLst>
          <a:scene3d>
            <a:camera prst="orthographicFront"/>
            <a:lightRig rig="harsh" dir="t">
              <a:rot lat="0" lon="0" rev="3000000"/>
            </a:lightRig>
          </a:scene3d>
          <a:sp3d extrusionH="254000" contourW="19050">
            <a:bevelT w="82550" h="44450" prst="angle"/>
            <a:bevelB w="82550" h="44450" prst="angle"/>
            <a:contourClr>
              <a:srgbClr val="FFFFFF"/>
            </a:contourClr>
          </a:sp3d>
        </p:spPr>
      </p:pic>
      <p:sp>
        <p:nvSpPr>
          <p:cNvPr id="4" name="Slide Number Placeholder 3"/>
          <p:cNvSpPr>
            <a:spLocks noGrp="1"/>
          </p:cNvSpPr>
          <p:nvPr>
            <p:ph type="sldNum" sz="quarter" idx="12"/>
          </p:nvPr>
        </p:nvSpPr>
        <p:spPr/>
        <p:txBody>
          <a:bodyPr/>
          <a:lstStyle/>
          <a:p>
            <a:fld id="{8FAE4302-F60B-4BEB-B10D-17D8F41C9B60}" type="slidenum">
              <a:rPr lang="en-GB" smtClean="0"/>
              <a:pPr/>
              <a:t>14</a:t>
            </a:fld>
            <a:endParaRPr lang="en-GB"/>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GB" dirty="0" smtClean="0"/>
              <a:t>How reliable is our memory?</a:t>
            </a:r>
            <a:endParaRPr lang="en-GB" dirty="0"/>
          </a:p>
        </p:txBody>
      </p:sp>
      <p:pic>
        <p:nvPicPr>
          <p:cNvPr id="27650" name="Picture 2" descr="http://i1.tribune.com.pk/wp-content/uploads/2012/09/440121-CourtJudgeJustice-1348193915-673-640x480.jpg"/>
          <p:cNvPicPr>
            <a:picLocks noChangeAspect="1" noChangeArrowheads="1"/>
          </p:cNvPicPr>
          <p:nvPr/>
        </p:nvPicPr>
        <p:blipFill>
          <a:blip r:embed="rId3" cstate="print"/>
          <a:srcRect/>
          <a:stretch>
            <a:fillRect/>
          </a:stretch>
        </p:blipFill>
        <p:spPr bwMode="auto">
          <a:xfrm>
            <a:off x="4214810" y="2071678"/>
            <a:ext cx="4548177" cy="3411133"/>
          </a:xfrm>
          <a:prstGeom prst="rect">
            <a:avLst/>
          </a:prstGeom>
          <a:noFill/>
        </p:spPr>
      </p:pic>
      <p:pic>
        <p:nvPicPr>
          <p:cNvPr id="26625" name="Picture 1"/>
          <p:cNvPicPr>
            <a:picLocks noChangeAspect="1" noChangeArrowheads="1"/>
          </p:cNvPicPr>
          <p:nvPr/>
        </p:nvPicPr>
        <p:blipFill>
          <a:blip r:embed="rId4" cstate="print"/>
          <a:srcRect/>
          <a:stretch>
            <a:fillRect/>
          </a:stretch>
        </p:blipFill>
        <p:spPr bwMode="auto">
          <a:xfrm>
            <a:off x="785786" y="2786058"/>
            <a:ext cx="3266728" cy="178595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8FAE4302-F60B-4BEB-B10D-17D8F41C9B60}" type="slidenum">
              <a:rPr lang="en-GB" smtClean="0"/>
              <a:pPr/>
              <a:t>15</a:t>
            </a:fld>
            <a:endParaRPr lang="en-GB"/>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cstate="print"/>
          <a:srcRect/>
          <a:stretch>
            <a:fillRect/>
          </a:stretch>
        </p:blipFill>
        <p:spPr bwMode="auto">
          <a:xfrm>
            <a:off x="785786" y="2071678"/>
            <a:ext cx="7802506" cy="4357718"/>
          </a:xfrm>
          <a:prstGeom prst="rect">
            <a:avLst/>
          </a:prstGeom>
          <a:noFill/>
          <a:ln w="9525">
            <a:noFill/>
            <a:miter lim="800000"/>
            <a:headEnd/>
            <a:tailEnd/>
          </a:ln>
          <a:effectLst/>
        </p:spPr>
      </p:pic>
      <p:sp>
        <p:nvSpPr>
          <p:cNvPr id="7" name="Oval 6"/>
          <p:cNvSpPr/>
          <p:nvPr/>
        </p:nvSpPr>
        <p:spPr>
          <a:xfrm>
            <a:off x="928662" y="714356"/>
            <a:ext cx="7258781" cy="1263412"/>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GB" dirty="0" smtClean="0"/>
              <a:t>Elizabeth Loftus at TED (the fiction of memory):</a:t>
            </a:r>
          </a:p>
          <a:p>
            <a:pPr algn="ctr"/>
            <a:r>
              <a:rPr lang="en-GB" sz="2000" b="1" dirty="0" smtClean="0"/>
              <a:t>Contamination of memory through misinformation</a:t>
            </a:r>
            <a:endParaRPr lang="en-GB" sz="2000" b="1" dirty="0"/>
          </a:p>
        </p:txBody>
      </p:sp>
      <p:sp>
        <p:nvSpPr>
          <p:cNvPr id="3" name="Slide Number Placeholder 2"/>
          <p:cNvSpPr>
            <a:spLocks noGrp="1"/>
          </p:cNvSpPr>
          <p:nvPr>
            <p:ph type="sldNum" sz="quarter" idx="12"/>
          </p:nvPr>
        </p:nvSpPr>
        <p:spPr/>
        <p:txBody>
          <a:bodyPr/>
          <a:lstStyle/>
          <a:p>
            <a:fld id="{8FAE4302-F60B-4BEB-B10D-17D8F41C9B60}" type="slidenum">
              <a:rPr lang="en-GB" smtClean="0"/>
              <a:pPr/>
              <a:t>16</a:t>
            </a:fld>
            <a:endParaRPr lang="en-GB"/>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28860" y="500042"/>
            <a:ext cx="3929122" cy="7858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3200" dirty="0" smtClean="0"/>
              <a:t>FALSE MEMORIES</a:t>
            </a:r>
            <a:endParaRPr lang="en-GB" sz="3200" dirty="0"/>
          </a:p>
        </p:txBody>
      </p:sp>
      <p:pic>
        <p:nvPicPr>
          <p:cNvPr id="5" name="Picture 2" descr="http://blog.lib.umn.edu/graz0029/wednesdaywanderings/memory%20cartoon.jpg"/>
          <p:cNvPicPr>
            <a:picLocks noChangeAspect="1" noChangeArrowheads="1"/>
          </p:cNvPicPr>
          <p:nvPr/>
        </p:nvPicPr>
        <p:blipFill>
          <a:blip r:embed="rId3" cstate="print"/>
          <a:srcRect/>
          <a:stretch>
            <a:fillRect/>
          </a:stretch>
        </p:blipFill>
        <p:spPr bwMode="auto">
          <a:xfrm>
            <a:off x="2571736" y="1285860"/>
            <a:ext cx="3758938" cy="4446055"/>
          </a:xfrm>
          <a:prstGeom prst="rect">
            <a:avLst/>
          </a:prstGeom>
          <a:noFill/>
        </p:spPr>
      </p:pic>
      <p:sp>
        <p:nvSpPr>
          <p:cNvPr id="3" name="Slide Number Placeholder 2"/>
          <p:cNvSpPr>
            <a:spLocks noGrp="1"/>
          </p:cNvSpPr>
          <p:nvPr>
            <p:ph type="sldNum" sz="quarter" idx="12"/>
          </p:nvPr>
        </p:nvSpPr>
        <p:spPr/>
        <p:txBody>
          <a:bodyPr/>
          <a:lstStyle/>
          <a:p>
            <a:fld id="{8FAE4302-F60B-4BEB-B10D-17D8F41C9B60}" type="slidenum">
              <a:rPr lang="en-GB" smtClean="0"/>
              <a:pPr/>
              <a:t>17</a:t>
            </a:fld>
            <a:endParaRPr lang="en-GB"/>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428728" y="785794"/>
            <a:ext cx="5143536" cy="164307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400" dirty="0" smtClean="0"/>
              <a:t>Success rate for planting false memories</a:t>
            </a:r>
            <a:endParaRPr lang="en-GB" sz="2400" dirty="0"/>
          </a:p>
        </p:txBody>
      </p:sp>
      <p:sp>
        <p:nvSpPr>
          <p:cNvPr id="5" name="Rectangle 4"/>
          <p:cNvSpPr/>
          <p:nvPr/>
        </p:nvSpPr>
        <p:spPr>
          <a:xfrm>
            <a:off x="7286644" y="1643050"/>
            <a:ext cx="1500198" cy="92869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t>Lost in shopping mall: 25 %</a:t>
            </a:r>
            <a:endParaRPr lang="en-GB" dirty="0"/>
          </a:p>
        </p:txBody>
      </p:sp>
      <p:sp>
        <p:nvSpPr>
          <p:cNvPr id="6" name="Rectangle 5"/>
          <p:cNvSpPr/>
          <p:nvPr/>
        </p:nvSpPr>
        <p:spPr>
          <a:xfrm>
            <a:off x="1214414" y="5429264"/>
            <a:ext cx="1500198" cy="78581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GB" dirty="0" smtClean="0"/>
              <a:t>Nearly drowned: 50%</a:t>
            </a:r>
            <a:endParaRPr lang="en-GB" dirty="0"/>
          </a:p>
        </p:txBody>
      </p:sp>
      <p:sp>
        <p:nvSpPr>
          <p:cNvPr id="7" name="Rectangle 6"/>
          <p:cNvSpPr/>
          <p:nvPr/>
        </p:nvSpPr>
        <p:spPr>
          <a:xfrm>
            <a:off x="3286116" y="5429264"/>
            <a:ext cx="1500198" cy="78581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GB" dirty="0" smtClean="0"/>
              <a:t>Attacked by a dog:50%</a:t>
            </a:r>
            <a:endParaRPr lang="en-GB" dirty="0"/>
          </a:p>
        </p:txBody>
      </p:sp>
      <p:sp>
        <p:nvSpPr>
          <p:cNvPr id="8" name="Rectangle 7"/>
          <p:cNvSpPr/>
          <p:nvPr/>
        </p:nvSpPr>
        <p:spPr>
          <a:xfrm>
            <a:off x="5143504" y="5429264"/>
            <a:ext cx="2143140" cy="78581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GB" dirty="0" smtClean="0"/>
              <a:t>You witnessed demonic possession</a:t>
            </a:r>
            <a:endParaRPr lang="en-GB" dirty="0"/>
          </a:p>
        </p:txBody>
      </p:sp>
      <p:pic>
        <p:nvPicPr>
          <p:cNvPr id="28674" name="Picture 2"/>
          <p:cNvPicPr>
            <a:picLocks noChangeAspect="1" noChangeArrowheads="1"/>
          </p:cNvPicPr>
          <p:nvPr/>
        </p:nvPicPr>
        <p:blipFill>
          <a:blip r:embed="rId3" cstate="print"/>
          <a:srcRect/>
          <a:stretch>
            <a:fillRect/>
          </a:stretch>
        </p:blipFill>
        <p:spPr bwMode="auto">
          <a:xfrm>
            <a:off x="928662" y="2857496"/>
            <a:ext cx="6334626" cy="2238384"/>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8FAE4302-F60B-4BEB-B10D-17D8F41C9B60}" type="slidenum">
              <a:rPr lang="en-GB" smtClean="0"/>
              <a:pPr/>
              <a:t>18</a:t>
            </a:fld>
            <a:endParaRPr lang="en-GB"/>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43108" y="214290"/>
            <a:ext cx="4929222" cy="100013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2800" dirty="0" smtClean="0"/>
              <a:t>How false memories change your behaviours</a:t>
            </a:r>
            <a:endParaRPr lang="en-GB" sz="2800" dirty="0"/>
          </a:p>
        </p:txBody>
      </p:sp>
      <p:pic>
        <p:nvPicPr>
          <p:cNvPr id="29698" name="Picture 2"/>
          <p:cNvPicPr>
            <a:picLocks noChangeAspect="1" noChangeArrowheads="1"/>
          </p:cNvPicPr>
          <p:nvPr/>
        </p:nvPicPr>
        <p:blipFill>
          <a:blip r:embed="rId3" cstate="print"/>
          <a:srcRect/>
          <a:stretch>
            <a:fillRect/>
          </a:stretch>
        </p:blipFill>
        <p:spPr bwMode="auto">
          <a:xfrm>
            <a:off x="428596" y="1223590"/>
            <a:ext cx="3589094" cy="2143140"/>
          </a:xfrm>
          <a:prstGeom prst="rect">
            <a:avLst/>
          </a:prstGeom>
          <a:noFill/>
          <a:ln w="9525">
            <a:noFill/>
            <a:miter lim="800000"/>
            <a:headEnd/>
            <a:tailEnd/>
          </a:ln>
          <a:effectLst/>
        </p:spPr>
      </p:pic>
      <p:pic>
        <p:nvPicPr>
          <p:cNvPr id="29699" name="Picture 3"/>
          <p:cNvPicPr>
            <a:picLocks noChangeAspect="1" noChangeArrowheads="1"/>
          </p:cNvPicPr>
          <p:nvPr/>
        </p:nvPicPr>
        <p:blipFill>
          <a:blip r:embed="rId4" cstate="print"/>
          <a:srcRect/>
          <a:stretch>
            <a:fillRect/>
          </a:stretch>
        </p:blipFill>
        <p:spPr bwMode="auto">
          <a:xfrm>
            <a:off x="5637810" y="1200421"/>
            <a:ext cx="3240408" cy="2189478"/>
          </a:xfrm>
          <a:prstGeom prst="rect">
            <a:avLst/>
          </a:prstGeom>
          <a:noFill/>
          <a:ln w="9525">
            <a:noFill/>
            <a:miter lim="800000"/>
            <a:headEnd/>
            <a:tailEnd/>
          </a:ln>
          <a:effectLst/>
        </p:spPr>
      </p:pic>
      <p:sp>
        <p:nvSpPr>
          <p:cNvPr id="8" name="Rectangle 7"/>
          <p:cNvSpPr/>
          <p:nvPr/>
        </p:nvSpPr>
        <p:spPr>
          <a:xfrm>
            <a:off x="5660650" y="2778850"/>
            <a:ext cx="1928826" cy="5715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t>Or appetite?</a:t>
            </a:r>
            <a:endParaRPr lang="en-GB" dirty="0"/>
          </a:p>
        </p:txBody>
      </p:sp>
      <p:sp>
        <p:nvSpPr>
          <p:cNvPr id="7" name="Rectangle 6"/>
          <p:cNvSpPr/>
          <p:nvPr/>
        </p:nvSpPr>
        <p:spPr>
          <a:xfrm>
            <a:off x="1231608" y="2795226"/>
            <a:ext cx="2786082" cy="5715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t>Disgust</a:t>
            </a:r>
            <a:endParaRPr lang="en-GB" dirty="0"/>
          </a:p>
        </p:txBody>
      </p:sp>
      <p:sp>
        <p:nvSpPr>
          <p:cNvPr id="9" name="Rectangle 8"/>
          <p:cNvSpPr/>
          <p:nvPr/>
        </p:nvSpPr>
        <p:spPr>
          <a:xfrm>
            <a:off x="142844" y="3933056"/>
            <a:ext cx="8786874" cy="256777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400" u="sng" dirty="0" smtClean="0"/>
              <a:t>Discussion: </a:t>
            </a:r>
            <a:r>
              <a:rPr lang="en-GB" sz="2400" u="sng" dirty="0"/>
              <a:t>T</a:t>
            </a:r>
            <a:r>
              <a:rPr lang="en-GB" sz="2400" u="sng" dirty="0" smtClean="0"/>
              <a:t>he </a:t>
            </a:r>
            <a:r>
              <a:rPr lang="en-GB" sz="2400" u="sng" dirty="0" smtClean="0"/>
              <a:t>ethical implications of </a:t>
            </a:r>
            <a:r>
              <a:rPr lang="en-GB" sz="2400" u="sng" dirty="0" smtClean="0"/>
              <a:t>memory </a:t>
            </a:r>
            <a:r>
              <a:rPr lang="en-GB" sz="2400" u="sng" dirty="0" smtClean="0"/>
              <a:t>experiments</a:t>
            </a:r>
            <a:r>
              <a:rPr lang="en-GB" sz="2400" dirty="0" smtClean="0"/>
              <a:t>?</a:t>
            </a:r>
          </a:p>
          <a:p>
            <a:pPr algn="ctr"/>
            <a:endParaRPr lang="en-GB" sz="2000" dirty="0" smtClean="0"/>
          </a:p>
          <a:p>
            <a:pPr>
              <a:buFont typeface="Arial" pitchFamily="34" charset="0"/>
              <a:buChar char="•"/>
            </a:pPr>
            <a:r>
              <a:rPr lang="en-GB" sz="2000" dirty="0" smtClean="0"/>
              <a:t>Would you implant false memories in your children to make them eat vegetables? </a:t>
            </a:r>
          </a:p>
          <a:p>
            <a:pPr>
              <a:buFont typeface="Arial" pitchFamily="34" charset="0"/>
              <a:buChar char="•"/>
            </a:pPr>
            <a:r>
              <a:rPr lang="en-GB" sz="2000" b="1" dirty="0" smtClean="0"/>
              <a:t>Is there any situation in which we could justify planting false memories?</a:t>
            </a:r>
          </a:p>
          <a:p>
            <a:pPr>
              <a:buFont typeface="Arial" pitchFamily="34" charset="0"/>
              <a:buChar char="•"/>
            </a:pPr>
            <a:r>
              <a:rPr lang="en-GB" sz="2000" dirty="0" smtClean="0"/>
              <a:t>Could we justify planting false memories from a utilitarian point of view?</a:t>
            </a:r>
          </a:p>
        </p:txBody>
      </p:sp>
      <p:sp>
        <p:nvSpPr>
          <p:cNvPr id="2" name="Oval 1"/>
          <p:cNvSpPr/>
          <p:nvPr/>
        </p:nvSpPr>
        <p:spPr>
          <a:xfrm>
            <a:off x="3419872" y="3026318"/>
            <a:ext cx="2700964"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Strongly disagree- agree</a:t>
            </a:r>
            <a:endParaRPr lang="en-GB" dirty="0"/>
          </a:p>
        </p:txBody>
      </p:sp>
      <p:sp>
        <p:nvSpPr>
          <p:cNvPr id="4" name="Slide Number Placeholder 3"/>
          <p:cNvSpPr>
            <a:spLocks noGrp="1"/>
          </p:cNvSpPr>
          <p:nvPr>
            <p:ph type="sldNum" sz="quarter" idx="12"/>
          </p:nvPr>
        </p:nvSpPr>
        <p:spPr/>
        <p:txBody>
          <a:bodyPr/>
          <a:lstStyle/>
          <a:p>
            <a:fld id="{8FAE4302-F60B-4BEB-B10D-17D8F41C9B60}" type="slidenum">
              <a:rPr lang="en-GB" smtClean="0"/>
              <a:pPr/>
              <a:t>19</a:t>
            </a:fld>
            <a:endParaRPr lang="en-GB"/>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GB" dirty="0" smtClean="0"/>
              <a:t>‘1984’: The </a:t>
            </a:r>
            <a:r>
              <a:rPr lang="en-GB" dirty="0"/>
              <a:t>Author</a:t>
            </a:r>
          </a:p>
        </p:txBody>
      </p:sp>
      <p:sp>
        <p:nvSpPr>
          <p:cNvPr id="7171" name="Rectangle 3"/>
          <p:cNvSpPr>
            <a:spLocks noGrp="1" noChangeArrowheads="1"/>
          </p:cNvSpPr>
          <p:nvPr>
            <p:ph type="body" sz="half" idx="1"/>
          </p:nvPr>
        </p:nvSpPr>
        <p:spPr/>
        <p:txBody>
          <a:bodyPr>
            <a:normAutofit lnSpcReduction="10000"/>
          </a:bodyPr>
          <a:lstStyle/>
          <a:p>
            <a:pPr>
              <a:lnSpc>
                <a:spcPct val="90000"/>
              </a:lnSpc>
              <a:buClr>
                <a:schemeClr val="tx2"/>
              </a:buClr>
            </a:pPr>
            <a:r>
              <a:rPr lang="en-GB" sz="2800" dirty="0"/>
              <a:t>George Orwell, 1903-1950</a:t>
            </a:r>
          </a:p>
          <a:p>
            <a:pPr>
              <a:lnSpc>
                <a:spcPct val="90000"/>
              </a:lnSpc>
              <a:buClr>
                <a:schemeClr val="tx2"/>
              </a:buClr>
            </a:pPr>
            <a:r>
              <a:rPr lang="en-GB" sz="2800" dirty="0"/>
              <a:t>Politically motivated writer (socialist)</a:t>
            </a:r>
          </a:p>
          <a:p>
            <a:pPr>
              <a:lnSpc>
                <a:spcPct val="90000"/>
              </a:lnSpc>
              <a:buClr>
                <a:schemeClr val="tx2"/>
              </a:buClr>
            </a:pPr>
            <a:r>
              <a:rPr lang="en-GB" sz="2800" dirty="0"/>
              <a:t>As well as </a:t>
            </a:r>
            <a:r>
              <a:rPr lang="en-GB" sz="2800" dirty="0" smtClean="0"/>
              <a:t>novels (Animal Farm) </a:t>
            </a:r>
            <a:r>
              <a:rPr lang="en-GB" sz="2800" dirty="0"/>
              <a:t>wrote numerous </a:t>
            </a:r>
            <a:r>
              <a:rPr lang="en-GB" sz="2800" dirty="0" smtClean="0"/>
              <a:t>political motivated articles </a:t>
            </a:r>
            <a:r>
              <a:rPr lang="en-GB" sz="2800" dirty="0"/>
              <a:t>and non-fiction pieces.</a:t>
            </a:r>
          </a:p>
          <a:p>
            <a:pPr>
              <a:lnSpc>
                <a:spcPct val="90000"/>
              </a:lnSpc>
              <a:buClr>
                <a:schemeClr val="tx2"/>
              </a:buClr>
            </a:pPr>
            <a:r>
              <a:rPr lang="en-GB" sz="2800" dirty="0"/>
              <a:t>Wrote 1984 in 1948.</a:t>
            </a:r>
          </a:p>
          <a:p>
            <a:pPr>
              <a:lnSpc>
                <a:spcPct val="90000"/>
              </a:lnSpc>
            </a:pPr>
            <a:endParaRPr lang="en-GB" sz="2800" dirty="0"/>
          </a:p>
        </p:txBody>
      </p:sp>
      <p:pic>
        <p:nvPicPr>
          <p:cNvPr id="7174" name="Picture 6" descr="C:\Documents and Settings\tom boulter\My Documents\My Pictures\1984\orwell.jpg"/>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154613" y="1941513"/>
            <a:ext cx="3151187"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Slide Number Placeholder 2"/>
          <p:cNvSpPr>
            <a:spLocks noGrp="1"/>
          </p:cNvSpPr>
          <p:nvPr>
            <p:ph type="sldNum" sz="quarter" idx="12"/>
          </p:nvPr>
        </p:nvSpPr>
        <p:spPr/>
        <p:txBody>
          <a:bodyPr/>
          <a:lstStyle/>
          <a:p>
            <a:fld id="{2345282A-D49D-4316-A3C3-C0E3F2D74569}" type="slidenum">
              <a:rPr lang="en-GB" smtClean="0"/>
              <a:pPr/>
              <a:t>2</a:t>
            </a:fld>
            <a:endParaRPr lang="en-GB"/>
          </a:p>
        </p:txBody>
      </p:sp>
    </p:spTree>
    <p:extLst>
      <p:ext uri="{BB962C8B-B14F-4D97-AF65-F5344CB8AC3E}">
        <p14:creationId xmlns:p14="http://schemas.microsoft.com/office/powerpoint/2010/main" val="21364644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7256"/>
            <a:ext cx="8229600" cy="1407567"/>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pPr algn="l"/>
            <a:r>
              <a:rPr lang="en-US" sz="2700" dirty="0" smtClean="0"/>
              <a:t/>
            </a:r>
            <a:br>
              <a:rPr lang="en-US" sz="2700" dirty="0" smtClean="0"/>
            </a:br>
            <a:r>
              <a:rPr lang="en-US" sz="2200" dirty="0" smtClean="0"/>
              <a:t>CIA interest in leading ‘memory psychologists’ </a:t>
            </a:r>
            <a:br>
              <a:rPr lang="en-US" sz="2200" dirty="0" smtClean="0"/>
            </a:br>
            <a:r>
              <a:rPr lang="en-US" sz="2200" dirty="0" smtClean="0"/>
              <a:t>during the Cold War era: </a:t>
            </a:r>
            <a:r>
              <a:rPr lang="en-US" sz="3100" b="1" dirty="0" smtClean="0"/>
              <a:t>Change memory to change </a:t>
            </a:r>
            <a:r>
              <a:rPr lang="en-US" sz="3100" b="1" dirty="0" err="1" smtClean="0"/>
              <a:t>behaviour</a:t>
            </a:r>
            <a:r>
              <a:rPr lang="en-US" dirty="0" smtClean="0"/>
              <a:t/>
            </a:r>
            <a:br>
              <a:rPr lang="en-US" dirty="0" smtClean="0"/>
            </a:br>
            <a:endParaRPr lang="en-US" dirty="0"/>
          </a:p>
        </p:txBody>
      </p:sp>
      <p:sp>
        <p:nvSpPr>
          <p:cNvPr id="3" name="Content Placeholder 2"/>
          <p:cNvSpPr>
            <a:spLocks noGrp="1"/>
          </p:cNvSpPr>
          <p:nvPr>
            <p:ph idx="1"/>
          </p:nvPr>
        </p:nvSpPr>
        <p:spPr>
          <a:xfrm>
            <a:off x="457200" y="1988840"/>
            <a:ext cx="8229600" cy="1900237"/>
          </a:xfrm>
        </p:spPr>
        <p:txBody>
          <a:bodyPr>
            <a:normAutofit fontScale="92500" lnSpcReduction="10000"/>
          </a:bodyPr>
          <a:lstStyle/>
          <a:p>
            <a:r>
              <a:rPr lang="en-US" sz="2400" dirty="0" smtClean="0"/>
              <a:t>CASE STUDY: Tabula Rasa therapies by </a:t>
            </a:r>
            <a:r>
              <a:rPr lang="en-US" sz="2400" dirty="0" smtClean="0"/>
              <a:t>experimental </a:t>
            </a:r>
            <a:r>
              <a:rPr lang="en-US" sz="2400" dirty="0" smtClean="0"/>
              <a:t>psychiatrist </a:t>
            </a:r>
            <a:r>
              <a:rPr lang="en-US" sz="2400" dirty="0" err="1" smtClean="0"/>
              <a:t>Dr</a:t>
            </a:r>
            <a:r>
              <a:rPr lang="en-US" sz="2400" dirty="0" smtClean="0"/>
              <a:t> </a:t>
            </a:r>
            <a:r>
              <a:rPr lang="en-US" sz="2400" dirty="0" smtClean="0"/>
              <a:t>Cameron (1901-67) </a:t>
            </a:r>
            <a:endParaRPr lang="en-US" sz="2400" dirty="0" smtClean="0"/>
          </a:p>
          <a:p>
            <a:r>
              <a:rPr lang="en-US" sz="2400" dirty="0" smtClean="0"/>
              <a:t>For full documentary: See Adam Curtis: The living dead, episode 2, 19.25mins – 23mins.</a:t>
            </a:r>
          </a:p>
          <a:p>
            <a:pPr>
              <a:buNone/>
            </a:pPr>
            <a:r>
              <a:rPr lang="en-US" sz="2400" dirty="0" smtClean="0"/>
              <a:t>website: </a:t>
            </a:r>
            <a:r>
              <a:rPr lang="en-US" sz="2400" dirty="0" smtClean="0">
                <a:hlinkClick r:id="rId3"/>
              </a:rPr>
              <a:t>www.sohowdoweknow.weebly.com</a:t>
            </a:r>
            <a:r>
              <a:rPr lang="en-US" dirty="0" smtClean="0"/>
              <a:t>)</a:t>
            </a:r>
          </a:p>
          <a:p>
            <a:pPr>
              <a:buNone/>
            </a:pPr>
            <a:endParaRPr lang="en-US" dirty="0" smtClean="0"/>
          </a:p>
          <a:p>
            <a:pPr>
              <a:buNone/>
            </a:pPr>
            <a:endParaRPr lang="en-US" dirty="0"/>
          </a:p>
        </p:txBody>
      </p:sp>
      <p:pic>
        <p:nvPicPr>
          <p:cNvPr id="1026" name="Picture 2" descr="http://upload.wikimedia.org/wikipedia/en/b/b9/MagrittePipe.jpg"/>
          <p:cNvPicPr>
            <a:picLocks noChangeAspect="1" noChangeArrowheads="1"/>
          </p:cNvPicPr>
          <p:nvPr/>
        </p:nvPicPr>
        <p:blipFill>
          <a:blip r:embed="rId4" cstate="print"/>
          <a:srcRect/>
          <a:stretch>
            <a:fillRect/>
          </a:stretch>
        </p:blipFill>
        <p:spPr bwMode="auto">
          <a:xfrm>
            <a:off x="3347864" y="4869160"/>
            <a:ext cx="2524251" cy="1762969"/>
          </a:xfrm>
          <a:prstGeom prst="rect">
            <a:avLst/>
          </a:prstGeom>
          <a:noFill/>
        </p:spPr>
      </p:pic>
      <p:sp>
        <p:nvSpPr>
          <p:cNvPr id="5" name="Slide Number Placeholder 4"/>
          <p:cNvSpPr>
            <a:spLocks noGrp="1"/>
          </p:cNvSpPr>
          <p:nvPr>
            <p:ph type="sldNum" sz="quarter" idx="12"/>
          </p:nvPr>
        </p:nvSpPr>
        <p:spPr/>
        <p:txBody>
          <a:bodyPr/>
          <a:lstStyle/>
          <a:p>
            <a:fld id="{8FAE4302-F60B-4BEB-B10D-17D8F41C9B60}" type="slidenum">
              <a:rPr lang="en-GB" smtClean="0"/>
              <a:pPr/>
              <a:t>20</a:t>
            </a:fld>
            <a:endParaRPr lang="en-GB"/>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3" cstate="print"/>
          <a:srcRect/>
          <a:stretch>
            <a:fillRect/>
          </a:stretch>
        </p:blipFill>
        <p:spPr bwMode="auto">
          <a:xfrm>
            <a:off x="714348" y="2071678"/>
            <a:ext cx="3286148" cy="2447925"/>
          </a:xfrm>
          <a:prstGeom prst="rect">
            <a:avLst/>
          </a:prstGeom>
          <a:noFill/>
          <a:ln w="9525">
            <a:noFill/>
            <a:miter lim="800000"/>
            <a:headEnd/>
            <a:tailEnd/>
          </a:ln>
          <a:effectLst/>
        </p:spPr>
      </p:pic>
      <p:sp>
        <p:nvSpPr>
          <p:cNvPr id="5" name="Rectangle 4"/>
          <p:cNvSpPr/>
          <p:nvPr/>
        </p:nvSpPr>
        <p:spPr>
          <a:xfrm>
            <a:off x="714348" y="1785926"/>
            <a:ext cx="3286148" cy="28575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Pre-Raphaelite art</a:t>
            </a:r>
            <a:endParaRPr lang="en-GB" dirty="0"/>
          </a:p>
        </p:txBody>
      </p:sp>
      <p:pic>
        <p:nvPicPr>
          <p:cNvPr id="62467" name="Picture 3"/>
          <p:cNvPicPr>
            <a:picLocks noChangeAspect="1" noChangeArrowheads="1"/>
          </p:cNvPicPr>
          <p:nvPr/>
        </p:nvPicPr>
        <p:blipFill>
          <a:blip r:embed="rId4" cstate="print"/>
          <a:srcRect/>
          <a:stretch>
            <a:fillRect/>
          </a:stretch>
        </p:blipFill>
        <p:spPr bwMode="auto">
          <a:xfrm>
            <a:off x="785786" y="5072074"/>
            <a:ext cx="2638425" cy="1552575"/>
          </a:xfrm>
          <a:prstGeom prst="rect">
            <a:avLst/>
          </a:prstGeom>
          <a:noFill/>
          <a:ln w="9525">
            <a:noFill/>
            <a:miter lim="800000"/>
            <a:headEnd/>
            <a:tailEnd/>
          </a:ln>
          <a:effectLst/>
        </p:spPr>
      </p:pic>
      <p:sp>
        <p:nvSpPr>
          <p:cNvPr id="8" name="Rectangle 7"/>
          <p:cNvSpPr/>
          <p:nvPr/>
        </p:nvSpPr>
        <p:spPr>
          <a:xfrm>
            <a:off x="785786" y="4714884"/>
            <a:ext cx="2643206" cy="35719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smtClean="0"/>
              <a:t>The Aryan Myth</a:t>
            </a:r>
            <a:endParaRPr lang="en-GB" dirty="0"/>
          </a:p>
        </p:txBody>
      </p:sp>
      <p:sp>
        <p:nvSpPr>
          <p:cNvPr id="9" name="Title 1"/>
          <p:cNvSpPr>
            <a:spLocks noGrp="1"/>
          </p:cNvSpPr>
          <p:nvPr>
            <p:ph type="title"/>
          </p:nvPr>
        </p:nvSpPr>
        <p:spPr>
          <a:xfrm>
            <a:off x="428596" y="357166"/>
            <a:ext cx="8229600" cy="1143000"/>
          </a:xfrm>
        </p:spPr>
        <p:style>
          <a:lnRef idx="2">
            <a:schemeClr val="dk1"/>
          </a:lnRef>
          <a:fillRef idx="1">
            <a:schemeClr val="lt1"/>
          </a:fillRef>
          <a:effectRef idx="0">
            <a:schemeClr val="dk1"/>
          </a:effectRef>
          <a:fontRef idx="minor">
            <a:schemeClr val="dk1"/>
          </a:fontRef>
        </p:style>
        <p:txBody>
          <a:bodyPr/>
          <a:lstStyle/>
          <a:p>
            <a:r>
              <a:rPr lang="en-GB" dirty="0" smtClean="0"/>
              <a:t>The abuse of memory in the world</a:t>
            </a:r>
            <a:endParaRPr lang="en-GB" dirty="0"/>
          </a:p>
        </p:txBody>
      </p:sp>
      <p:pic>
        <p:nvPicPr>
          <p:cNvPr id="7" name="Picture 2" descr="Kolonialisme"/>
          <p:cNvPicPr>
            <a:picLocks noChangeAspect="1" noChangeArrowheads="1"/>
          </p:cNvPicPr>
          <p:nvPr/>
        </p:nvPicPr>
        <p:blipFill>
          <a:blip r:embed="rId5" cstate="print"/>
          <a:srcRect/>
          <a:stretch>
            <a:fillRect/>
          </a:stretch>
        </p:blipFill>
        <p:spPr bwMode="auto">
          <a:xfrm>
            <a:off x="4286248" y="2285992"/>
            <a:ext cx="2590800" cy="3214710"/>
          </a:xfrm>
          <a:prstGeom prst="rect">
            <a:avLst/>
          </a:prstGeom>
          <a:noFill/>
        </p:spPr>
      </p:pic>
      <p:sp>
        <p:nvSpPr>
          <p:cNvPr id="10" name="Rectangle 9"/>
          <p:cNvSpPr/>
          <p:nvPr/>
        </p:nvSpPr>
        <p:spPr>
          <a:xfrm>
            <a:off x="4286248" y="1785926"/>
            <a:ext cx="2571768" cy="50006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smtClean="0"/>
              <a:t>Our memory of colonisation</a:t>
            </a:r>
            <a:endParaRPr lang="en-GB" dirty="0"/>
          </a:p>
        </p:txBody>
      </p:sp>
      <p:sp>
        <p:nvSpPr>
          <p:cNvPr id="12" name="Rectangle 11"/>
          <p:cNvSpPr/>
          <p:nvPr/>
        </p:nvSpPr>
        <p:spPr>
          <a:xfrm>
            <a:off x="3643306" y="5643578"/>
            <a:ext cx="5357850" cy="10001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400" dirty="0" smtClean="0"/>
              <a:t>Discussion: can you find other real-life examples where memory is/has been abused around the world?</a:t>
            </a:r>
            <a:endParaRPr lang="en-GB" sz="2400" dirty="0"/>
          </a:p>
        </p:txBody>
      </p:sp>
      <p:sp>
        <p:nvSpPr>
          <p:cNvPr id="13" name="5-Point Star 12"/>
          <p:cNvSpPr/>
          <p:nvPr/>
        </p:nvSpPr>
        <p:spPr>
          <a:xfrm>
            <a:off x="6929454" y="1643050"/>
            <a:ext cx="1928826" cy="1857388"/>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t>Link to AOK</a:t>
            </a:r>
            <a:endParaRPr lang="en-GB" dirty="0"/>
          </a:p>
        </p:txBody>
      </p:sp>
      <p:sp>
        <p:nvSpPr>
          <p:cNvPr id="11" name="Rounded Rectangle 10"/>
          <p:cNvSpPr/>
          <p:nvPr/>
        </p:nvSpPr>
        <p:spPr>
          <a:xfrm>
            <a:off x="7000892" y="3857628"/>
            <a:ext cx="1714512" cy="14287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See Curtis’s ‘The Living Dead’ </a:t>
            </a:r>
            <a:r>
              <a:rPr lang="en-US" dirty="0" err="1" smtClean="0"/>
              <a:t>epsiode</a:t>
            </a:r>
            <a:r>
              <a:rPr lang="en-US" dirty="0" smtClean="0"/>
              <a:t> 1 (website)</a:t>
            </a:r>
            <a:endParaRPr lang="en-US" dirty="0"/>
          </a:p>
        </p:txBody>
      </p:sp>
      <p:sp>
        <p:nvSpPr>
          <p:cNvPr id="3" name="Slide Number Placeholder 2"/>
          <p:cNvSpPr>
            <a:spLocks noGrp="1"/>
          </p:cNvSpPr>
          <p:nvPr>
            <p:ph type="sldNum" sz="quarter" idx="12"/>
          </p:nvPr>
        </p:nvSpPr>
        <p:spPr/>
        <p:txBody>
          <a:bodyPr/>
          <a:lstStyle/>
          <a:p>
            <a:fld id="{8FAE4302-F60B-4BEB-B10D-17D8F41C9B60}" type="slidenum">
              <a:rPr lang="en-GB" smtClean="0"/>
              <a:pPr/>
              <a:t>21</a:t>
            </a:fld>
            <a:endParaRPr lang="en-GB"/>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1520" y="188640"/>
            <a:ext cx="4596195" cy="2486466"/>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5292080" y="620688"/>
            <a:ext cx="3600400" cy="646331"/>
          </a:xfrm>
          <a:prstGeom prst="rect">
            <a:avLst/>
          </a:prstGeom>
          <a:noFill/>
        </p:spPr>
        <p:txBody>
          <a:bodyPr wrap="square" rtlCol="0">
            <a:spAutoFit/>
          </a:bodyPr>
          <a:lstStyle/>
          <a:p>
            <a:r>
              <a:rPr lang="en-GB" sz="3600" b="1" dirty="0" smtClean="0"/>
              <a:t>Memory &amp; 1984</a:t>
            </a:r>
            <a:endParaRPr lang="en-GB" sz="3600" b="1" dirty="0"/>
          </a:p>
        </p:txBody>
      </p:sp>
      <p:sp>
        <p:nvSpPr>
          <p:cNvPr id="4" name="TextBox 3"/>
          <p:cNvSpPr txBox="1"/>
          <p:nvPr/>
        </p:nvSpPr>
        <p:spPr>
          <a:xfrm>
            <a:off x="611560" y="3139405"/>
            <a:ext cx="7560840" cy="3631763"/>
          </a:xfrm>
          <a:prstGeom prst="rect">
            <a:avLst/>
          </a:prstGeom>
          <a:noFill/>
        </p:spPr>
        <p:txBody>
          <a:bodyPr wrap="square" rtlCol="0">
            <a:spAutoFit/>
          </a:bodyPr>
          <a:lstStyle/>
          <a:p>
            <a:pPr algn="ctr"/>
            <a:r>
              <a:rPr lang="en-GB" sz="3200" dirty="0" smtClean="0"/>
              <a:t>How might you use your new knowledge of memory to help you assess the capacity of Big Brother to shape personal knowledge?</a:t>
            </a:r>
          </a:p>
          <a:p>
            <a:pPr algn="ctr"/>
            <a:endParaRPr lang="en-GB" sz="3200" dirty="0"/>
          </a:p>
          <a:p>
            <a:pPr algn="ctr"/>
            <a:r>
              <a:rPr lang="en-GB" sz="2400" dirty="0" smtClean="0"/>
              <a:t>(reliability of memory, false memories, erasing memories, abuse of memory)</a:t>
            </a:r>
            <a:endParaRPr lang="en-GB" sz="2400" dirty="0"/>
          </a:p>
          <a:p>
            <a:endParaRPr lang="en-GB" dirty="0" smtClean="0"/>
          </a:p>
          <a:p>
            <a:endParaRPr lang="en-GB" dirty="0"/>
          </a:p>
          <a:p>
            <a:endParaRPr lang="en-GB" dirty="0"/>
          </a:p>
        </p:txBody>
      </p:sp>
      <p:sp>
        <p:nvSpPr>
          <p:cNvPr id="3" name="Slide Number Placeholder 2"/>
          <p:cNvSpPr>
            <a:spLocks noGrp="1"/>
          </p:cNvSpPr>
          <p:nvPr>
            <p:ph type="sldNum" sz="quarter" idx="12"/>
          </p:nvPr>
        </p:nvSpPr>
        <p:spPr/>
        <p:txBody>
          <a:bodyPr/>
          <a:lstStyle/>
          <a:p>
            <a:fld id="{8FAE4302-F60B-4BEB-B10D-17D8F41C9B60}" type="slidenum">
              <a:rPr lang="en-GB" smtClean="0"/>
              <a:pPr/>
              <a:t>22</a:t>
            </a:fld>
            <a:endParaRPr lang="en-GB"/>
          </a:p>
        </p:txBody>
      </p:sp>
    </p:spTree>
    <p:extLst>
      <p:ext uri="{BB962C8B-B14F-4D97-AF65-F5344CB8AC3E}">
        <p14:creationId xmlns:p14="http://schemas.microsoft.com/office/powerpoint/2010/main" val="10102182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buNone/>
            </a:pPr>
            <a:r>
              <a:rPr lang="en-GB" b="1" dirty="0" smtClean="0"/>
              <a:t> </a:t>
            </a:r>
          </a:p>
          <a:p>
            <a:pPr>
              <a:buNone/>
            </a:pPr>
            <a:r>
              <a:rPr lang="en-GB" sz="4200" b="1" i="1" dirty="0" smtClean="0">
                <a:solidFill>
                  <a:srgbClr val="C00000"/>
                </a:solidFill>
              </a:rPr>
              <a:t>  What </a:t>
            </a:r>
            <a:r>
              <a:rPr lang="en-GB" sz="4200" b="1" i="1" dirty="0">
                <a:solidFill>
                  <a:srgbClr val="C00000"/>
                </a:solidFill>
              </a:rPr>
              <a:t>questions does (the </a:t>
            </a:r>
            <a:r>
              <a:rPr lang="en-GB" sz="4200" b="1" i="1" dirty="0" smtClean="0">
                <a:solidFill>
                  <a:srgbClr val="C00000"/>
                </a:solidFill>
              </a:rPr>
              <a:t>extract of</a:t>
            </a:r>
            <a:r>
              <a:rPr lang="en-GB" sz="4200" b="1" i="1" dirty="0">
                <a:solidFill>
                  <a:srgbClr val="C00000"/>
                </a:solidFill>
              </a:rPr>
              <a:t>) 1984 raise in terms of the strengths and </a:t>
            </a:r>
            <a:r>
              <a:rPr lang="en-GB" sz="4200" b="1" i="1" dirty="0" smtClean="0">
                <a:solidFill>
                  <a:srgbClr val="C00000"/>
                </a:solidFill>
              </a:rPr>
              <a:t>weaknesses </a:t>
            </a:r>
            <a:r>
              <a:rPr lang="en-GB" sz="4200" b="1" i="1" dirty="0">
                <a:solidFill>
                  <a:srgbClr val="C00000"/>
                </a:solidFill>
              </a:rPr>
              <a:t>of memory as a tool to gather and shape personal as well as shared knowledge?</a:t>
            </a:r>
            <a:endParaRPr lang="en-GB" sz="4200" b="1" i="1" dirty="0" smtClean="0">
              <a:solidFill>
                <a:srgbClr val="C00000"/>
              </a:solidFill>
            </a:endParaRPr>
          </a:p>
        </p:txBody>
      </p:sp>
      <p:sp>
        <p:nvSpPr>
          <p:cNvPr id="4" name="Title 3"/>
          <p:cNvSpPr>
            <a:spLocks noGrp="1"/>
          </p:cNvSpPr>
          <p:nvPr>
            <p:ph type="title"/>
          </p:nvPr>
        </p:nvSpPr>
        <p:spPr>
          <a:xfrm>
            <a:off x="539552" y="908720"/>
            <a:ext cx="8229600" cy="11430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normAutofit fontScale="90000"/>
          </a:bodyPr>
          <a:lstStyle/>
          <a:p>
            <a:pPr algn="ctr"/>
            <a:r>
              <a:rPr lang="en-GB" dirty="0" smtClean="0"/>
              <a:t>PLENARY </a:t>
            </a:r>
            <a:r>
              <a:rPr lang="en-GB" dirty="0" smtClean="0">
                <a:sym typeface="Wingdings" pitchFamily="2" charset="2"/>
              </a:rPr>
              <a:t></a:t>
            </a:r>
            <a:r>
              <a:rPr lang="en-GB" dirty="0" smtClean="0"/>
              <a:t>FORUM </a:t>
            </a:r>
            <a:br>
              <a:rPr lang="en-GB" dirty="0" smtClean="0"/>
            </a:br>
            <a:r>
              <a:rPr lang="en-GB" dirty="0" smtClean="0"/>
              <a:t>memory </a:t>
            </a:r>
            <a:r>
              <a:rPr lang="en-GB" dirty="0" smtClean="0"/>
              <a:t>and </a:t>
            </a:r>
            <a:r>
              <a:rPr lang="en-GB" dirty="0" smtClean="0"/>
              <a:t>the arts: 1984</a:t>
            </a:r>
            <a:endParaRPr lang="en-GB" dirty="0"/>
          </a:p>
        </p:txBody>
      </p:sp>
      <p:sp>
        <p:nvSpPr>
          <p:cNvPr id="5" name="Slide Number Placeholder 4"/>
          <p:cNvSpPr>
            <a:spLocks noGrp="1"/>
          </p:cNvSpPr>
          <p:nvPr>
            <p:ph type="sldNum" sz="quarter" idx="12"/>
          </p:nvPr>
        </p:nvSpPr>
        <p:spPr/>
        <p:txBody>
          <a:bodyPr/>
          <a:lstStyle/>
          <a:p>
            <a:fld id="{8FAE4302-F60B-4BEB-B10D-17D8F41C9B60}" type="slidenum">
              <a:rPr lang="en-GB" smtClean="0"/>
              <a:pPr/>
              <a:t>23</a:t>
            </a:fld>
            <a:endParaRPr lang="en-GB"/>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923928" y="301217"/>
            <a:ext cx="4027040" cy="1143000"/>
          </a:xfrm>
        </p:spPr>
        <p:txBody>
          <a:bodyPr/>
          <a:lstStyle/>
          <a:p>
            <a:pPr algn="l"/>
            <a:r>
              <a:rPr lang="en-GB" b="1" dirty="0" smtClean="0"/>
              <a:t>A brief context</a:t>
            </a:r>
            <a:endParaRPr lang="en-GB" b="1" dirty="0"/>
          </a:p>
        </p:txBody>
      </p:sp>
      <p:sp>
        <p:nvSpPr>
          <p:cNvPr id="8195" name="Rectangle 3"/>
          <p:cNvSpPr>
            <a:spLocks noGrp="1" noChangeArrowheads="1"/>
          </p:cNvSpPr>
          <p:nvPr>
            <p:ph type="body" idx="1"/>
          </p:nvPr>
        </p:nvSpPr>
        <p:spPr>
          <a:xfrm>
            <a:off x="272520" y="2204864"/>
            <a:ext cx="8229600" cy="4525963"/>
          </a:xfrm>
        </p:spPr>
        <p:txBody>
          <a:bodyPr>
            <a:normAutofit fontScale="92500" lnSpcReduction="20000"/>
          </a:bodyPr>
          <a:lstStyle/>
          <a:p>
            <a:pPr>
              <a:buClr>
                <a:schemeClr val="tx2"/>
              </a:buClr>
            </a:pPr>
            <a:r>
              <a:rPr lang="en-GB" sz="3000" dirty="0"/>
              <a:t>Written in </a:t>
            </a:r>
            <a:r>
              <a:rPr lang="en-GB" sz="3000" dirty="0" smtClean="0"/>
              <a:t>1948</a:t>
            </a:r>
            <a:r>
              <a:rPr lang="en-GB" sz="3000" dirty="0"/>
              <a:t>, 3 years after the end of </a:t>
            </a:r>
            <a:r>
              <a:rPr lang="en-GB" sz="3000" dirty="0" smtClean="0"/>
              <a:t>WWII.</a:t>
            </a:r>
            <a:endParaRPr lang="en-GB" sz="3000" dirty="0"/>
          </a:p>
          <a:p>
            <a:pPr>
              <a:buClr>
                <a:schemeClr val="tx2"/>
              </a:buClr>
            </a:pPr>
            <a:r>
              <a:rPr lang="en-GB" sz="3000" dirty="0"/>
              <a:t>World still in state of uncertainty after the traumas of war.</a:t>
            </a:r>
          </a:p>
          <a:p>
            <a:pPr>
              <a:buClr>
                <a:schemeClr val="tx2"/>
              </a:buClr>
            </a:pPr>
            <a:r>
              <a:rPr lang="en-GB" sz="3000" dirty="0"/>
              <a:t>Huge divide emerging between Communist USSR and capitalist West. Beginning of the ‘Cold War</a:t>
            </a:r>
            <a:r>
              <a:rPr lang="en-GB" sz="3000" dirty="0" smtClean="0"/>
              <a:t>’.</a:t>
            </a:r>
          </a:p>
          <a:p>
            <a:pPr>
              <a:buClr>
                <a:schemeClr val="tx2"/>
              </a:buClr>
            </a:pPr>
            <a:r>
              <a:rPr lang="en-GB" sz="3000" dirty="0" smtClean="0"/>
              <a:t>An </a:t>
            </a:r>
            <a:r>
              <a:rPr lang="en-GB" sz="3000" dirty="0"/>
              <a:t>important novel… for the alarm it sounds against the abusive nature of authoritarian governments, but even more so for its penetrating analysis of the psychology of power and the ways that manipulations of language and history can be used as mechanisms of control.</a:t>
            </a:r>
          </a:p>
          <a:p>
            <a:pPr>
              <a:buClr>
                <a:schemeClr val="tx2"/>
              </a:buClr>
            </a:pPr>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205967"/>
            <a:ext cx="3419475" cy="1333500"/>
          </a:xfrm>
          <a:prstGeom prst="rect">
            <a:avLst/>
          </a:prstGeom>
        </p:spPr>
      </p:pic>
      <p:sp>
        <p:nvSpPr>
          <p:cNvPr id="4" name="Slide Number Placeholder 3"/>
          <p:cNvSpPr>
            <a:spLocks noGrp="1"/>
          </p:cNvSpPr>
          <p:nvPr>
            <p:ph type="sldNum" sz="quarter" idx="12"/>
          </p:nvPr>
        </p:nvSpPr>
        <p:spPr/>
        <p:txBody>
          <a:bodyPr/>
          <a:lstStyle/>
          <a:p>
            <a:fld id="{8FAE4302-F60B-4BEB-B10D-17D8F41C9B60}" type="slidenum">
              <a:rPr lang="en-GB" smtClean="0"/>
              <a:pPr/>
              <a:t>3</a:t>
            </a:fld>
            <a:endParaRPr lang="en-GB"/>
          </a:p>
        </p:txBody>
      </p:sp>
    </p:spTree>
    <p:extLst>
      <p:ext uri="{BB962C8B-B14F-4D97-AF65-F5344CB8AC3E}">
        <p14:creationId xmlns:p14="http://schemas.microsoft.com/office/powerpoint/2010/main" val="6918640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195">
                                            <p:txEl>
                                              <p:pRg st="1" end="1"/>
                                            </p:txEl>
                                          </p:spTgt>
                                        </p:tgtEl>
                                        <p:attrNameLst>
                                          <p:attrName>style.visibility</p:attrName>
                                        </p:attrNameLst>
                                      </p:cBhvr>
                                      <p:to>
                                        <p:strVal val="visible"/>
                                      </p:to>
                                    </p:set>
                                    <p:anim calcmode="lin" valueType="num">
                                      <p:cBhvr additive="base">
                                        <p:cTn id="13" dur="500" fill="hold"/>
                                        <p:tgtEl>
                                          <p:spTgt spid="819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1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195">
                                            <p:txEl>
                                              <p:pRg st="2" end="2"/>
                                            </p:txEl>
                                          </p:spTgt>
                                        </p:tgtEl>
                                        <p:attrNameLst>
                                          <p:attrName>style.visibility</p:attrName>
                                        </p:attrNameLst>
                                      </p:cBhvr>
                                      <p:to>
                                        <p:strVal val="visible"/>
                                      </p:to>
                                    </p:set>
                                    <p:anim calcmode="lin" valueType="num">
                                      <p:cBhvr additive="base">
                                        <p:cTn id="19" dur="500" fill="hold"/>
                                        <p:tgtEl>
                                          <p:spTgt spid="819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1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195">
                                            <p:txEl>
                                              <p:pRg st="3" end="3"/>
                                            </p:txEl>
                                          </p:spTgt>
                                        </p:tgtEl>
                                        <p:attrNameLst>
                                          <p:attrName>style.visibility</p:attrName>
                                        </p:attrNameLst>
                                      </p:cBhvr>
                                      <p:to>
                                        <p:strVal val="visible"/>
                                      </p:to>
                                    </p:set>
                                    <p:anim calcmode="lin" valueType="num">
                                      <p:cBhvr additive="base">
                                        <p:cTn id="25" dur="500" fill="hold"/>
                                        <p:tgtEl>
                                          <p:spTgt spid="8195">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819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p:txBody>
          <a:bodyPr/>
          <a:lstStyle/>
          <a:p>
            <a:r>
              <a:rPr lang="en-GB"/>
              <a:t>Setting</a:t>
            </a:r>
          </a:p>
        </p:txBody>
      </p:sp>
      <p:sp>
        <p:nvSpPr>
          <p:cNvPr id="1027" name="Rectangle 3"/>
          <p:cNvSpPr>
            <a:spLocks noGrp="1" noChangeArrowheads="1"/>
          </p:cNvSpPr>
          <p:nvPr>
            <p:ph type="body" idx="1"/>
          </p:nvPr>
        </p:nvSpPr>
        <p:spPr>
          <a:xfrm>
            <a:off x="457200" y="3429000"/>
            <a:ext cx="8229600" cy="4525963"/>
          </a:xfrm>
        </p:spPr>
        <p:txBody>
          <a:bodyPr/>
          <a:lstStyle/>
          <a:p>
            <a:pPr>
              <a:lnSpc>
                <a:spcPct val="90000"/>
              </a:lnSpc>
              <a:buClr>
                <a:schemeClr val="tx2"/>
              </a:buClr>
            </a:pPr>
            <a:r>
              <a:rPr lang="en-GB" sz="2400" dirty="0"/>
              <a:t>The novel is set in a future British society, years after a nuclear war has occurred.</a:t>
            </a:r>
          </a:p>
          <a:p>
            <a:pPr>
              <a:lnSpc>
                <a:spcPct val="90000"/>
              </a:lnSpc>
              <a:buClr>
                <a:schemeClr val="tx2"/>
              </a:buClr>
            </a:pPr>
            <a:r>
              <a:rPr lang="en-GB" sz="2400" dirty="0"/>
              <a:t>Society is split into two </a:t>
            </a:r>
            <a:r>
              <a:rPr lang="en-GB" sz="2400" dirty="0" smtClean="0"/>
              <a:t>groups - </a:t>
            </a:r>
            <a:r>
              <a:rPr lang="en-GB" sz="2400" dirty="0"/>
              <a:t>Party members and Proles.</a:t>
            </a:r>
          </a:p>
          <a:p>
            <a:pPr>
              <a:lnSpc>
                <a:spcPct val="90000"/>
              </a:lnSpc>
              <a:buClr>
                <a:schemeClr val="tx2"/>
              </a:buClr>
            </a:pPr>
            <a:r>
              <a:rPr lang="en-GB" sz="2400" dirty="0"/>
              <a:t>Every aspect of </a:t>
            </a:r>
            <a:r>
              <a:rPr lang="en-GB" sz="2400" dirty="0" smtClean="0"/>
              <a:t>life is </a:t>
            </a:r>
            <a:r>
              <a:rPr lang="en-GB" sz="2400" dirty="0"/>
              <a:t>controlled by the </a:t>
            </a:r>
            <a:r>
              <a:rPr lang="en-GB" sz="2400" dirty="0" smtClean="0"/>
              <a:t>Outer Party (Big Brother) - </a:t>
            </a:r>
            <a:r>
              <a:rPr lang="en-GB" sz="2400" dirty="0"/>
              <a:t>individual freedom does not exist</a:t>
            </a:r>
            <a:r>
              <a:rPr lang="en-GB" sz="2400" dirty="0" smtClean="0"/>
              <a:t>.</a:t>
            </a:r>
          </a:p>
          <a:p>
            <a:pPr>
              <a:lnSpc>
                <a:spcPct val="90000"/>
              </a:lnSpc>
              <a:buClr>
                <a:schemeClr val="tx2"/>
              </a:buClr>
            </a:pPr>
            <a:r>
              <a:rPr lang="en-GB" sz="2400" dirty="0" smtClean="0"/>
              <a:t> </a:t>
            </a:r>
            <a:r>
              <a:rPr lang="en-GB" sz="2400" dirty="0"/>
              <a:t>‘1984’ tells the story of Winston Smith’s individual rebellion against the oppressive totalitarian rule of </a:t>
            </a:r>
            <a:r>
              <a:rPr lang="en-GB" sz="2400" i="1" dirty="0" smtClean="0"/>
              <a:t>Big </a:t>
            </a:r>
            <a:r>
              <a:rPr lang="en-GB" sz="2400" i="1" dirty="0"/>
              <a:t>Brother</a:t>
            </a:r>
            <a:r>
              <a:rPr lang="en-GB" sz="2400" dirty="0"/>
              <a:t>. </a:t>
            </a:r>
          </a:p>
          <a:p>
            <a:pPr>
              <a:lnSpc>
                <a:spcPct val="90000"/>
              </a:lnSpc>
              <a:buClr>
                <a:schemeClr val="tx2"/>
              </a:buClr>
            </a:pPr>
            <a:endParaRPr lang="en-GB" sz="2400" dirty="0"/>
          </a:p>
          <a:p>
            <a:pPr>
              <a:lnSpc>
                <a:spcPct val="90000"/>
              </a:lnSpc>
              <a:buFont typeface="Wingdings" pitchFamily="2" charset="2"/>
              <a:buNone/>
            </a:pPr>
            <a:endParaRPr lang="en-GB" sz="28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3016" y="1199802"/>
            <a:ext cx="3470654" cy="189516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7928" y="1200152"/>
            <a:ext cx="2466975" cy="189481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7781" y="1199802"/>
            <a:ext cx="2915235" cy="1908785"/>
          </a:xfrm>
          <a:prstGeom prst="rect">
            <a:avLst/>
          </a:prstGeom>
        </p:spPr>
      </p:pic>
      <p:sp>
        <p:nvSpPr>
          <p:cNvPr id="3" name="Slide Number Placeholder 2"/>
          <p:cNvSpPr>
            <a:spLocks noGrp="1"/>
          </p:cNvSpPr>
          <p:nvPr>
            <p:ph type="sldNum" sz="quarter" idx="12"/>
          </p:nvPr>
        </p:nvSpPr>
        <p:spPr/>
        <p:txBody>
          <a:bodyPr/>
          <a:lstStyle/>
          <a:p>
            <a:fld id="{8FAE4302-F60B-4BEB-B10D-17D8F41C9B60}" type="slidenum">
              <a:rPr lang="en-GB" smtClean="0"/>
              <a:pPr/>
              <a:t>4</a:t>
            </a:fld>
            <a:endParaRPr lang="en-GB"/>
          </a:p>
        </p:txBody>
      </p:sp>
    </p:spTree>
    <p:extLst>
      <p:ext uri="{BB962C8B-B14F-4D97-AF65-F5344CB8AC3E}">
        <p14:creationId xmlns:p14="http://schemas.microsoft.com/office/powerpoint/2010/main" val="12357672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additive="base">
                                        <p:cTn id="7" dur="500" fill="hold"/>
                                        <p:tgtEl>
                                          <p:spTgt spid="102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additive="base">
                                        <p:cTn id="13" dur="500" fill="hold"/>
                                        <p:tgtEl>
                                          <p:spTgt spid="102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0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additive="base">
                                        <p:cTn id="19" dur="500" fill="hold"/>
                                        <p:tgtEl>
                                          <p:spTgt spid="102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0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additive="base">
                                        <p:cTn id="25" dur="500" fill="hold"/>
                                        <p:tgtEl>
                                          <p:spTgt spid="1027">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02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3" y="4797152"/>
            <a:ext cx="8229600" cy="360040"/>
          </a:xfrm>
        </p:spPr>
        <p:txBody>
          <a:bodyPr>
            <a:normAutofit fontScale="90000"/>
          </a:bodyPr>
          <a:lstStyle/>
          <a:p>
            <a:pPr algn="l"/>
            <a:r>
              <a:rPr lang="en-GB" sz="3100" dirty="0" smtClean="0"/>
              <a:t>Winston is captured, tortured and ‘re-integrated’ by O’Brien, the novel’s only human representative of </a:t>
            </a:r>
            <a:r>
              <a:rPr lang="en-GB" sz="3100" i="1" dirty="0" smtClean="0"/>
              <a:t>Big Brother</a:t>
            </a:r>
            <a:r>
              <a:rPr lang="en-GB" sz="3100" dirty="0" smtClean="0"/>
              <a:t>.</a:t>
            </a:r>
            <a:br>
              <a:rPr lang="en-GB" sz="3100" dirty="0" smtClean="0"/>
            </a:br>
            <a:r>
              <a:rPr lang="en-GB" sz="3100" dirty="0"/>
              <a:t/>
            </a:r>
            <a:br>
              <a:rPr lang="en-GB" sz="3100" dirty="0"/>
            </a:br>
            <a:r>
              <a:rPr lang="en-GB" sz="3100" i="1" dirty="0">
                <a:latin typeface="+mn-lt"/>
              </a:rPr>
              <a:t>“Does Big Brother exist?"</a:t>
            </a:r>
            <a:br>
              <a:rPr lang="en-GB" sz="3100" i="1" dirty="0">
                <a:latin typeface="+mn-lt"/>
              </a:rPr>
            </a:br>
            <a:r>
              <a:rPr lang="en-GB" sz="3100" i="1" dirty="0">
                <a:latin typeface="+mn-lt"/>
              </a:rPr>
              <a:t>"Of course he exists. The Party exists. Big Brother is the embodiment of the Party." </a:t>
            </a:r>
            <a:br>
              <a:rPr lang="en-GB" sz="3100" i="1" dirty="0">
                <a:latin typeface="+mn-lt"/>
              </a:rPr>
            </a:br>
            <a:r>
              <a:rPr lang="en-GB" sz="3100" i="1" dirty="0">
                <a:latin typeface="+mn-lt"/>
              </a:rPr>
              <a:t>"Does he exist in the same way as I exist?"</a:t>
            </a:r>
            <a:br>
              <a:rPr lang="en-GB" sz="3100" i="1" dirty="0">
                <a:latin typeface="+mn-lt"/>
              </a:rPr>
            </a:br>
            <a:r>
              <a:rPr lang="en-GB" sz="3100" i="1" dirty="0">
                <a:latin typeface="+mn-lt"/>
              </a:rPr>
              <a:t>"You do not exist.”</a:t>
            </a:r>
            <a:r>
              <a:rPr lang="en-GB" sz="2800" b="1" dirty="0"/>
              <a:t/>
            </a:r>
            <a:br>
              <a:rPr lang="en-GB" sz="2800" b="1" dirty="0"/>
            </a:br>
            <a:endParaRPr lang="en-GB" sz="31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1520" y="188640"/>
            <a:ext cx="4596195" cy="2486466"/>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5292080" y="620688"/>
            <a:ext cx="3600400" cy="1569660"/>
          </a:xfrm>
          <a:prstGeom prst="rect">
            <a:avLst/>
          </a:prstGeom>
          <a:noFill/>
        </p:spPr>
        <p:txBody>
          <a:bodyPr wrap="square" rtlCol="0">
            <a:spAutoFit/>
          </a:bodyPr>
          <a:lstStyle/>
          <a:p>
            <a:r>
              <a:rPr lang="en-GB" sz="4800" b="1" dirty="0" smtClean="0"/>
              <a:t>Memory and ‘1984’</a:t>
            </a:r>
            <a:endParaRPr lang="en-GB" sz="4800" b="1" dirty="0"/>
          </a:p>
        </p:txBody>
      </p:sp>
      <p:sp>
        <p:nvSpPr>
          <p:cNvPr id="4" name="Slide Number Placeholder 3"/>
          <p:cNvSpPr>
            <a:spLocks noGrp="1"/>
          </p:cNvSpPr>
          <p:nvPr>
            <p:ph type="sldNum" sz="quarter" idx="12"/>
          </p:nvPr>
        </p:nvSpPr>
        <p:spPr/>
        <p:txBody>
          <a:bodyPr/>
          <a:lstStyle/>
          <a:p>
            <a:fld id="{8FAE4302-F60B-4BEB-B10D-17D8F41C9B60}" type="slidenum">
              <a:rPr lang="en-GB" smtClean="0"/>
              <a:pPr/>
              <a:t>5</a:t>
            </a:fld>
            <a:endParaRPr lang="en-GB"/>
          </a:p>
        </p:txBody>
      </p:sp>
    </p:spTree>
    <p:extLst>
      <p:ext uri="{BB962C8B-B14F-4D97-AF65-F5344CB8AC3E}">
        <p14:creationId xmlns:p14="http://schemas.microsoft.com/office/powerpoint/2010/main" val="1581777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1520" y="188640"/>
            <a:ext cx="4596195" cy="2486466"/>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5292080" y="620688"/>
            <a:ext cx="3600400" cy="646331"/>
          </a:xfrm>
          <a:prstGeom prst="rect">
            <a:avLst/>
          </a:prstGeom>
          <a:noFill/>
        </p:spPr>
        <p:txBody>
          <a:bodyPr wrap="square" rtlCol="0">
            <a:spAutoFit/>
          </a:bodyPr>
          <a:lstStyle/>
          <a:p>
            <a:r>
              <a:rPr lang="en-GB" sz="3600" b="1" dirty="0" smtClean="0"/>
              <a:t>Memory &amp; 1984</a:t>
            </a:r>
            <a:endParaRPr lang="en-GB" sz="3600" b="1" dirty="0"/>
          </a:p>
        </p:txBody>
      </p:sp>
      <p:sp>
        <p:nvSpPr>
          <p:cNvPr id="4" name="TextBox 3"/>
          <p:cNvSpPr txBox="1"/>
          <p:nvPr/>
        </p:nvSpPr>
        <p:spPr>
          <a:xfrm>
            <a:off x="611560" y="3139405"/>
            <a:ext cx="7560840" cy="3970318"/>
          </a:xfrm>
          <a:prstGeom prst="rect">
            <a:avLst/>
          </a:prstGeom>
          <a:noFill/>
        </p:spPr>
        <p:txBody>
          <a:bodyPr wrap="square" rtlCol="0">
            <a:spAutoFit/>
          </a:bodyPr>
          <a:lstStyle/>
          <a:p>
            <a:r>
              <a:rPr lang="en-GB" dirty="0" smtClean="0"/>
              <a:t>Read through the extract and discuss the ideas presented regarding memory (underlined).  </a:t>
            </a:r>
          </a:p>
          <a:p>
            <a:endParaRPr lang="en-GB" dirty="0"/>
          </a:p>
          <a:p>
            <a:pPr marL="285750" indent="-285750">
              <a:buFont typeface="Arial" panose="020B0604020202020204" pitchFamily="34" charset="0"/>
              <a:buChar char="•"/>
            </a:pPr>
            <a:r>
              <a:rPr lang="en-GB" dirty="0" smtClean="0"/>
              <a:t>What are Winston’s principle beliefs regarding individual reality and memory?</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In what way do O’Brien’s principle beliefs contrast with Winston’s?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What links can you make between ideas presented in the extract and the quotations of Bloom, Einstein, etc.?</a:t>
            </a:r>
          </a:p>
          <a:p>
            <a:endParaRPr lang="en-GB" dirty="0"/>
          </a:p>
          <a:p>
            <a:endParaRPr lang="en-GB" dirty="0" smtClean="0"/>
          </a:p>
          <a:p>
            <a:endParaRPr lang="en-GB" dirty="0"/>
          </a:p>
          <a:p>
            <a:endParaRPr lang="en-GB" dirty="0"/>
          </a:p>
        </p:txBody>
      </p:sp>
      <p:sp>
        <p:nvSpPr>
          <p:cNvPr id="3" name="Slide Number Placeholder 2"/>
          <p:cNvSpPr>
            <a:spLocks noGrp="1"/>
          </p:cNvSpPr>
          <p:nvPr>
            <p:ph type="sldNum" sz="quarter" idx="12"/>
          </p:nvPr>
        </p:nvSpPr>
        <p:spPr/>
        <p:txBody>
          <a:bodyPr/>
          <a:lstStyle/>
          <a:p>
            <a:fld id="{8FAE4302-F60B-4BEB-B10D-17D8F41C9B60}" type="slidenum">
              <a:rPr lang="en-GB" smtClean="0"/>
              <a:pPr/>
              <a:t>6</a:t>
            </a:fld>
            <a:endParaRPr lang="en-GB"/>
          </a:p>
        </p:txBody>
      </p:sp>
    </p:spTree>
    <p:extLst>
      <p:ext uri="{BB962C8B-B14F-4D97-AF65-F5344CB8AC3E}">
        <p14:creationId xmlns:p14="http://schemas.microsoft.com/office/powerpoint/2010/main" val="4072663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fontScale="90000"/>
          </a:bodyPr>
          <a:lstStyle/>
          <a:p>
            <a:r>
              <a:rPr lang="en-GB" dirty="0" smtClean="0"/>
              <a:t>Where would we be without memory?</a:t>
            </a:r>
            <a:endParaRPr lang="en-GB" dirty="0"/>
          </a:p>
        </p:txBody>
      </p:sp>
      <p:pic>
        <p:nvPicPr>
          <p:cNvPr id="4" name="Picture 2" descr="http://4.bp.blogspot.com/-WX79NiTc-mU/TrPYNHZklUI/AAAAAAAAHVw/1oyZT9EUKUs/s1600/memory_stick_ear_study_tests_630485.jpg"/>
          <p:cNvPicPr>
            <a:picLocks noChangeAspect="1" noChangeArrowheads="1"/>
          </p:cNvPicPr>
          <p:nvPr/>
        </p:nvPicPr>
        <p:blipFill>
          <a:blip r:embed="rId3" cstate="print"/>
          <a:srcRect/>
          <a:stretch>
            <a:fillRect/>
          </a:stretch>
        </p:blipFill>
        <p:spPr bwMode="auto">
          <a:xfrm>
            <a:off x="1043608" y="1555237"/>
            <a:ext cx="6912768" cy="4935537"/>
          </a:xfrm>
          <a:prstGeom prst="rect">
            <a:avLst/>
          </a:prstGeom>
          <a:noFill/>
        </p:spPr>
      </p:pic>
      <p:sp>
        <p:nvSpPr>
          <p:cNvPr id="5" name="Slide Number Placeholder 4"/>
          <p:cNvSpPr>
            <a:spLocks noGrp="1"/>
          </p:cNvSpPr>
          <p:nvPr>
            <p:ph type="sldNum" sz="quarter" idx="12"/>
          </p:nvPr>
        </p:nvSpPr>
        <p:spPr/>
        <p:txBody>
          <a:bodyPr/>
          <a:lstStyle/>
          <a:p>
            <a:fld id="{8FAE4302-F60B-4BEB-B10D-17D8F41C9B60}" type="slidenum">
              <a:rPr lang="en-GB" smtClean="0"/>
              <a:pPr/>
              <a:t>7</a:t>
            </a:fld>
            <a:endParaRPr lang="en-GB"/>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blogs.plos.org/neuroanthropology/files/2011/02/Human-Evolution.jpg"/>
          <p:cNvPicPr>
            <a:picLocks noChangeAspect="1" noChangeArrowheads="1"/>
          </p:cNvPicPr>
          <p:nvPr/>
        </p:nvPicPr>
        <p:blipFill>
          <a:blip r:embed="rId3" cstate="print"/>
          <a:srcRect/>
          <a:stretch>
            <a:fillRect/>
          </a:stretch>
        </p:blipFill>
        <p:spPr bwMode="auto">
          <a:xfrm>
            <a:off x="1643042" y="1071546"/>
            <a:ext cx="6255865" cy="4357718"/>
          </a:xfrm>
          <a:prstGeom prst="rect">
            <a:avLst/>
          </a:prstGeom>
          <a:noFill/>
        </p:spPr>
      </p:pic>
      <p:sp>
        <p:nvSpPr>
          <p:cNvPr id="3" name="Slide Number Placeholder 2"/>
          <p:cNvSpPr>
            <a:spLocks noGrp="1"/>
          </p:cNvSpPr>
          <p:nvPr>
            <p:ph type="sldNum" sz="quarter" idx="12"/>
          </p:nvPr>
        </p:nvSpPr>
        <p:spPr/>
        <p:txBody>
          <a:bodyPr/>
          <a:lstStyle/>
          <a:p>
            <a:fld id="{8FAE4302-F60B-4BEB-B10D-17D8F41C9B60}" type="slidenum">
              <a:rPr lang="en-GB" smtClean="0"/>
              <a:pPr/>
              <a:t>8</a:t>
            </a:fld>
            <a:endParaRPr lang="en-GB"/>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3" cstate="print"/>
          <a:srcRect/>
          <a:stretch>
            <a:fillRect/>
          </a:stretch>
        </p:blipFill>
        <p:spPr bwMode="auto">
          <a:xfrm>
            <a:off x="928662" y="642917"/>
            <a:ext cx="3714776" cy="2729683"/>
          </a:xfrm>
          <a:prstGeom prst="rect">
            <a:avLst/>
          </a:prstGeom>
          <a:noFill/>
          <a:ln w="9525">
            <a:noFill/>
            <a:miter lim="800000"/>
            <a:headEnd/>
            <a:tailEnd/>
          </a:ln>
          <a:effectLst/>
        </p:spPr>
      </p:pic>
      <p:pic>
        <p:nvPicPr>
          <p:cNvPr id="48131" name="Picture 3"/>
          <p:cNvPicPr>
            <a:picLocks noChangeAspect="1" noChangeArrowheads="1"/>
          </p:cNvPicPr>
          <p:nvPr/>
        </p:nvPicPr>
        <p:blipFill>
          <a:blip r:embed="rId4" cstate="print"/>
          <a:srcRect/>
          <a:stretch>
            <a:fillRect/>
          </a:stretch>
        </p:blipFill>
        <p:spPr bwMode="auto">
          <a:xfrm>
            <a:off x="3905764" y="3857628"/>
            <a:ext cx="3985704" cy="2609856"/>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8FAE4302-F60B-4BEB-B10D-17D8F41C9B60}" type="slidenum">
              <a:rPr lang="en-GB" smtClean="0"/>
              <a:pPr/>
              <a:t>9</a:t>
            </a:fld>
            <a:endParaRPr lang="en-GB"/>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2173</TotalTime>
  <Words>2664</Words>
  <Application>Microsoft Office PowerPoint</Application>
  <PresentationFormat>On-screen Show (4:3)</PresentationFormat>
  <Paragraphs>161</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Memory</vt:lpstr>
      <vt:lpstr>‘1984’: The Author</vt:lpstr>
      <vt:lpstr>A brief context</vt:lpstr>
      <vt:lpstr>Setting</vt:lpstr>
      <vt:lpstr>Winston is captured, tortured and ‘re-integrated’ by O’Brien, the novel’s only human representative of Big Brother.  “Does Big Brother exist?" "Of course he exists. The Party exists. Big Brother is the embodiment of the Party."  "Does he exist in the same way as I exist?" "You do not exist.” </vt:lpstr>
      <vt:lpstr>PowerPoint Presentation</vt:lpstr>
      <vt:lpstr>Where would we be without memory?</vt:lpstr>
      <vt:lpstr>PowerPoint Presentation</vt:lpstr>
      <vt:lpstr>PowerPoint Presentation</vt:lpstr>
      <vt:lpstr>PowerPoint Presentation</vt:lpstr>
      <vt:lpstr>PowerPoint Presentation</vt:lpstr>
      <vt:lpstr>Pair discussion (1984)</vt:lpstr>
      <vt:lpstr>How do we know without memory?</vt:lpstr>
      <vt:lpstr>And if we forget?</vt:lpstr>
      <vt:lpstr>How reliable is our memory?</vt:lpstr>
      <vt:lpstr>PowerPoint Presentation</vt:lpstr>
      <vt:lpstr>PowerPoint Presentation</vt:lpstr>
      <vt:lpstr>PowerPoint Presentation</vt:lpstr>
      <vt:lpstr>PowerPoint Presentation</vt:lpstr>
      <vt:lpstr> CIA interest in leading ‘memory psychologists’  during the Cold War era: Change memory to change behaviour </vt:lpstr>
      <vt:lpstr>The abuse of memory in the world</vt:lpstr>
      <vt:lpstr>PowerPoint Presentation</vt:lpstr>
      <vt:lpstr>PLENARY FORUM  memory and the arts: 1984</vt:lpstr>
    </vt:vector>
  </TitlesOfParts>
  <Company>JIS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Memory</dc:title>
  <dc:creator>agulinck</dc:creator>
  <cp:lastModifiedBy>An Gulinck</cp:lastModifiedBy>
  <cp:revision>330</cp:revision>
  <cp:lastPrinted>2015-11-12T01:59:21Z</cp:lastPrinted>
  <dcterms:created xsi:type="dcterms:W3CDTF">2013-10-03T05:06:12Z</dcterms:created>
  <dcterms:modified xsi:type="dcterms:W3CDTF">2015-11-12T02:30:32Z</dcterms:modified>
</cp:coreProperties>
</file>