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1"/>
  </p:notesMasterIdLst>
  <p:sldIdLst>
    <p:sldId id="271" r:id="rId2"/>
    <p:sldId id="272" r:id="rId3"/>
    <p:sldId id="273" r:id="rId4"/>
    <p:sldId id="274" r:id="rId5"/>
    <p:sldId id="275" r:id="rId6"/>
    <p:sldId id="276" r:id="rId7"/>
    <p:sldId id="277" r:id="rId8"/>
    <p:sldId id="278" r:id="rId9"/>
    <p:sldId id="279" r:id="rId1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534"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Yvette Conway shows examples from a human scientist’s point of view. Link with Psychology and Culture in IB and the use of methodology in the human sciences.</a:t>
            </a:r>
          </a:p>
          <a:p>
            <a:pPr>
              <a:buNone/>
            </a:pPr>
            <a:r>
              <a:rPr lang="en-GB"/>
              <a:t>Possible link to art and maths as AOK. How do we know we love? On what basis do we define beauty/attraction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Guide students to the website and show possibilities of this AOK within the IB programme. Emphasize local projects such as the Borneo Project and their importance (link to Earth Day, CAS, EE…)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Bruce Parry: Tribe BBC/ Survival International (underline importance of the latter organisation and show link on website).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com/v/Kq_cptHufTQ"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fRqN-X3an1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youtube.com/v/sLErPqqCC54"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GB">
                <a:solidFill>
                  <a:srgbClr val="0B5394"/>
                </a:solidFill>
              </a:rPr>
              <a:t>Researching indigenous cultures...</a:t>
            </a:r>
          </a:p>
        </p:txBody>
      </p:sp>
      <p:sp>
        <p:nvSpPr>
          <p:cNvPr id="161" name="Shape 161"/>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buNone/>
            </a:pPr>
            <a:r>
              <a:rPr lang="en-GB"/>
              <a:t>Etics-</a:t>
            </a:r>
            <a:r>
              <a:rPr lang="en-GB" sz="1800"/>
              <a:t> </a:t>
            </a:r>
            <a:r>
              <a:rPr lang="en-GB" sz="1800">
                <a:latin typeface="Georgia"/>
                <a:ea typeface="Georgia"/>
                <a:cs typeface="Georgia"/>
                <a:sym typeface="Georgia"/>
              </a:rPr>
              <a:t>perspective an outsider has of the area.</a:t>
            </a:r>
            <a:r>
              <a:rPr lang="en-GB" sz="1200">
                <a:latin typeface="Georgia"/>
                <a:ea typeface="Georgia"/>
                <a:cs typeface="Georgia"/>
                <a:sym typeface="Georgia"/>
              </a:rPr>
              <a:t> </a:t>
            </a:r>
          </a:p>
          <a:p>
            <a:endParaRPr/>
          </a:p>
        </p:txBody>
      </p:sp>
      <p:sp>
        <p:nvSpPr>
          <p:cNvPr id="162" name="Shape 162"/>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buNone/>
            </a:pPr>
            <a:r>
              <a:rPr lang="en-GB"/>
              <a:t>Emics</a:t>
            </a:r>
            <a:r>
              <a:rPr lang="en-GB" sz="1800"/>
              <a:t> - perspective of somebody native to the area.</a:t>
            </a:r>
          </a:p>
          <a:p>
            <a:endParaRPr/>
          </a:p>
          <a:p>
            <a:endParaRPr/>
          </a:p>
        </p:txBody>
      </p:sp>
      <p:pic>
        <p:nvPicPr>
          <p:cNvPr id="163" name="Shape 163"/>
          <p:cNvPicPr preferRelativeResize="0"/>
          <p:nvPr/>
        </p:nvPicPr>
        <p:blipFill>
          <a:blip r:embed="rId3"/>
          <a:stretch>
            <a:fillRect/>
          </a:stretch>
        </p:blipFill>
        <p:spPr>
          <a:xfrm>
            <a:off x="1471250" y="2461850"/>
            <a:ext cx="2266949" cy="2316050"/>
          </a:xfrm>
          <a:prstGeom prst="rect">
            <a:avLst/>
          </a:prstGeom>
        </p:spPr>
      </p:pic>
      <p:pic>
        <p:nvPicPr>
          <p:cNvPr id="164" name="Shape 164"/>
          <p:cNvPicPr preferRelativeResize="0"/>
          <p:nvPr/>
        </p:nvPicPr>
        <p:blipFill>
          <a:blip r:embed="rId4"/>
          <a:stretch>
            <a:fillRect/>
          </a:stretch>
        </p:blipFill>
        <p:spPr>
          <a:xfrm>
            <a:off x="5370325" y="2242050"/>
            <a:ext cx="2638425" cy="2253024"/>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27953"/>
            <a:ext cx="8229600" cy="857400"/>
          </a:xfrm>
          <a:prstGeom prst="rect">
            <a:avLst/>
          </a:prstGeom>
        </p:spPr>
        <p:txBody>
          <a:bodyPr lIns="91425" tIns="91425" rIns="91425" bIns="91425" anchor="b" anchorCtr="0">
            <a:noAutofit/>
          </a:bodyPr>
          <a:lstStyle/>
          <a:p>
            <a:pPr>
              <a:buNone/>
            </a:pPr>
            <a:r>
              <a:rPr lang="en-GB" sz="2400">
                <a:solidFill>
                  <a:srgbClr val="434343"/>
                </a:solidFill>
              </a:rPr>
              <a:t>Research into culture needs to consider...</a:t>
            </a:r>
          </a:p>
        </p:txBody>
      </p:sp>
      <p:sp>
        <p:nvSpPr>
          <p:cNvPr id="170" name="Shape 1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GB" sz="1800">
                <a:solidFill>
                  <a:srgbClr val="980000"/>
                </a:solidFill>
              </a:rPr>
              <a:t>R</a:t>
            </a:r>
            <a:r>
              <a:rPr lang="en-GB" sz="1800"/>
              <a:t>eflexivity of the researcher</a:t>
            </a:r>
          </a:p>
          <a:p>
            <a:pPr lvl="0" rtl="0">
              <a:buNone/>
            </a:pPr>
            <a:r>
              <a:rPr lang="en-GB" sz="1800">
                <a:solidFill>
                  <a:srgbClr val="E69138"/>
                </a:solidFill>
              </a:rPr>
              <a:t>E</a:t>
            </a:r>
            <a:r>
              <a:rPr lang="en-GB" sz="1800"/>
              <a:t>thics </a:t>
            </a:r>
          </a:p>
          <a:p>
            <a:pPr lvl="0" rtl="0">
              <a:buNone/>
            </a:pPr>
            <a:r>
              <a:rPr lang="en-GB" sz="1800">
                <a:solidFill>
                  <a:srgbClr val="6AA84F"/>
                </a:solidFill>
              </a:rPr>
              <a:t>S</a:t>
            </a:r>
            <a:r>
              <a:rPr lang="en-GB" sz="1800"/>
              <a:t>tereotyping</a:t>
            </a:r>
          </a:p>
          <a:p>
            <a:pPr lvl="0" rtl="0">
              <a:buNone/>
            </a:pPr>
            <a:r>
              <a:rPr lang="en-GB" sz="1800">
                <a:solidFill>
                  <a:srgbClr val="3C78D8"/>
                </a:solidFill>
              </a:rPr>
              <a:t>P</a:t>
            </a:r>
            <a:r>
              <a:rPr lang="en-GB" sz="1800"/>
              <a:t>rotection of knowledge and ownership?</a:t>
            </a:r>
          </a:p>
          <a:p>
            <a:pPr lvl="0" rtl="0">
              <a:buNone/>
            </a:pPr>
            <a:r>
              <a:rPr lang="en-GB" sz="1800">
                <a:solidFill>
                  <a:srgbClr val="351C75"/>
                </a:solidFill>
              </a:rPr>
              <a:t>E</a:t>
            </a:r>
            <a:r>
              <a:rPr lang="en-GB" sz="1800"/>
              <a:t>thnocentrism- </a:t>
            </a:r>
            <a:r>
              <a:rPr lang="en-GB" sz="1400">
                <a:solidFill>
                  <a:srgbClr val="333333"/>
                </a:solidFill>
                <a:latin typeface="Verdana"/>
                <a:ea typeface="Verdana"/>
                <a:cs typeface="Verdana"/>
                <a:sym typeface="Verdana"/>
              </a:rPr>
              <a:t>the tendency to perceive the world from your own cultural/ethnic group. A consequence of this is that explanations may only work for certain cultural groups.</a:t>
            </a:r>
          </a:p>
          <a:p>
            <a:pPr lvl="0" rtl="0">
              <a:buNone/>
            </a:pPr>
            <a:r>
              <a:rPr lang="en-GB" sz="1800">
                <a:solidFill>
                  <a:srgbClr val="741B47"/>
                </a:solidFill>
              </a:rPr>
              <a:t>C</a:t>
            </a:r>
            <a:r>
              <a:rPr lang="en-GB" sz="1800"/>
              <a:t>aution of generalising data.</a:t>
            </a:r>
          </a:p>
          <a:p>
            <a:pPr>
              <a:buNone/>
            </a:pPr>
            <a:r>
              <a:rPr lang="en-GB" sz="1800">
                <a:solidFill>
                  <a:srgbClr val="FF0000"/>
                </a:solidFill>
              </a:rPr>
              <a:t>T</a:t>
            </a:r>
            <a:r>
              <a:rPr lang="en-GB" sz="1800"/>
              <a:t>ranslation of data.</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GB">
                <a:solidFill>
                  <a:srgbClr val="674EA7"/>
                </a:solidFill>
              </a:rPr>
              <a:t>Psychology of </a:t>
            </a:r>
          </a:p>
        </p:txBody>
      </p:sp>
      <p:sp>
        <p:nvSpPr>
          <p:cNvPr id="176" name="Shape 176"/>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endParaRPr/>
          </a:p>
        </p:txBody>
      </p:sp>
      <p:sp>
        <p:nvSpPr>
          <p:cNvPr id="177" name="Shape 177">
            <a:hlinkClick r:id="rId3"/>
          </p:cNvPr>
          <p:cNvSpPr/>
          <p:nvPr/>
        </p:nvSpPr>
        <p:spPr>
          <a:xfrm>
            <a:off x="457200" y="1200150"/>
            <a:ext cx="3994500" cy="3480450"/>
          </a:xfrm>
          <a:prstGeom prst="rect">
            <a:avLst/>
          </a:prstGeom>
          <a:blipFill>
            <a:blip r:embed="rId4"/>
            <a:stretch>
              <a:fillRect/>
            </a:stretch>
          </a:blipFill>
          <a:ln>
            <a:noFill/>
          </a:ln>
        </p:spPr>
      </p:sp>
      <p:sp>
        <p:nvSpPr>
          <p:cNvPr id="178" name="Shape 178"/>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algn="ctr" rtl="0">
              <a:buNone/>
            </a:pPr>
            <a:r>
              <a:rPr lang="en-GB" sz="2400"/>
              <a:t>
“Cultural knowledge is best understood in its own terms and within its own frames of reference”. </a:t>
            </a:r>
          </a:p>
          <a:p>
            <a:pPr lvl="0" algn="ctr" rtl="0">
              <a:buNone/>
            </a:pPr>
            <a:r>
              <a:rPr lang="en-GB" sz="2400">
                <a:solidFill>
                  <a:srgbClr val="38761D"/>
                </a:solidFill>
              </a:rPr>
              <a:t>Discuss</a:t>
            </a:r>
          </a:p>
          <a:p>
            <a:endParaRPr/>
          </a:p>
          <a:p>
            <a:pPr algn="ctr">
              <a:buNone/>
            </a:pPr>
            <a:r>
              <a:rPr lang="en-GB" sz="1800"/>
              <a:t>Maasai definition of marriage/love.</a:t>
            </a:r>
          </a:p>
        </p:txBody>
      </p:sp>
      <p:pic>
        <p:nvPicPr>
          <p:cNvPr id="179" name="Shape 179"/>
          <p:cNvPicPr preferRelativeResize="0"/>
          <p:nvPr/>
        </p:nvPicPr>
        <p:blipFill>
          <a:blip r:embed="rId5"/>
          <a:stretch>
            <a:fillRect/>
          </a:stretch>
        </p:blipFill>
        <p:spPr>
          <a:xfrm>
            <a:off x="6319475" y="259125"/>
            <a:ext cx="1154000" cy="941025"/>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GB" sz="2400">
                <a:solidFill>
                  <a:srgbClr val="134F5C"/>
                </a:solidFill>
              </a:rPr>
              <a:t>Universal/similar (etic)</a:t>
            </a:r>
            <a:r>
              <a:rPr lang="en-GB" sz="2400"/>
              <a:t> </a:t>
            </a:r>
            <a:r>
              <a:rPr lang="en-GB" sz="2400">
                <a:solidFill>
                  <a:srgbClr val="783F04"/>
                </a:solidFill>
              </a:rPr>
              <a:t>or</a:t>
            </a:r>
          </a:p>
          <a:p>
            <a:pPr algn="ctr">
              <a:buNone/>
            </a:pPr>
            <a:r>
              <a:rPr lang="en-GB" sz="2400">
                <a:solidFill>
                  <a:srgbClr val="1155CC"/>
                </a:solidFill>
              </a:rPr>
              <a:t>Culture specific/different (emic)</a:t>
            </a:r>
            <a:r>
              <a:rPr lang="en-GB" sz="2400">
                <a:solidFill>
                  <a:srgbClr val="666666"/>
                </a:solidFill>
              </a:rPr>
              <a:t>?</a:t>
            </a:r>
          </a:p>
        </p:txBody>
      </p:sp>
      <p:sp>
        <p:nvSpPr>
          <p:cNvPr id="185" name="Shape 185"/>
          <p:cNvSpPr txBox="1">
            <a:spLocks noGrp="1"/>
          </p:cNvSpPr>
          <p:nvPr>
            <p:ph type="body" idx="1"/>
          </p:nvPr>
        </p:nvSpPr>
        <p:spPr>
          <a:xfrm>
            <a:off x="457200" y="1156175"/>
            <a:ext cx="8229600" cy="3921300"/>
          </a:xfrm>
          <a:prstGeom prst="rect">
            <a:avLst/>
          </a:prstGeom>
        </p:spPr>
        <p:txBody>
          <a:bodyPr lIns="91425" tIns="91425" rIns="91425" bIns="91425" anchor="t" anchorCtr="0">
            <a:noAutofit/>
          </a:bodyPr>
          <a:lstStyle/>
          <a:p>
            <a:pPr lvl="0" algn="ctr" rtl="0">
              <a:buNone/>
            </a:pPr>
            <a:r>
              <a:rPr lang="en-GB">
                <a:solidFill>
                  <a:srgbClr val="CC0000"/>
                </a:solidFill>
              </a:rPr>
              <a:t>Time?</a:t>
            </a:r>
          </a:p>
          <a:p>
            <a:pPr lvl="0" algn="ctr" rtl="0">
              <a:buNone/>
            </a:pPr>
            <a:r>
              <a:rPr lang="en-GB">
                <a:solidFill>
                  <a:srgbClr val="E69138"/>
                </a:solidFill>
              </a:rPr>
              <a:t>Aggression?</a:t>
            </a:r>
          </a:p>
          <a:p>
            <a:pPr lvl="0" algn="ctr" rtl="0">
              <a:buNone/>
            </a:pPr>
            <a:r>
              <a:rPr lang="en-GB">
                <a:solidFill>
                  <a:srgbClr val="6AA84F"/>
                </a:solidFill>
              </a:rPr>
              <a:t>Emotion?</a:t>
            </a:r>
          </a:p>
          <a:p>
            <a:pPr lvl="0" algn="ctr" rtl="0">
              <a:buNone/>
            </a:pPr>
            <a:r>
              <a:rPr lang="en-GB">
                <a:solidFill>
                  <a:srgbClr val="45818E"/>
                </a:solidFill>
              </a:rPr>
              <a:t>Attraction?</a:t>
            </a:r>
          </a:p>
          <a:p>
            <a:pPr lvl="0" algn="ctr" rtl="0">
              <a:buNone/>
            </a:pPr>
            <a:r>
              <a:rPr lang="en-GB">
                <a:solidFill>
                  <a:srgbClr val="3C78D8"/>
                </a:solidFill>
              </a:rPr>
              <a:t>Gender roles?</a:t>
            </a:r>
          </a:p>
          <a:p>
            <a:pPr lvl="0" algn="ctr" rtl="0">
              <a:buNone/>
            </a:pPr>
            <a:r>
              <a:rPr lang="en-GB">
                <a:solidFill>
                  <a:srgbClr val="351C75"/>
                </a:solidFill>
              </a:rPr>
              <a:t>Depression?</a:t>
            </a:r>
          </a:p>
          <a:p>
            <a:pPr algn="ctr">
              <a:buNone/>
            </a:pPr>
            <a:r>
              <a:rPr lang="en-GB">
                <a:solidFill>
                  <a:srgbClr val="A64D79"/>
                </a:solidFill>
              </a:rPr>
              <a:t>Happiness?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solidFill>
                  <a:srgbClr val="980000"/>
                </a:solidFill>
              </a:rPr>
              <a:t>How different are we?</a:t>
            </a:r>
          </a:p>
        </p:txBody>
      </p:sp>
      <p:sp>
        <p:nvSpPr>
          <p:cNvPr id="191" name="Shape 19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GB">
                <a:solidFill>
                  <a:srgbClr val="666666"/>
                </a:solidFill>
              </a:rPr>
              <a:t>Western Science and Indigenous Knowledge are not polar opposites, common similarities exist in reference to:</a:t>
            </a:r>
          </a:p>
          <a:p>
            <a:pPr lvl="0" rtl="0">
              <a:buNone/>
            </a:pPr>
            <a:r>
              <a:rPr lang="en-GB">
                <a:solidFill>
                  <a:srgbClr val="1155CC"/>
                </a:solidFill>
              </a:rPr>
              <a:t>Environmental awareness</a:t>
            </a:r>
          </a:p>
          <a:p>
            <a:pPr lvl="0" rtl="0">
              <a:buNone/>
            </a:pPr>
            <a:r>
              <a:rPr lang="en-GB">
                <a:solidFill>
                  <a:srgbClr val="38761D"/>
                </a:solidFill>
              </a:rPr>
              <a:t>Organic produce</a:t>
            </a:r>
          </a:p>
          <a:p>
            <a:pPr lvl="0" rtl="0">
              <a:buNone/>
            </a:pPr>
            <a:r>
              <a:rPr lang="en-GB">
                <a:solidFill>
                  <a:srgbClr val="674EA7"/>
                </a:solidFill>
              </a:rPr>
              <a:t>Interconnectedness of living things</a:t>
            </a:r>
            <a:r>
              <a:rPr lang="en-GB">
                <a:solidFill>
                  <a:srgbClr val="351C75"/>
                </a:solidFill>
              </a:rPr>
              <a:t>- ecology</a:t>
            </a:r>
          </a:p>
          <a:p>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solidFill>
                  <a:srgbClr val="073763"/>
                </a:solidFill>
              </a:rPr>
              <a:t>Stephen L.Point</a:t>
            </a:r>
          </a:p>
        </p:txBody>
      </p:sp>
      <p:sp>
        <p:nvSpPr>
          <p:cNvPr id="197" name="Shape 19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GB" sz="1400" b="1">
                <a:solidFill>
                  <a:srgbClr val="4A86E8"/>
                </a:solidFill>
              </a:rPr>
              <a:t>Skowkale First Nation, Canada:</a:t>
            </a:r>
          </a:p>
          <a:p>
            <a:endParaRPr/>
          </a:p>
          <a:p>
            <a:pPr lvl="0" algn="ctr" rtl="0">
              <a:buNone/>
            </a:pPr>
            <a:r>
              <a:rPr lang="en-GB" sz="2400"/>
              <a:t>“Our values and our systems are not European.</a:t>
            </a:r>
          </a:p>
          <a:p>
            <a:pPr lvl="0" algn="ctr" rtl="0">
              <a:buNone/>
            </a:pPr>
            <a:r>
              <a:rPr lang="en-GB" sz="2400"/>
              <a:t> </a:t>
            </a:r>
            <a:r>
              <a:rPr lang="en-GB" sz="2400" i="1"/>
              <a:t>However</a:t>
            </a:r>
            <a:r>
              <a:rPr lang="en-GB" sz="2400"/>
              <a:t>, the more I study Europeans and the more I learn about my own history, the more I find that in fact we are the same…</a:t>
            </a:r>
          </a:p>
          <a:p>
            <a:pPr lvl="0" algn="ctr" rtl="0">
              <a:buNone/>
            </a:pPr>
            <a:r>
              <a:rPr lang="en-GB" sz="2400"/>
              <a:t>if you look long and hard enough, you will find that there are probably more similarities than there are differences between us”</a:t>
            </a:r>
          </a:p>
          <a:p>
            <a:endParaRPr/>
          </a:p>
        </p:txBody>
      </p:sp>
      <p:pic>
        <p:nvPicPr>
          <p:cNvPr id="198" name="Shape 198"/>
          <p:cNvPicPr preferRelativeResize="0"/>
          <p:nvPr/>
        </p:nvPicPr>
        <p:blipFill>
          <a:blip r:embed="rId3"/>
          <a:stretch>
            <a:fillRect/>
          </a:stretch>
        </p:blipFill>
        <p:spPr>
          <a:xfrm>
            <a:off x="5693025" y="109900"/>
            <a:ext cx="1791474" cy="1813423"/>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solidFill>
                  <a:srgbClr val="A64D79"/>
                </a:solidFill>
              </a:rPr>
              <a:t>Vandana Shiva</a:t>
            </a:r>
          </a:p>
        </p:txBody>
      </p:sp>
      <p:sp>
        <p:nvSpPr>
          <p:cNvPr id="204" name="Shape 20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GB">
                <a:solidFill>
                  <a:srgbClr val="45818E"/>
                </a:solidFill>
              </a:rPr>
              <a:t>“</a:t>
            </a:r>
            <a:r>
              <a:rPr lang="en-GB" sz="2400" i="1">
                <a:solidFill>
                  <a:srgbClr val="45818E"/>
                </a:solidFill>
              </a:rPr>
              <a:t>We’ve moved from wisdom to knowledge,</a:t>
            </a:r>
          </a:p>
          <a:p>
            <a:pPr lvl="0" rtl="0">
              <a:buNone/>
            </a:pPr>
            <a:r>
              <a:rPr lang="en-GB" sz="2400" i="1">
                <a:solidFill>
                  <a:srgbClr val="45818E"/>
                </a:solidFill>
              </a:rPr>
              <a:t> and now we’re moving from knowledge to </a:t>
            </a:r>
          </a:p>
          <a:p>
            <a:pPr lvl="0" rtl="0">
              <a:buNone/>
            </a:pPr>
            <a:r>
              <a:rPr lang="en-GB" sz="2400" i="1">
                <a:solidFill>
                  <a:srgbClr val="45818E"/>
                </a:solidFill>
              </a:rPr>
              <a:t>information, and that information is so partial- </a:t>
            </a:r>
          </a:p>
          <a:p>
            <a:pPr lvl="0" rtl="0">
              <a:buNone/>
            </a:pPr>
            <a:r>
              <a:rPr lang="en-GB" sz="2400" i="1">
                <a:solidFill>
                  <a:srgbClr val="45818E"/>
                </a:solidFill>
              </a:rPr>
              <a:t>that we’re creating incomplete human beings.</a:t>
            </a:r>
            <a:r>
              <a:rPr lang="en-GB" sz="2400">
                <a:solidFill>
                  <a:srgbClr val="45818E"/>
                </a:solidFill>
              </a:rPr>
              <a:t>”</a:t>
            </a:r>
          </a:p>
          <a:p>
            <a:endParaRPr/>
          </a:p>
          <a:p>
            <a:pPr algn="ctr">
              <a:buNone/>
            </a:pPr>
            <a:r>
              <a:rPr lang="en-GB" sz="2400" b="1">
                <a:solidFill>
                  <a:srgbClr val="0C343D"/>
                </a:solidFill>
              </a:rPr>
              <a:t>To what extent do you agree with the above statement?</a:t>
            </a:r>
          </a:p>
        </p:txBody>
      </p:sp>
      <p:pic>
        <p:nvPicPr>
          <p:cNvPr id="205" name="Shape 205"/>
          <p:cNvPicPr preferRelativeResize="0"/>
          <p:nvPr/>
        </p:nvPicPr>
        <p:blipFill>
          <a:blip r:embed="rId3"/>
          <a:stretch>
            <a:fillRect/>
          </a:stretch>
        </p:blipFill>
        <p:spPr>
          <a:xfrm>
            <a:off x="6829425" y="205975"/>
            <a:ext cx="1857375" cy="2466975"/>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Further research</a:t>
            </a:r>
          </a:p>
        </p:txBody>
      </p:sp>
      <p:pic>
        <p:nvPicPr>
          <p:cNvPr id="211" name="Shape 211"/>
          <p:cNvPicPr preferRelativeResize="0"/>
          <p:nvPr/>
        </p:nvPicPr>
        <p:blipFill>
          <a:blip r:embed="rId3"/>
          <a:stretch>
            <a:fillRect/>
          </a:stretch>
        </p:blipFill>
        <p:spPr>
          <a:xfrm>
            <a:off x="279300" y="1287150"/>
            <a:ext cx="6224125" cy="3219625"/>
          </a:xfrm>
          <a:prstGeom prst="rect">
            <a:avLst/>
          </a:prstGeom>
        </p:spPr>
      </p:pic>
      <p:sp>
        <p:nvSpPr>
          <p:cNvPr id="212" name="Shape 212"/>
          <p:cNvSpPr txBox="1">
            <a:spLocks noGrp="1"/>
          </p:cNvSpPr>
          <p:nvPr>
            <p:ph type="body" idx="1"/>
          </p:nvPr>
        </p:nvSpPr>
        <p:spPr>
          <a:xfrm>
            <a:off x="6606000" y="2016200"/>
            <a:ext cx="2282400" cy="1530300"/>
          </a:xfrm>
          <a:prstGeom prst="rect">
            <a:avLst/>
          </a:prstGeom>
          <a:ln w="9525" cap="flat">
            <a:solidFill>
              <a:srgbClr val="FF0000"/>
            </a:solidFill>
            <a:prstDash val="solid"/>
            <a:round/>
            <a:headEnd type="none" w="med" len="med"/>
            <a:tailEnd type="none" w="med" len="med"/>
          </a:ln>
        </p:spPr>
        <p:txBody>
          <a:bodyPr lIns="91425" tIns="91425" rIns="91425" bIns="91425" anchor="t" anchorCtr="0">
            <a:noAutofit/>
          </a:bodyPr>
          <a:lstStyle/>
          <a:p>
            <a:pPr lvl="0" rtl="0">
              <a:buNone/>
            </a:pPr>
            <a:r>
              <a:rPr lang="en-GB"/>
              <a:t>
</a:t>
            </a:r>
            <a:r>
              <a:rPr lang="en-GB" sz="1400">
                <a:latin typeface="Impact"/>
                <a:ea typeface="Impact"/>
                <a:cs typeface="Impact"/>
                <a:sym typeface="Impact"/>
              </a:rPr>
              <a:t>Extended Essay?</a:t>
            </a:r>
          </a:p>
          <a:p>
            <a:pPr lvl="0" rtl="0">
              <a:buNone/>
            </a:pPr>
            <a:r>
              <a:rPr lang="en-GB" sz="1400">
                <a:latin typeface="Impact"/>
                <a:ea typeface="Impact"/>
                <a:cs typeface="Impact"/>
                <a:sym typeface="Impact"/>
              </a:rPr>
              <a:t>CAS?</a:t>
            </a:r>
          </a:p>
          <a:p>
            <a:pPr lvl="0" rtl="0">
              <a:buNone/>
            </a:pPr>
            <a:r>
              <a:rPr lang="en-GB" sz="1400">
                <a:latin typeface="Impact"/>
                <a:ea typeface="Impact"/>
                <a:cs typeface="Impact"/>
                <a:sym typeface="Impact"/>
              </a:rPr>
              <a:t>TOK presentation/essay?</a:t>
            </a:r>
          </a:p>
          <a:p>
            <a:endParaRPr/>
          </a:p>
          <a:p>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Videos</a:t>
            </a:r>
          </a:p>
        </p:txBody>
      </p:sp>
      <p:sp>
        <p:nvSpPr>
          <p:cNvPr id="218" name="Shape 21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219" name="Shape 219">
            <a:hlinkClick r:id="rId3"/>
          </p:cNvPr>
          <p:cNvSpPr/>
          <p:nvPr/>
        </p:nvSpPr>
        <p:spPr>
          <a:xfrm>
            <a:off x="457200" y="1296050"/>
            <a:ext cx="4059556" cy="3044674"/>
          </a:xfrm>
          <a:prstGeom prst="rect">
            <a:avLst/>
          </a:prstGeom>
          <a:blipFill>
            <a:blip r:embed="rId4"/>
            <a:stretch>
              <a:fillRect/>
            </a:stretch>
          </a:blipFill>
          <a:ln>
            <a:noFill/>
          </a:ln>
        </p:spPr>
      </p:sp>
      <p:sp>
        <p:nvSpPr>
          <p:cNvPr id="220" name="Shape 220">
            <a:hlinkClick r:id="rId5"/>
          </p:cNvPr>
          <p:cNvSpPr/>
          <p:nvPr/>
        </p:nvSpPr>
        <p:spPr>
          <a:xfrm>
            <a:off x="4627225" y="1296050"/>
            <a:ext cx="4059574" cy="3044674"/>
          </a:xfrm>
          <a:prstGeom prst="rect">
            <a:avLst/>
          </a:prstGeom>
          <a:blipFill>
            <a:blip r:embed="rId6"/>
            <a:stretch>
              <a:fillRect/>
            </a:stretch>
          </a:blipFill>
          <a:ln>
            <a:noFill/>
          </a:ln>
        </p:spPr>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367</Words>
  <Application>Microsoft Office PowerPoint</Application>
  <PresentationFormat>On-screen Show (16:9)</PresentationFormat>
  <Paragraphs>52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Georgia</vt:lpstr>
      <vt:lpstr>Impact</vt:lpstr>
      <vt:lpstr>Verdana</vt:lpstr>
      <vt:lpstr>simple-light</vt:lpstr>
      <vt:lpstr>Researching indigenous cultures...</vt:lpstr>
      <vt:lpstr>Research into culture needs to consider...</vt:lpstr>
      <vt:lpstr>Psychology of </vt:lpstr>
      <vt:lpstr>Universal/similar (etic) or Culture specific/different (emic)?</vt:lpstr>
      <vt:lpstr>How different are we?</vt:lpstr>
      <vt:lpstr>Stephen L.Point</vt:lpstr>
      <vt:lpstr>Vandana Shiva</vt:lpstr>
      <vt:lpstr>Further research</vt:lpstr>
      <vt:lpstr>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Knowledge</dc:title>
  <cp:lastModifiedBy>An Gulinck</cp:lastModifiedBy>
  <cp:revision>4</cp:revision>
  <dcterms:modified xsi:type="dcterms:W3CDTF">2017-02-09T03:08:36Z</dcterms:modified>
</cp:coreProperties>
</file>