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6" r:id="rId2"/>
    <p:sldId id="280" r:id="rId3"/>
    <p:sldId id="281" r:id="rId4"/>
    <p:sldId id="282" r:id="rId5"/>
    <p:sldId id="283" r:id="rId6"/>
    <p:sldId id="277" r:id="rId7"/>
    <p:sldId id="272" r:id="rId8"/>
    <p:sldId id="273" r:id="rId9"/>
    <p:sldId id="274" r:id="rId10"/>
    <p:sldId id="275" r:id="rId11"/>
    <p:sldId id="276" r:id="rId12"/>
    <p:sldId id="257" r:id="rId13"/>
    <p:sldId id="278" r:id="rId14"/>
    <p:sldId id="258" r:id="rId15"/>
    <p:sldId id="259" r:id="rId16"/>
    <p:sldId id="260" r:id="rId17"/>
    <p:sldId id="279" r:id="rId18"/>
    <p:sldId id="261" r:id="rId19"/>
    <p:sldId id="262" r:id="rId20"/>
    <p:sldId id="263" r:id="rId21"/>
    <p:sldId id="264" r:id="rId22"/>
    <p:sldId id="265" r:id="rId23"/>
    <p:sldId id="266" r:id="rId24"/>
    <p:sldId id="267" r:id="rId25"/>
    <p:sldId id="284" r:id="rId26"/>
    <p:sldId id="285" r:id="rId27"/>
    <p:sldId id="286" r:id="rId28"/>
    <p:sldId id="287" r:id="rId29"/>
    <p:sldId id="288" r:id="rId30"/>
    <p:sldId id="291" r:id="rId31"/>
    <p:sldId id="292" r:id="rId32"/>
    <p:sldId id="289" r:id="rId33"/>
    <p:sldId id="290" r:id="rId34"/>
    <p:sldId id="293" r:id="rId35"/>
    <p:sldId id="294" r:id="rId36"/>
    <p:sldId id="295"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292096-CDE6-43D3-A6A6-074BB4553400}" type="datetimeFigureOut">
              <a:rPr lang="en-US" smtClean="0"/>
              <a:pPr/>
              <a:t>2/2/2012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D819C1-D42E-4EED-8261-31D1F94B2306}"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2A8F7B59-EBE9-4337-8454-73155F349C4B}" type="slidenum">
              <a:rPr lang="en-US" smtClean="0"/>
              <a:pPr/>
              <a:t>25</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24FA0D69-52C6-4937-8A36-CF2121DFF735}" type="slidenum">
              <a:rPr lang="en-US" smtClean="0"/>
              <a:pPr/>
              <a:t>26</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17AB7C0A-681F-4644-8DB6-39BB36F49DBA}" type="slidenum">
              <a:rPr lang="en-US" smtClean="0"/>
              <a:pPr/>
              <a:t>27</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F0FD4CF9-E545-4CB5-BAE9-102957DA3CE0}" type="slidenum">
              <a:rPr lang="en-US" smtClean="0"/>
              <a:pPr/>
              <a:t>28</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C9B1E6F5-D86D-4D5A-B1AE-A51F779008DA}" type="datetimeFigureOut">
              <a:rPr lang="en-US" smtClean="0"/>
              <a:pPr/>
              <a:t>2/2/2012</a:t>
            </a:fld>
            <a:endParaRPr lang="en-GB"/>
          </a:p>
        </p:txBody>
      </p:sp>
      <p:sp>
        <p:nvSpPr>
          <p:cNvPr id="17" name="Footer Placeholder 16"/>
          <p:cNvSpPr>
            <a:spLocks noGrp="1"/>
          </p:cNvSpPr>
          <p:nvPr>
            <p:ph type="ftr" sz="quarter" idx="11"/>
          </p:nvPr>
        </p:nvSpPr>
        <p:spPr/>
        <p:txBody>
          <a:bodyPr/>
          <a:lstStyle/>
          <a:p>
            <a:endParaRPr lang="en-GB"/>
          </a:p>
        </p:txBody>
      </p:sp>
      <p:sp>
        <p:nvSpPr>
          <p:cNvPr id="29" name="Slide Number Placeholder 28"/>
          <p:cNvSpPr>
            <a:spLocks noGrp="1"/>
          </p:cNvSpPr>
          <p:nvPr>
            <p:ph type="sldNum" sz="quarter" idx="12"/>
          </p:nvPr>
        </p:nvSpPr>
        <p:spPr/>
        <p:txBody>
          <a:bodyPr/>
          <a:lstStyle/>
          <a:p>
            <a:fld id="{172D16D5-BBE3-4BC0-A05D-DC62C027FEDD}" type="slidenum">
              <a:rPr lang="en-GB" smtClean="0"/>
              <a:pPr/>
              <a:t>‹#›</a:t>
            </a:fld>
            <a:endParaRPr lang="en-GB"/>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9B1E6F5-D86D-4D5A-B1AE-A51F779008DA}" type="datetimeFigureOut">
              <a:rPr lang="en-US" smtClean="0"/>
              <a:pPr/>
              <a:t>2/2/2012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2D16D5-BBE3-4BC0-A05D-DC62C027FEDD}"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9B1E6F5-D86D-4D5A-B1AE-A51F779008DA}" type="datetimeFigureOut">
              <a:rPr lang="en-US" smtClean="0"/>
              <a:pPr/>
              <a:t>2/2/2012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2D16D5-BBE3-4BC0-A05D-DC62C027FEDD}"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76400"/>
            <a:ext cx="4194175" cy="442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194175" cy="442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68C9C8-8722-483A-BA5D-61B701E95A7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9B1E6F5-D86D-4D5A-B1AE-A51F779008DA}" type="datetimeFigureOut">
              <a:rPr lang="en-US" smtClean="0"/>
              <a:pPr/>
              <a:t>2/2/2012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2D16D5-BBE3-4BC0-A05D-DC62C027FEDD}"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9B1E6F5-D86D-4D5A-B1AE-A51F779008DA}" type="datetimeFigureOut">
              <a:rPr lang="en-US" smtClean="0"/>
              <a:pPr/>
              <a:t>2/2/2012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7924800" y="6416675"/>
            <a:ext cx="762000" cy="365125"/>
          </a:xfrm>
        </p:spPr>
        <p:txBody>
          <a:bodyPr/>
          <a:lstStyle/>
          <a:p>
            <a:fld id="{172D16D5-BBE3-4BC0-A05D-DC62C027FEDD}"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9B1E6F5-D86D-4D5A-B1AE-A51F779008DA}" type="datetimeFigureOut">
              <a:rPr lang="en-US" smtClean="0"/>
              <a:pPr/>
              <a:t>2/2/2012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2D16D5-BBE3-4BC0-A05D-DC62C027FEDD}"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9B1E6F5-D86D-4D5A-B1AE-A51F779008DA}" type="datetimeFigureOut">
              <a:rPr lang="en-US" smtClean="0"/>
              <a:pPr/>
              <a:t>2/2/2012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72D16D5-BBE3-4BC0-A05D-DC62C027FEDD}"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9B1E6F5-D86D-4D5A-B1AE-A51F779008DA}" type="datetimeFigureOut">
              <a:rPr lang="en-US" smtClean="0"/>
              <a:pPr/>
              <a:t>2/2/2012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72D16D5-BBE3-4BC0-A05D-DC62C027FEDD}"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B1E6F5-D86D-4D5A-B1AE-A51F779008DA}" type="datetimeFigureOut">
              <a:rPr lang="en-US" smtClean="0"/>
              <a:pPr/>
              <a:t>2/2/2012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72D16D5-BBE3-4BC0-A05D-DC62C027FEDD}"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9B1E6F5-D86D-4D5A-B1AE-A51F779008DA}" type="datetimeFigureOut">
              <a:rPr lang="en-US" smtClean="0"/>
              <a:pPr/>
              <a:t>2/2/2012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2D16D5-BBE3-4BC0-A05D-DC62C027FEDD}"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9B1E6F5-D86D-4D5A-B1AE-A51F779008DA}" type="datetimeFigureOut">
              <a:rPr lang="en-US" smtClean="0"/>
              <a:pPr/>
              <a:t>2/2/2012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2D16D5-BBE3-4BC0-A05D-DC62C027FEDD}"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C9B1E6F5-D86D-4D5A-B1AE-A51F779008DA}" type="datetimeFigureOut">
              <a:rPr lang="en-US" smtClean="0"/>
              <a:pPr/>
              <a:t>2/2/2012</a:t>
            </a:fld>
            <a:endParaRPr lang="en-GB"/>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GB"/>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172D16D5-BBE3-4BC0-A05D-DC62C027FEDD}" type="slidenum">
              <a:rPr lang="en-GB" smtClean="0"/>
              <a:pPr/>
              <a:t>‹#›</a:t>
            </a:fld>
            <a:endParaRPr lang="en-GB"/>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tomandlorenzo2.blogspot.com/2010/12/chinese-couturier-guo-pei.html" TargetMode="External"/><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artsconnected.org/artsnetmn/whatsart/kongo.html#civic" TargetMode="Externa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hyperlink" Target="http://tomandlorenzo2.blogspot.com/2010/12/chinese-couturier-guo-pei.html" TargetMode="External"/><Relationship Id="rId2" Type="http://schemas.openxmlformats.org/officeDocument/2006/relationships/image" Target="../media/image5.jpeg"/><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28596" y="2214554"/>
            <a:ext cx="8229600" cy="1143000"/>
          </a:xfrm>
        </p:spPr>
        <p:txBody>
          <a:bodyPr>
            <a:noAutofit/>
          </a:bodyPr>
          <a:lstStyle/>
          <a:p>
            <a:r>
              <a:rPr lang="en-GB" sz="9600" dirty="0" smtClean="0">
                <a:solidFill>
                  <a:schemeClr val="bg1"/>
                </a:solidFill>
              </a:rPr>
              <a:t>What is Art?</a:t>
            </a:r>
            <a:endParaRPr lang="en-GB" sz="96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2000232" y="5180361"/>
            <a:ext cx="6929454"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err="1" smtClean="0">
                <a:ln>
                  <a:noFill/>
                </a:ln>
                <a:solidFill>
                  <a:schemeClr val="bg1"/>
                </a:solidFill>
                <a:effectLst/>
                <a:latin typeface="Arial" pitchFamily="34" charset="0"/>
                <a:ea typeface="Calibri" pitchFamily="34" charset="0"/>
                <a:cs typeface="Arial" pitchFamily="34" charset="0"/>
              </a:rPr>
              <a:t>Claes</a:t>
            </a:r>
            <a:r>
              <a:rPr kumimoji="0" lang="en-GB" sz="2400" b="1" i="0" u="none" strike="noStrike" cap="none" normalizeH="0" baseline="0" dirty="0" smtClean="0">
                <a:ln>
                  <a:noFill/>
                </a:ln>
                <a:solidFill>
                  <a:schemeClr val="bg1"/>
                </a:solidFill>
                <a:effectLst/>
                <a:latin typeface="Arial" pitchFamily="34" charset="0"/>
                <a:ea typeface="Calibri" pitchFamily="34" charset="0"/>
                <a:cs typeface="Arial" pitchFamily="34" charset="0"/>
              </a:rPr>
              <a:t> Oldenburg and </a:t>
            </a:r>
            <a:r>
              <a:rPr kumimoji="0" lang="en-GB" sz="2400" b="1" i="0" u="none" strike="noStrike" cap="none" normalizeH="0" baseline="0" dirty="0" err="1" smtClean="0">
                <a:ln>
                  <a:noFill/>
                </a:ln>
                <a:solidFill>
                  <a:schemeClr val="bg1"/>
                </a:solidFill>
                <a:effectLst/>
                <a:latin typeface="Arial" pitchFamily="34" charset="0"/>
                <a:ea typeface="Calibri" pitchFamily="34" charset="0"/>
                <a:cs typeface="Arial" pitchFamily="34" charset="0"/>
              </a:rPr>
              <a:t>Coosje</a:t>
            </a:r>
            <a:r>
              <a:rPr kumimoji="0" lang="en-GB" sz="2400" b="1" i="0" u="none" strike="noStrike" cap="none" normalizeH="0" baseline="0" dirty="0" smtClean="0">
                <a:ln>
                  <a:noFill/>
                </a:ln>
                <a:solidFill>
                  <a:schemeClr val="bg1"/>
                </a:solidFill>
                <a:effectLst/>
                <a:latin typeface="Arial" pitchFamily="34" charset="0"/>
                <a:ea typeface="Calibri" pitchFamily="34" charset="0"/>
                <a:cs typeface="Arial" pitchFamily="34" charset="0"/>
              </a:rPr>
              <a:t> van </a:t>
            </a:r>
            <a:r>
              <a:rPr kumimoji="0" lang="en-GB" sz="2400" b="1" i="0" u="none" strike="noStrike" cap="none" normalizeH="0" baseline="0" dirty="0" err="1" smtClean="0">
                <a:ln>
                  <a:noFill/>
                </a:ln>
                <a:solidFill>
                  <a:schemeClr val="bg1"/>
                </a:solidFill>
                <a:effectLst/>
                <a:latin typeface="Arial" pitchFamily="34" charset="0"/>
                <a:ea typeface="Calibri" pitchFamily="34" charset="0"/>
                <a:cs typeface="Arial" pitchFamily="34" charset="0"/>
              </a:rPr>
              <a:t>Bruggen</a:t>
            </a:r>
            <a:r>
              <a:rPr kumimoji="0" lang="en-GB" sz="2000" b="1" i="0" u="none" strike="noStrike" cap="none" normalizeH="0" baseline="0" dirty="0" smtClean="0">
                <a:ln>
                  <a:noFill/>
                </a:ln>
                <a:solidFill>
                  <a:schemeClr val="bg1"/>
                </a:solidFill>
                <a:effectLst/>
                <a:latin typeface="Arial" pitchFamily="34" charset="0"/>
                <a:ea typeface="Calibri" pitchFamily="34" charset="0"/>
                <a:cs typeface="Arial" pitchFamily="34" charset="0"/>
              </a:rPr>
              <a:t/>
            </a:r>
            <a:br>
              <a:rPr kumimoji="0" lang="en-GB" sz="2000" b="1" i="0" u="none" strike="noStrike" cap="none" normalizeH="0" baseline="0" dirty="0" smtClean="0">
                <a:ln>
                  <a:noFill/>
                </a:ln>
                <a:solidFill>
                  <a:schemeClr val="bg1"/>
                </a:solidFill>
                <a:effectLst/>
                <a:latin typeface="Arial" pitchFamily="34" charset="0"/>
                <a:ea typeface="Calibri" pitchFamily="34" charset="0"/>
                <a:cs typeface="Arial" pitchFamily="34" charset="0"/>
              </a:rPr>
            </a:br>
            <a:r>
              <a:rPr kumimoji="0" lang="en-GB" sz="2000" b="1" i="1" u="none" strike="noStrike" cap="none" normalizeH="0" baseline="0" dirty="0" err="1" smtClean="0">
                <a:ln>
                  <a:noFill/>
                </a:ln>
                <a:solidFill>
                  <a:schemeClr val="bg1"/>
                </a:solidFill>
                <a:effectLst/>
                <a:latin typeface="Arial" pitchFamily="34" charset="0"/>
                <a:ea typeface="Calibri" pitchFamily="34" charset="0"/>
                <a:cs typeface="Arial" pitchFamily="34" charset="0"/>
              </a:rPr>
              <a:t>Spoonbridge</a:t>
            </a:r>
            <a:r>
              <a:rPr kumimoji="0" lang="en-GB" sz="2000" b="1" i="1" u="none" strike="noStrike" cap="none" normalizeH="0" baseline="0" dirty="0" smtClean="0">
                <a:ln>
                  <a:noFill/>
                </a:ln>
                <a:solidFill>
                  <a:schemeClr val="bg1"/>
                </a:solidFill>
                <a:effectLst/>
                <a:latin typeface="Arial" pitchFamily="34" charset="0"/>
                <a:ea typeface="Calibri" pitchFamily="34" charset="0"/>
                <a:cs typeface="Arial" pitchFamily="34" charset="0"/>
              </a:rPr>
              <a:t> and Cherry,</a:t>
            </a:r>
            <a:r>
              <a:rPr kumimoji="0" lang="en-GB" sz="2000" b="1" i="0" u="none" strike="noStrike" cap="none" normalizeH="0" baseline="0" dirty="0" smtClean="0">
                <a:ln>
                  <a:noFill/>
                </a:ln>
                <a:solidFill>
                  <a:schemeClr val="bg1"/>
                </a:solidFill>
                <a:effectLst/>
                <a:latin typeface="Arial" pitchFamily="34" charset="0"/>
                <a:ea typeface="Calibri" pitchFamily="34" charset="0"/>
                <a:cs typeface="Arial" pitchFamily="34" charset="0"/>
              </a:rPr>
              <a:t> 1985-1988</a:t>
            </a:r>
            <a:r>
              <a:rPr kumimoji="0" lang="en-GB" sz="1600" b="1" i="0" u="none" strike="noStrike" cap="none" normalizeH="0" baseline="0" dirty="0" smtClean="0">
                <a:ln>
                  <a:noFill/>
                </a:ln>
                <a:solidFill>
                  <a:schemeClr val="bg1"/>
                </a:solidFill>
                <a:effectLst/>
                <a:latin typeface="Arial" pitchFamily="34" charset="0"/>
                <a:ea typeface="Calibri" pitchFamily="34" charset="0"/>
                <a:cs typeface="Arial" pitchFamily="34" charset="0"/>
              </a:rPr>
              <a:t/>
            </a:r>
            <a:br>
              <a:rPr kumimoji="0" lang="en-GB" sz="1600" b="1" i="0" u="none" strike="noStrike" cap="none" normalizeH="0" baseline="0" dirty="0" smtClean="0">
                <a:ln>
                  <a:noFill/>
                </a:ln>
                <a:solidFill>
                  <a:schemeClr val="bg1"/>
                </a:solidFill>
                <a:effectLst/>
                <a:latin typeface="Arial" pitchFamily="34" charset="0"/>
                <a:ea typeface="Calibri" pitchFamily="34" charset="0"/>
                <a:cs typeface="Arial" pitchFamily="34" charset="0"/>
              </a:rPr>
            </a:br>
            <a:r>
              <a:rPr kumimoji="0" lang="en-GB" sz="1600" b="1" i="0" u="none" strike="noStrike" cap="none" normalizeH="0" baseline="0" dirty="0" smtClean="0">
                <a:ln>
                  <a:noFill/>
                </a:ln>
                <a:solidFill>
                  <a:schemeClr val="bg1"/>
                </a:solidFill>
                <a:effectLst/>
                <a:latin typeface="Arial" pitchFamily="34" charset="0"/>
                <a:ea typeface="Calibri" pitchFamily="34" charset="0"/>
                <a:cs typeface="Arial" pitchFamily="34" charset="0"/>
              </a:rPr>
              <a:t>aluminium, stainless steel, paint</a:t>
            </a:r>
            <a:br>
              <a:rPr kumimoji="0" lang="en-GB" sz="1600" b="1" i="0" u="none" strike="noStrike" cap="none" normalizeH="0" baseline="0" dirty="0" smtClean="0">
                <a:ln>
                  <a:noFill/>
                </a:ln>
                <a:solidFill>
                  <a:schemeClr val="bg1"/>
                </a:solidFill>
                <a:effectLst/>
                <a:latin typeface="Arial" pitchFamily="34" charset="0"/>
                <a:ea typeface="Calibri" pitchFamily="34" charset="0"/>
                <a:cs typeface="Arial" pitchFamily="34" charset="0"/>
              </a:rPr>
            </a:br>
            <a:r>
              <a:rPr kumimoji="0" lang="en-GB" sz="1600" b="1" i="0" u="none" strike="noStrike" cap="none" normalizeH="0" baseline="0" dirty="0" smtClean="0">
                <a:ln>
                  <a:noFill/>
                </a:ln>
                <a:solidFill>
                  <a:schemeClr val="bg1"/>
                </a:solidFill>
                <a:effectLst/>
                <a:latin typeface="Arial" pitchFamily="34" charset="0"/>
                <a:ea typeface="Calibri" pitchFamily="34" charset="0"/>
                <a:cs typeface="Arial" pitchFamily="34" charset="0"/>
              </a:rPr>
              <a:t>354 x 618 x 162 in.</a:t>
            </a:r>
            <a:r>
              <a:rPr kumimoji="0" lang="en-GB" sz="20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a:t>
            </a:r>
            <a:endParaRPr kumimoji="0" lang="en-GB" sz="3600" b="0" i="0" u="none" strike="noStrike" cap="none" normalizeH="0" baseline="0" dirty="0" smtClean="0">
              <a:ln>
                <a:noFill/>
              </a:ln>
              <a:solidFill>
                <a:schemeClr val="bg1"/>
              </a:solidFill>
              <a:effectLst/>
              <a:latin typeface="Arial" pitchFamily="34" charset="0"/>
            </a:endParaRPr>
          </a:p>
        </p:txBody>
      </p:sp>
      <p:pic>
        <p:nvPicPr>
          <p:cNvPr id="3" name="Picture 2" descr="Oldenburg and van Bruggen, Spoonbridge and Cherry"/>
          <p:cNvPicPr/>
          <p:nvPr/>
        </p:nvPicPr>
        <p:blipFill>
          <a:blip r:embed="rId2" cstate="print"/>
          <a:srcRect/>
          <a:stretch>
            <a:fillRect/>
          </a:stretch>
        </p:blipFill>
        <p:spPr bwMode="auto">
          <a:xfrm>
            <a:off x="1357290" y="285728"/>
            <a:ext cx="6357982" cy="45005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34" y="5786454"/>
            <a:ext cx="4357718" cy="769441"/>
          </a:xfrm>
          <a:prstGeom prst="rect">
            <a:avLst/>
          </a:prstGeom>
        </p:spPr>
        <p:txBody>
          <a:bodyPr wrap="square">
            <a:spAutoFit/>
          </a:bodyPr>
          <a:lstStyle/>
          <a:p>
            <a:r>
              <a:rPr lang="en-GB" sz="4400" dirty="0" err="1" smtClean="0">
                <a:solidFill>
                  <a:schemeClr val="bg1"/>
                </a:solidFill>
              </a:rPr>
              <a:t>Guo</a:t>
            </a:r>
            <a:r>
              <a:rPr lang="en-GB" sz="4400" dirty="0" smtClean="0">
                <a:solidFill>
                  <a:schemeClr val="bg1"/>
                </a:solidFill>
              </a:rPr>
              <a:t> </a:t>
            </a:r>
            <a:r>
              <a:rPr lang="en-GB" sz="4400" dirty="0" err="1" smtClean="0">
                <a:solidFill>
                  <a:schemeClr val="bg1"/>
                </a:solidFill>
              </a:rPr>
              <a:t>Pei</a:t>
            </a:r>
            <a:r>
              <a:rPr lang="en-GB" sz="4400" dirty="0" smtClean="0">
                <a:solidFill>
                  <a:schemeClr val="bg1"/>
                </a:solidFill>
              </a:rPr>
              <a:t> </a:t>
            </a:r>
            <a:r>
              <a:rPr lang="en-GB" b="1" dirty="0" smtClean="0">
                <a:solidFill>
                  <a:schemeClr val="bg1"/>
                </a:solidFill>
              </a:rPr>
              <a:t>fashion designer</a:t>
            </a:r>
            <a:endParaRPr lang="en-GB" sz="4400" b="1" dirty="0" smtClean="0">
              <a:solidFill>
                <a:schemeClr val="bg1"/>
              </a:solidFill>
            </a:endParaRPr>
          </a:p>
        </p:txBody>
      </p:sp>
      <p:pic>
        <p:nvPicPr>
          <p:cNvPr id="3" name="Picture 2" descr="http://www.dopegirlfreshattire.com/blog/wp-content/uploads/2010/08/guo-pei2.jpg"/>
          <p:cNvPicPr/>
          <p:nvPr/>
        </p:nvPicPr>
        <p:blipFill>
          <a:blip r:embed="rId2" cstate="print"/>
          <a:srcRect/>
          <a:stretch>
            <a:fillRect/>
          </a:stretch>
        </p:blipFill>
        <p:spPr bwMode="auto">
          <a:xfrm>
            <a:off x="714348" y="285728"/>
            <a:ext cx="3429024" cy="5143536"/>
          </a:xfrm>
          <a:prstGeom prst="rect">
            <a:avLst/>
          </a:prstGeom>
          <a:noFill/>
          <a:ln w="9525">
            <a:noFill/>
            <a:miter lim="800000"/>
            <a:headEnd/>
            <a:tailEnd/>
          </a:ln>
        </p:spPr>
      </p:pic>
      <p:pic>
        <p:nvPicPr>
          <p:cNvPr id="4" name="Picture 3" descr="http://www.jwz.org/images/guo_2bpei_2b4.jpg">
            <a:hlinkClick r:id="rId3"/>
          </p:cNvPr>
          <p:cNvPicPr/>
          <p:nvPr/>
        </p:nvPicPr>
        <p:blipFill>
          <a:blip r:embed="rId4" cstate="print"/>
          <a:srcRect l="15556" t="17994" r="24089"/>
          <a:stretch>
            <a:fillRect/>
          </a:stretch>
        </p:blipFill>
        <p:spPr bwMode="auto">
          <a:xfrm>
            <a:off x="5000628" y="214290"/>
            <a:ext cx="3000364" cy="60150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00034" y="214290"/>
            <a:ext cx="8229600" cy="6369072"/>
          </a:xfrm>
        </p:spPr>
        <p:txBody>
          <a:bodyPr>
            <a:normAutofit fontScale="90000"/>
          </a:bodyPr>
          <a:lstStyle/>
          <a:p>
            <a:pPr algn="l"/>
            <a:r>
              <a:rPr lang="en-GB" sz="3100" dirty="0" smtClean="0"/>
              <a:t/>
            </a:r>
            <a:br>
              <a:rPr lang="en-GB" sz="3100" dirty="0" smtClean="0"/>
            </a:br>
            <a:r>
              <a:rPr lang="en-GB" sz="3100" dirty="0">
                <a:effectLst/>
              </a:rPr>
              <a:t/>
            </a:r>
            <a:br>
              <a:rPr lang="en-GB" sz="3100" dirty="0">
                <a:effectLst/>
              </a:rPr>
            </a:br>
            <a:r>
              <a:rPr lang="en-GB" sz="3600" dirty="0" smtClean="0">
                <a:solidFill>
                  <a:schemeClr val="bg1"/>
                </a:solidFill>
                <a:effectLst/>
              </a:rPr>
              <a:t>Humans </a:t>
            </a:r>
            <a:r>
              <a:rPr lang="en-GB" sz="3600" dirty="0">
                <a:solidFill>
                  <a:schemeClr val="bg1"/>
                </a:solidFill>
                <a:effectLst/>
              </a:rPr>
              <a:t>have been creating art since prehistoric times. </a:t>
            </a:r>
            <a:r>
              <a:rPr lang="en-GB" sz="3600" dirty="0" smtClean="0">
                <a:solidFill>
                  <a:schemeClr val="bg1"/>
                </a:solidFill>
                <a:effectLst/>
              </a:rPr>
              <a:t/>
            </a:r>
            <a:br>
              <a:rPr lang="en-GB" sz="3600" dirty="0" smtClean="0">
                <a:solidFill>
                  <a:schemeClr val="bg1"/>
                </a:solidFill>
                <a:effectLst/>
              </a:rPr>
            </a:br>
            <a:r>
              <a:rPr lang="en-GB" sz="3600" dirty="0" smtClean="0">
                <a:solidFill>
                  <a:schemeClr val="bg1"/>
                </a:solidFill>
                <a:effectLst/>
              </a:rPr>
              <a:t/>
            </a:r>
            <a:br>
              <a:rPr lang="en-GB" sz="3600" dirty="0" smtClean="0">
                <a:solidFill>
                  <a:schemeClr val="bg1"/>
                </a:solidFill>
                <a:effectLst/>
              </a:rPr>
            </a:br>
            <a:r>
              <a:rPr lang="en-GB" sz="3600" dirty="0" smtClean="0">
                <a:solidFill>
                  <a:schemeClr val="bg1"/>
                </a:solidFill>
                <a:effectLst/>
              </a:rPr>
              <a:t>Each culture and </a:t>
            </a:r>
            <a:r>
              <a:rPr lang="en-GB" sz="3600" dirty="0">
                <a:solidFill>
                  <a:schemeClr val="bg1"/>
                </a:solidFill>
                <a:effectLst/>
              </a:rPr>
              <a:t>historic time seems to have its own definition of what art is. </a:t>
            </a:r>
            <a:r>
              <a:rPr lang="en-GB" sz="3600" dirty="0" smtClean="0">
                <a:solidFill>
                  <a:schemeClr val="bg1"/>
                </a:solidFill>
                <a:effectLst/>
              </a:rPr>
              <a:t/>
            </a:r>
            <a:br>
              <a:rPr lang="en-GB" sz="3600" dirty="0" smtClean="0">
                <a:solidFill>
                  <a:schemeClr val="bg1"/>
                </a:solidFill>
                <a:effectLst/>
              </a:rPr>
            </a:br>
            <a:r>
              <a:rPr lang="en-GB" sz="3600" dirty="0" smtClean="0">
                <a:solidFill>
                  <a:schemeClr val="bg1"/>
                </a:solidFill>
                <a:effectLst/>
              </a:rPr>
              <a:t/>
            </a:r>
            <a:br>
              <a:rPr lang="en-GB" sz="3600" dirty="0" smtClean="0">
                <a:solidFill>
                  <a:schemeClr val="bg1"/>
                </a:solidFill>
                <a:effectLst/>
              </a:rPr>
            </a:br>
            <a:r>
              <a:rPr lang="en-GB" sz="3600" dirty="0" smtClean="0">
                <a:solidFill>
                  <a:schemeClr val="bg1"/>
                </a:solidFill>
                <a:effectLst/>
              </a:rPr>
              <a:t>Each </a:t>
            </a:r>
            <a:r>
              <a:rPr lang="en-GB" sz="3600" dirty="0">
                <a:solidFill>
                  <a:schemeClr val="bg1"/>
                </a:solidFill>
                <a:effectLst/>
              </a:rPr>
              <a:t>culture creates its own ideals for how art should look. </a:t>
            </a:r>
            <a:r>
              <a:rPr lang="en-GB" sz="3600" dirty="0" smtClean="0">
                <a:solidFill>
                  <a:schemeClr val="bg1"/>
                </a:solidFill>
                <a:effectLst/>
              </a:rPr>
              <a:t/>
            </a:r>
            <a:br>
              <a:rPr lang="en-GB" sz="3600" dirty="0" smtClean="0">
                <a:solidFill>
                  <a:schemeClr val="bg1"/>
                </a:solidFill>
                <a:effectLst/>
              </a:rPr>
            </a:br>
            <a:r>
              <a:rPr lang="en-GB" sz="2200" dirty="0" smtClean="0">
                <a:solidFill>
                  <a:schemeClr val="bg1"/>
                </a:solidFill>
                <a:effectLst/>
              </a:rPr>
              <a:t/>
            </a:r>
            <a:br>
              <a:rPr lang="en-GB" sz="2200" dirty="0" smtClean="0">
                <a:solidFill>
                  <a:schemeClr val="bg1"/>
                </a:solidFill>
                <a:effectLst/>
              </a:rPr>
            </a:br>
            <a:r>
              <a:rPr lang="en-GB" sz="3100" dirty="0" smtClean="0"/>
              <a:t/>
            </a:r>
            <a:br>
              <a:rPr lang="en-GB" sz="3100" dirty="0" smtClean="0"/>
            </a:br>
            <a:r>
              <a:rPr lang="en-GB" dirty="0"/>
              <a:t/>
            </a:r>
            <a:br>
              <a:rPr lang="en-GB" dirty="0"/>
            </a:br>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642918"/>
            <a:ext cx="8229600" cy="5440378"/>
          </a:xfrm>
        </p:spPr>
        <p:txBody>
          <a:bodyPr>
            <a:noAutofit/>
          </a:bodyPr>
          <a:lstStyle/>
          <a:p>
            <a:r>
              <a:rPr lang="en-GB" sz="3600" dirty="0" smtClean="0">
                <a:solidFill>
                  <a:schemeClr val="bg1"/>
                </a:solidFill>
                <a:effectLst/>
              </a:rPr>
              <a:t>Artists have often created works that raise questions about art itself.</a:t>
            </a:r>
            <a:br>
              <a:rPr lang="en-GB" sz="3600" dirty="0" smtClean="0">
                <a:solidFill>
                  <a:schemeClr val="bg1"/>
                </a:solidFill>
                <a:effectLst/>
              </a:rPr>
            </a:br>
            <a:r>
              <a:rPr lang="en-GB" sz="3600" dirty="0" smtClean="0">
                <a:solidFill>
                  <a:schemeClr val="bg1"/>
                </a:solidFill>
                <a:effectLst/>
              </a:rPr>
              <a:t/>
            </a:r>
            <a:br>
              <a:rPr lang="en-GB" sz="3600" dirty="0" smtClean="0">
                <a:solidFill>
                  <a:schemeClr val="bg1"/>
                </a:solidFill>
                <a:effectLst/>
              </a:rPr>
            </a:br>
            <a:r>
              <a:rPr lang="en-GB" sz="3600" dirty="0" smtClean="0">
                <a:solidFill>
                  <a:schemeClr val="bg1"/>
                </a:solidFill>
                <a:effectLst/>
              </a:rPr>
              <a:t> "What is art?" is not a simple question with only one correct answer.</a:t>
            </a:r>
            <a:endParaRPr lang="en-GB" sz="2400" dirty="0">
              <a:solidFill>
                <a:schemeClr val="bg1"/>
              </a:solidFill>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0034" y="285728"/>
            <a:ext cx="8229600" cy="5940444"/>
          </a:xfrm>
        </p:spPr>
        <p:txBody>
          <a:bodyPr>
            <a:normAutofit/>
          </a:bodyPr>
          <a:lstStyle/>
          <a:p>
            <a:r>
              <a:rPr lang="en-GB" sz="4800" dirty="0">
                <a:solidFill>
                  <a:schemeClr val="bg1"/>
                </a:solidFill>
                <a:effectLst/>
              </a:rPr>
              <a:t>The answer to the question, "What is art?" is not the same for all cultures. </a:t>
            </a:r>
            <a:r>
              <a:rPr lang="en-GB" sz="2400" dirty="0" smtClean="0">
                <a:solidFill>
                  <a:schemeClr val="bg1"/>
                </a:solidFill>
                <a:effectLst/>
              </a:rPr>
              <a:t/>
            </a:r>
            <a:br>
              <a:rPr lang="en-GB" sz="2400" dirty="0" smtClean="0">
                <a:solidFill>
                  <a:schemeClr val="bg1"/>
                </a:solidFill>
                <a:effectLst/>
              </a:rPr>
            </a:br>
            <a:r>
              <a:rPr lang="en-GB" sz="2400" dirty="0" smtClean="0">
                <a:solidFill>
                  <a:schemeClr val="bg1"/>
                </a:solidFill>
                <a:effectLst/>
              </a:rPr>
              <a:t/>
            </a:r>
            <a:br>
              <a:rPr lang="en-GB" sz="2400" dirty="0" smtClean="0">
                <a:solidFill>
                  <a:schemeClr val="bg1"/>
                </a:solidFill>
                <a:effectLst/>
              </a:rPr>
            </a:br>
            <a:endParaRPr lang="en-GB" sz="2400" dirty="0">
              <a:solidFill>
                <a:schemeClr val="bg1"/>
              </a:solidFill>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154626"/>
          </a:xfrm>
        </p:spPr>
        <p:txBody>
          <a:bodyPr>
            <a:noAutofit/>
          </a:bodyPr>
          <a:lstStyle/>
          <a:p>
            <a:r>
              <a:rPr lang="en-GB" sz="3200" dirty="0" smtClean="0">
                <a:solidFill>
                  <a:schemeClr val="bg1"/>
                </a:solidFill>
                <a:effectLst/>
              </a:rPr>
              <a:t>The idea of special objects made as "fine art" is not common to all. </a:t>
            </a:r>
            <a:br>
              <a:rPr lang="en-GB" sz="3200" dirty="0" smtClean="0">
                <a:solidFill>
                  <a:schemeClr val="bg1"/>
                </a:solidFill>
                <a:effectLst/>
              </a:rPr>
            </a:br>
            <a:r>
              <a:rPr lang="en-GB" sz="3200" dirty="0" smtClean="0">
                <a:solidFill>
                  <a:schemeClr val="bg1"/>
                </a:solidFill>
                <a:effectLst/>
              </a:rPr>
              <a:t/>
            </a:r>
            <a:br>
              <a:rPr lang="en-GB" sz="3200" dirty="0" smtClean="0">
                <a:solidFill>
                  <a:schemeClr val="bg1"/>
                </a:solidFill>
                <a:effectLst/>
              </a:rPr>
            </a:br>
            <a:r>
              <a:rPr lang="en-GB" sz="3200" dirty="0" smtClean="0">
                <a:solidFill>
                  <a:schemeClr val="bg1"/>
                </a:solidFill>
                <a:effectLst/>
              </a:rPr>
              <a:t>In some cultures, what Westerners have traditionally called "art" represent principles that guide every thought and action. </a:t>
            </a:r>
            <a:r>
              <a:rPr lang="en-GB" sz="1800" dirty="0" smtClean="0">
                <a:solidFill>
                  <a:schemeClr val="bg1"/>
                </a:solidFill>
                <a:effectLst/>
              </a:rPr>
              <a:t/>
            </a:r>
            <a:br>
              <a:rPr lang="en-GB" sz="1800" dirty="0" smtClean="0">
                <a:solidFill>
                  <a:schemeClr val="bg1"/>
                </a:solidFill>
                <a:effectLst/>
              </a:rPr>
            </a:br>
            <a:endParaRPr lang="en-GB" sz="1800" dirty="0">
              <a:solidFill>
                <a:schemeClr val="bg1"/>
              </a:solidFill>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583254"/>
          </a:xfrm>
        </p:spPr>
        <p:txBody>
          <a:bodyPr>
            <a:normAutofit/>
          </a:bodyPr>
          <a:lstStyle/>
          <a:p>
            <a:r>
              <a:rPr lang="en-GB" sz="2800" dirty="0" smtClean="0">
                <a:solidFill>
                  <a:schemeClr val="bg1"/>
                </a:solidFill>
                <a:effectLst/>
              </a:rPr>
              <a:t>Aesthetic traditions are visible in everything a culture produces, including functional objects.</a:t>
            </a:r>
            <a:br>
              <a:rPr lang="en-GB" sz="2800" dirty="0" smtClean="0">
                <a:solidFill>
                  <a:schemeClr val="bg1"/>
                </a:solidFill>
                <a:effectLst/>
              </a:rPr>
            </a:br>
            <a:r>
              <a:rPr lang="en-GB" sz="2800" dirty="0" smtClean="0">
                <a:solidFill>
                  <a:schemeClr val="bg1"/>
                </a:solidFill>
                <a:effectLst/>
              </a:rPr>
              <a:t/>
            </a:r>
            <a:br>
              <a:rPr lang="en-GB" sz="2800" dirty="0" smtClean="0">
                <a:solidFill>
                  <a:schemeClr val="bg1"/>
                </a:solidFill>
                <a:effectLst/>
              </a:rPr>
            </a:br>
            <a:r>
              <a:rPr lang="en-GB" sz="2800" dirty="0" smtClean="0">
                <a:solidFill>
                  <a:schemeClr val="bg1"/>
                </a:solidFill>
                <a:effectLst/>
              </a:rPr>
              <a:t/>
            </a:r>
            <a:br>
              <a:rPr lang="en-GB" sz="2800" dirty="0" smtClean="0">
                <a:solidFill>
                  <a:schemeClr val="bg1"/>
                </a:solidFill>
                <a:effectLst/>
              </a:rPr>
            </a:br>
            <a:r>
              <a:rPr lang="en-GB" sz="2800" dirty="0" smtClean="0">
                <a:solidFill>
                  <a:schemeClr val="bg1"/>
                </a:solidFill>
                <a:effectLst/>
              </a:rPr>
              <a:t/>
            </a:r>
            <a:br>
              <a:rPr lang="en-GB" sz="2800" dirty="0" smtClean="0">
                <a:solidFill>
                  <a:schemeClr val="bg1"/>
                </a:solidFill>
                <a:effectLst/>
              </a:rPr>
            </a:br>
            <a:r>
              <a:rPr lang="en-GB" sz="2800" dirty="0" smtClean="0">
                <a:solidFill>
                  <a:schemeClr val="bg1"/>
                </a:solidFill>
                <a:effectLst/>
              </a:rPr>
              <a:t>(Aesthetic--The philosophical study that explores questions about "what is art?" or "what is beauty?“)</a:t>
            </a:r>
            <a:endParaRPr lang="en-GB" sz="2800" dirty="0">
              <a:solidFill>
                <a:schemeClr val="bg1"/>
              </a:solidFill>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97634"/>
          </a:xfrm>
        </p:spPr>
        <p:txBody>
          <a:bodyPr>
            <a:normAutofit/>
          </a:bodyPr>
          <a:lstStyle/>
          <a:p>
            <a:r>
              <a:rPr lang="en-GB" sz="3100" dirty="0" smtClean="0">
                <a:solidFill>
                  <a:schemeClr val="bg1"/>
                </a:solidFill>
                <a:effectLst/>
              </a:rPr>
              <a:t>Read and discuss the background information about each piece.</a:t>
            </a:r>
            <a:br>
              <a:rPr lang="en-GB" sz="3100" dirty="0" smtClean="0">
                <a:solidFill>
                  <a:schemeClr val="bg1"/>
                </a:solidFill>
                <a:effectLst/>
              </a:rPr>
            </a:br>
            <a:r>
              <a:rPr lang="en-GB" sz="3100" dirty="0" smtClean="0">
                <a:solidFill>
                  <a:schemeClr val="bg1"/>
                </a:solidFill>
                <a:effectLst/>
              </a:rPr>
              <a:t/>
            </a:r>
            <a:br>
              <a:rPr lang="en-GB" sz="3100" dirty="0" smtClean="0">
                <a:solidFill>
                  <a:schemeClr val="bg1"/>
                </a:solidFill>
                <a:effectLst/>
              </a:rPr>
            </a:br>
            <a:r>
              <a:rPr lang="en-GB" sz="3100" dirty="0" smtClean="0">
                <a:solidFill>
                  <a:schemeClr val="bg1"/>
                </a:solidFill>
                <a:effectLst/>
              </a:rPr>
              <a:t> </a:t>
            </a:r>
            <a:r>
              <a:rPr lang="en-GB" sz="4000" dirty="0" smtClean="0">
                <a:solidFill>
                  <a:schemeClr val="bg1"/>
                </a:solidFill>
                <a:effectLst/>
              </a:rPr>
              <a:t/>
            </a:r>
            <a:br>
              <a:rPr lang="en-GB" sz="4000" dirty="0" smtClean="0">
                <a:solidFill>
                  <a:schemeClr val="bg1"/>
                </a:solidFill>
                <a:effectLst/>
              </a:rPr>
            </a:br>
            <a:endParaRPr lang="en-GB" dirty="0">
              <a:solidFill>
                <a:schemeClr val="bg1"/>
              </a:solidFill>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 y="273050"/>
            <a:ext cx="2857488" cy="1941504"/>
          </a:xfrm>
        </p:spPr>
        <p:txBody>
          <a:bodyPr>
            <a:noAutofit/>
          </a:bodyPr>
          <a:lstStyle/>
          <a:p>
            <a:r>
              <a:rPr lang="en-GB" sz="2000" dirty="0" smtClean="0">
                <a:solidFill>
                  <a:schemeClr val="bg1"/>
                </a:solidFill>
                <a:effectLst/>
              </a:rPr>
              <a:t/>
            </a:r>
            <a:br>
              <a:rPr lang="en-GB" sz="2000" dirty="0" smtClean="0">
                <a:solidFill>
                  <a:schemeClr val="bg1"/>
                </a:solidFill>
                <a:effectLst/>
              </a:rPr>
            </a:br>
            <a:r>
              <a:rPr lang="en-GB" sz="2400" dirty="0" smtClean="0">
                <a:solidFill>
                  <a:schemeClr val="bg1"/>
                </a:solidFill>
                <a:effectLst/>
              </a:rPr>
              <a:t>Africa, Zaire, </a:t>
            </a:r>
            <a:r>
              <a:rPr lang="en-GB" sz="2400" dirty="0" err="1" smtClean="0">
                <a:solidFill>
                  <a:schemeClr val="bg1"/>
                </a:solidFill>
                <a:effectLst/>
              </a:rPr>
              <a:t>Kongo</a:t>
            </a:r>
            <a:r>
              <a:rPr lang="en-GB" sz="2400" dirty="0" smtClean="0">
                <a:solidFill>
                  <a:schemeClr val="bg1"/>
                </a:solidFill>
                <a:effectLst/>
              </a:rPr>
              <a:t> </a:t>
            </a:r>
            <a:br>
              <a:rPr lang="en-GB" sz="2400" dirty="0" smtClean="0">
                <a:solidFill>
                  <a:schemeClr val="bg1"/>
                </a:solidFill>
                <a:effectLst/>
              </a:rPr>
            </a:br>
            <a:r>
              <a:rPr lang="en-GB" sz="2400" i="1" dirty="0" smtClean="0">
                <a:solidFill>
                  <a:schemeClr val="bg1"/>
                </a:solidFill>
                <a:effectLst/>
              </a:rPr>
              <a:t>Nail Figure </a:t>
            </a:r>
            <a:r>
              <a:rPr lang="en-GB" sz="2400" dirty="0" smtClean="0">
                <a:solidFill>
                  <a:schemeClr val="bg1"/>
                </a:solidFill>
                <a:effectLst/>
              </a:rPr>
              <a:t/>
            </a:r>
            <a:br>
              <a:rPr lang="en-GB" sz="2400" dirty="0" smtClean="0">
                <a:solidFill>
                  <a:schemeClr val="bg1"/>
                </a:solidFill>
                <a:effectLst/>
              </a:rPr>
            </a:br>
            <a:endParaRPr lang="en-GB" sz="2400" dirty="0">
              <a:solidFill>
                <a:schemeClr val="bg1"/>
              </a:solidFill>
              <a:effectLst/>
            </a:endParaRPr>
          </a:p>
        </p:txBody>
      </p:sp>
      <p:sp>
        <p:nvSpPr>
          <p:cNvPr id="6" name="Content Placeholder 5"/>
          <p:cNvSpPr>
            <a:spLocks noGrp="1"/>
          </p:cNvSpPr>
          <p:nvPr>
            <p:ph sz="half" idx="1"/>
          </p:nvPr>
        </p:nvSpPr>
        <p:spPr>
          <a:xfrm>
            <a:off x="2928926" y="0"/>
            <a:ext cx="6215074" cy="6858000"/>
          </a:xfrm>
        </p:spPr>
        <p:txBody>
          <a:bodyPr>
            <a:noAutofit/>
          </a:bodyPr>
          <a:lstStyle/>
          <a:p>
            <a:pPr>
              <a:buNone/>
            </a:pPr>
            <a:endParaRPr lang="en-GB" sz="1600" dirty="0" smtClean="0">
              <a:solidFill>
                <a:schemeClr val="bg1"/>
              </a:solidFill>
            </a:endParaRPr>
          </a:p>
          <a:p>
            <a:pPr>
              <a:buNone/>
            </a:pPr>
            <a:r>
              <a:rPr lang="en-GB" sz="1700" b="1" dirty="0" smtClean="0">
                <a:solidFill>
                  <a:schemeClr val="bg1"/>
                </a:solidFill>
              </a:rPr>
              <a:t>This figure was created as a functional object that served a </a:t>
            </a:r>
            <a:r>
              <a:rPr lang="en-GB" sz="1700" b="1" u="sng" dirty="0" smtClean="0">
                <a:solidFill>
                  <a:schemeClr val="bg1"/>
                </a:solidFill>
                <a:hlinkClick r:id="rId2"/>
              </a:rPr>
              <a:t>civic</a:t>
            </a:r>
            <a:r>
              <a:rPr lang="en-GB" sz="1700" b="1" dirty="0" smtClean="0">
                <a:solidFill>
                  <a:schemeClr val="bg1"/>
                </a:solidFill>
              </a:rPr>
              <a:t> purpose: to maintain the well-being of a </a:t>
            </a:r>
            <a:r>
              <a:rPr lang="en-GB" sz="1700" b="1" dirty="0" err="1" smtClean="0">
                <a:solidFill>
                  <a:schemeClr val="bg1"/>
                </a:solidFill>
              </a:rPr>
              <a:t>Kongo</a:t>
            </a:r>
            <a:r>
              <a:rPr lang="en-GB" sz="1700" b="1" dirty="0" smtClean="0">
                <a:solidFill>
                  <a:schemeClr val="bg1"/>
                </a:solidFill>
              </a:rPr>
              <a:t> village. This sculpture served as a type of contract, offering clues about the civil and judicial systems of the village.</a:t>
            </a:r>
          </a:p>
          <a:p>
            <a:pPr>
              <a:buNone/>
            </a:pPr>
            <a:r>
              <a:rPr lang="en-GB" sz="1700" b="1" dirty="0" smtClean="0">
                <a:solidFill>
                  <a:schemeClr val="bg1"/>
                </a:solidFill>
              </a:rPr>
              <a:t/>
            </a:r>
            <a:br>
              <a:rPr lang="en-GB" sz="1700" b="1" dirty="0" smtClean="0">
                <a:solidFill>
                  <a:schemeClr val="bg1"/>
                </a:solidFill>
              </a:rPr>
            </a:br>
            <a:r>
              <a:rPr lang="en-GB" sz="1700" b="1" dirty="0" smtClean="0">
                <a:solidFill>
                  <a:schemeClr val="bg1"/>
                </a:solidFill>
              </a:rPr>
              <a:t>This sculpture, Popularly known as nail figures, were used for protecting the village, curing illnesses, settling disputes, sealing agreements, and destroying enemies. </a:t>
            </a:r>
          </a:p>
          <a:p>
            <a:pPr>
              <a:buNone/>
            </a:pPr>
            <a:endParaRPr lang="en-GB" sz="1700" b="1" dirty="0" smtClean="0">
              <a:solidFill>
                <a:schemeClr val="bg1"/>
              </a:solidFill>
            </a:endParaRPr>
          </a:p>
          <a:p>
            <a:pPr>
              <a:buNone/>
            </a:pPr>
            <a:r>
              <a:rPr lang="en-GB" sz="1700" b="1" dirty="0" smtClean="0">
                <a:solidFill>
                  <a:schemeClr val="bg1"/>
                </a:solidFill>
              </a:rPr>
              <a:t>Generally carved in the shape of human beings, </a:t>
            </a:r>
            <a:r>
              <a:rPr lang="en-GB" sz="1700" b="1" i="1" dirty="0" err="1" smtClean="0">
                <a:solidFill>
                  <a:schemeClr val="bg1"/>
                </a:solidFill>
              </a:rPr>
              <a:t>minkondi</a:t>
            </a:r>
            <a:r>
              <a:rPr lang="en-GB" sz="1700" b="1" dirty="0" smtClean="0">
                <a:solidFill>
                  <a:schemeClr val="bg1"/>
                </a:solidFill>
              </a:rPr>
              <a:t> were sacred objects. Each of the nails driven into the figure represents the taking of an oath, the witnessing of an agreement, or some other occasion when the power of the figure was invoked. </a:t>
            </a:r>
          </a:p>
          <a:p>
            <a:pPr>
              <a:buNone/>
            </a:pPr>
            <a:endParaRPr lang="en-GB" sz="1700" b="1" dirty="0" smtClean="0">
              <a:solidFill>
                <a:schemeClr val="bg1"/>
              </a:solidFill>
            </a:endParaRPr>
          </a:p>
          <a:p>
            <a:pPr>
              <a:buNone/>
            </a:pPr>
            <a:r>
              <a:rPr lang="en-GB" sz="1700" b="1" dirty="0" smtClean="0">
                <a:solidFill>
                  <a:schemeClr val="bg1"/>
                </a:solidFill>
              </a:rPr>
              <a:t>The figure stands in a pose of challenge and authority, with its left hand resting on its hip, and its right arm raised to hold a weapon (which is missing). A mirror covers the figure's stomach. The eyes are also made of mirrors. They reflected the faces of those who stood before the figure, showing that the spirit was keeping watch on their every move.</a:t>
            </a:r>
            <a:endParaRPr lang="en-GB" sz="1700" b="1" dirty="0"/>
          </a:p>
        </p:txBody>
      </p:sp>
      <p:pic>
        <p:nvPicPr>
          <p:cNvPr id="5" name="Picture 4" descr="Africa, Zaire, Kongo, Nkisi Nkondi"/>
          <p:cNvPicPr/>
          <p:nvPr/>
        </p:nvPicPr>
        <p:blipFill>
          <a:blip r:embed="rId3" cstate="print"/>
          <a:srcRect/>
          <a:stretch>
            <a:fillRect/>
          </a:stretch>
        </p:blipFill>
        <p:spPr bwMode="auto">
          <a:xfrm>
            <a:off x="214282" y="2071678"/>
            <a:ext cx="2928958" cy="37862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2"/>
          </p:nvPr>
        </p:nvSpPr>
        <p:spPr>
          <a:xfrm>
            <a:off x="142844" y="214290"/>
            <a:ext cx="3643338" cy="6643710"/>
          </a:xfrm>
        </p:spPr>
        <p:txBody>
          <a:bodyPr>
            <a:normAutofit/>
          </a:bodyPr>
          <a:lstStyle/>
          <a:p>
            <a:r>
              <a:rPr lang="en-GB" sz="1600" b="1" i="1" dirty="0" smtClean="0">
                <a:solidFill>
                  <a:schemeClr val="bg1"/>
                </a:solidFill>
              </a:rPr>
              <a:t>Trophy II (for Teeny and Marcel </a:t>
            </a:r>
            <a:r>
              <a:rPr lang="en-GB" sz="1600" b="1" i="1" dirty="0" err="1" smtClean="0">
                <a:solidFill>
                  <a:schemeClr val="bg1"/>
                </a:solidFill>
              </a:rPr>
              <a:t>Duchamp</a:t>
            </a:r>
            <a:r>
              <a:rPr lang="en-GB" sz="1600" b="1" i="1" dirty="0" smtClean="0">
                <a:solidFill>
                  <a:schemeClr val="bg1"/>
                </a:solidFill>
              </a:rPr>
              <a:t>)</a:t>
            </a:r>
            <a:r>
              <a:rPr lang="en-GB" sz="1600" b="1" dirty="0" smtClean="0">
                <a:solidFill>
                  <a:schemeClr val="bg1"/>
                </a:solidFill>
              </a:rPr>
              <a:t> </a:t>
            </a:r>
            <a:r>
              <a:rPr lang="en-GB" sz="1600" dirty="0" smtClean="0">
                <a:solidFill>
                  <a:schemeClr val="bg1"/>
                </a:solidFill>
              </a:rPr>
              <a:t>is a multi </a:t>
            </a:r>
            <a:r>
              <a:rPr lang="en-GB" sz="1600" dirty="0" err="1" smtClean="0">
                <a:solidFill>
                  <a:schemeClr val="bg1"/>
                </a:solidFill>
              </a:rPr>
              <a:t>paneled</a:t>
            </a:r>
            <a:r>
              <a:rPr lang="en-GB" sz="1600" dirty="0" smtClean="0">
                <a:solidFill>
                  <a:schemeClr val="bg1"/>
                </a:solidFill>
              </a:rPr>
              <a:t> combined painting and assemblage created in honour of Marcel </a:t>
            </a:r>
            <a:r>
              <a:rPr lang="en-GB" sz="1600" dirty="0" err="1" smtClean="0">
                <a:solidFill>
                  <a:schemeClr val="bg1"/>
                </a:solidFill>
              </a:rPr>
              <a:t>Duchamp</a:t>
            </a:r>
            <a:r>
              <a:rPr lang="en-GB" sz="1600" dirty="0" smtClean="0">
                <a:solidFill>
                  <a:schemeClr val="bg1"/>
                </a:solidFill>
              </a:rPr>
              <a:t> and his wife, Teeny. </a:t>
            </a:r>
          </a:p>
          <a:p>
            <a:endParaRPr lang="en-GB" sz="1600" dirty="0" smtClean="0">
              <a:solidFill>
                <a:schemeClr val="bg1"/>
              </a:solidFill>
            </a:endParaRPr>
          </a:p>
          <a:p>
            <a:r>
              <a:rPr lang="en-GB" sz="1600" dirty="0" smtClean="0">
                <a:solidFill>
                  <a:schemeClr val="bg1"/>
                </a:solidFill>
              </a:rPr>
              <a:t>Rauschenberg created five "trophies" dedicated to artists he admired. </a:t>
            </a:r>
          </a:p>
          <a:p>
            <a:endParaRPr lang="en-GB" sz="1600" dirty="0" smtClean="0">
              <a:solidFill>
                <a:schemeClr val="bg1"/>
              </a:solidFill>
            </a:endParaRPr>
          </a:p>
          <a:p>
            <a:r>
              <a:rPr lang="en-GB" sz="1600" dirty="0" smtClean="0">
                <a:solidFill>
                  <a:schemeClr val="bg1"/>
                </a:solidFill>
              </a:rPr>
              <a:t>We can try to decode his work and explain the meaning behind it. </a:t>
            </a:r>
          </a:p>
          <a:p>
            <a:endParaRPr lang="en-GB" sz="1600" dirty="0" smtClean="0">
              <a:solidFill>
                <a:schemeClr val="bg1"/>
              </a:solidFill>
            </a:endParaRPr>
          </a:p>
          <a:p>
            <a:r>
              <a:rPr lang="en-GB" sz="1600" dirty="0" smtClean="0">
                <a:solidFill>
                  <a:schemeClr val="bg1"/>
                </a:solidFill>
              </a:rPr>
              <a:t>It may be possible that the panel on the left represents Teeny (see the "T" and "Y") and the panel on the right represents </a:t>
            </a:r>
            <a:r>
              <a:rPr lang="en-GB" sz="1600" dirty="0" err="1" smtClean="0">
                <a:solidFill>
                  <a:schemeClr val="bg1"/>
                </a:solidFill>
              </a:rPr>
              <a:t>Duchamp</a:t>
            </a:r>
            <a:r>
              <a:rPr lang="en-GB" sz="1600" dirty="0" smtClean="0">
                <a:solidFill>
                  <a:schemeClr val="bg1"/>
                </a:solidFill>
              </a:rPr>
              <a:t>. The aluminium on the right might refer to </a:t>
            </a:r>
            <a:r>
              <a:rPr lang="en-GB" sz="1600" dirty="0" err="1" smtClean="0">
                <a:solidFill>
                  <a:schemeClr val="bg1"/>
                </a:solidFill>
              </a:rPr>
              <a:t>Duchamp's</a:t>
            </a:r>
            <a:r>
              <a:rPr lang="en-GB" sz="1600" dirty="0" smtClean="0">
                <a:solidFill>
                  <a:schemeClr val="bg1"/>
                </a:solidFill>
              </a:rPr>
              <a:t> interest in painting on glass. The centre panel may comment on how competitive American culture can be; notice the letters "W", "I", "N", a baseball game, and a moonscape. The latter is most likely a referral to the United States' "race" with the Soviet Union to explore space</a:t>
            </a:r>
            <a:endParaRPr lang="en-GB" sz="1600" dirty="0">
              <a:solidFill>
                <a:schemeClr val="bg1"/>
              </a:solidFill>
            </a:endParaRPr>
          </a:p>
        </p:txBody>
      </p:sp>
      <p:sp>
        <p:nvSpPr>
          <p:cNvPr id="6" name="Content Placeholder 5"/>
          <p:cNvSpPr>
            <a:spLocks noGrp="1"/>
          </p:cNvSpPr>
          <p:nvPr>
            <p:ph sz="half" idx="1"/>
          </p:nvPr>
        </p:nvSpPr>
        <p:spPr>
          <a:xfrm>
            <a:off x="4500562" y="273051"/>
            <a:ext cx="4186238" cy="1798628"/>
          </a:xfrm>
        </p:spPr>
        <p:txBody>
          <a:bodyPr>
            <a:normAutofit fontScale="92500" lnSpcReduction="20000"/>
          </a:bodyPr>
          <a:lstStyle/>
          <a:p>
            <a:pPr>
              <a:buNone/>
            </a:pPr>
            <a:r>
              <a:rPr lang="en-GB" sz="1900" b="1" dirty="0" smtClean="0">
                <a:solidFill>
                  <a:schemeClr val="bg1"/>
                </a:solidFill>
              </a:rPr>
              <a:t>Robert Rauschenberg</a:t>
            </a:r>
            <a:br>
              <a:rPr lang="en-GB" sz="1900" b="1" dirty="0" smtClean="0">
                <a:solidFill>
                  <a:schemeClr val="bg1"/>
                </a:solidFill>
              </a:rPr>
            </a:br>
            <a:r>
              <a:rPr lang="en-GB" sz="1900" b="1" i="1" dirty="0" smtClean="0">
                <a:solidFill>
                  <a:schemeClr val="bg1"/>
                </a:solidFill>
              </a:rPr>
              <a:t>Trophy II (for Teeny and Marcel </a:t>
            </a:r>
            <a:r>
              <a:rPr lang="en-GB" sz="1900" b="1" i="1" dirty="0" err="1" smtClean="0">
                <a:solidFill>
                  <a:schemeClr val="bg1"/>
                </a:solidFill>
              </a:rPr>
              <a:t>Duchamp</a:t>
            </a:r>
            <a:r>
              <a:rPr lang="en-GB" sz="1900" b="1" i="1" dirty="0" smtClean="0">
                <a:solidFill>
                  <a:schemeClr val="bg1"/>
                </a:solidFill>
              </a:rPr>
              <a:t>),</a:t>
            </a:r>
            <a:r>
              <a:rPr lang="en-GB" sz="1900" b="1" dirty="0" smtClean="0">
                <a:solidFill>
                  <a:schemeClr val="bg1"/>
                </a:solidFill>
              </a:rPr>
              <a:t> 1960</a:t>
            </a:r>
            <a:r>
              <a:rPr lang="en-GB" b="1" dirty="0" smtClean="0">
                <a:solidFill>
                  <a:schemeClr val="bg1"/>
                </a:solidFill>
              </a:rPr>
              <a:t/>
            </a:r>
            <a:br>
              <a:rPr lang="en-GB" b="1" dirty="0" smtClean="0">
                <a:solidFill>
                  <a:schemeClr val="bg1"/>
                </a:solidFill>
              </a:rPr>
            </a:br>
            <a:r>
              <a:rPr lang="en-GB" sz="2100" dirty="0" smtClean="0">
                <a:solidFill>
                  <a:schemeClr val="bg1"/>
                </a:solidFill>
                <a:latin typeface="Calibri" pitchFamily="34" charset="0"/>
                <a:cs typeface="Calibri" pitchFamily="34" charset="0"/>
              </a:rPr>
              <a:t>oil, charcoal, paper, fabric, metal on canvas, drinking glass (not original), metal chain, spoon</a:t>
            </a:r>
            <a:r>
              <a:rPr lang="en-GB" b="1" dirty="0" smtClean="0"/>
              <a:t/>
            </a:r>
            <a:br>
              <a:rPr lang="en-GB" b="1" dirty="0" smtClean="0"/>
            </a:br>
            <a:endParaRPr lang="en-GB" dirty="0"/>
          </a:p>
        </p:txBody>
      </p:sp>
      <p:pic>
        <p:nvPicPr>
          <p:cNvPr id="8" name="Picture 7" descr="Robert Rauschenberg, Trophy II (for Teeny and Marcel Duchamp)"/>
          <p:cNvPicPr/>
          <p:nvPr/>
        </p:nvPicPr>
        <p:blipFill>
          <a:blip r:embed="rId2" cstate="print"/>
          <a:srcRect/>
          <a:stretch>
            <a:fillRect/>
          </a:stretch>
        </p:blipFill>
        <p:spPr bwMode="auto">
          <a:xfrm>
            <a:off x="3929058" y="1857364"/>
            <a:ext cx="5072066" cy="4810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857232"/>
            <a:ext cx="7929618" cy="4872752"/>
          </a:xfrm>
          <a:prstGeom prst="rect">
            <a:avLst/>
          </a:prstGeom>
        </p:spPr>
        <p:txBody>
          <a:bodyPr wrap="square">
            <a:spAutoFit/>
          </a:bodyPr>
          <a:lstStyle/>
          <a:p>
            <a:pPr algn="ctr"/>
            <a:r>
              <a:rPr lang="en-US" sz="3600" b="1" dirty="0" smtClean="0">
                <a:solidFill>
                  <a:schemeClr val="bg1"/>
                </a:solidFill>
                <a:latin typeface="+mj-lt"/>
              </a:rPr>
              <a:t>Does it depend on the purpose of art?</a:t>
            </a:r>
            <a:br>
              <a:rPr lang="en-US" sz="3600" b="1" dirty="0" smtClean="0">
                <a:solidFill>
                  <a:schemeClr val="bg1"/>
                </a:solidFill>
                <a:latin typeface="+mj-lt"/>
              </a:rPr>
            </a:br>
            <a:r>
              <a:rPr lang="en-US" sz="3600" b="1" dirty="0" smtClean="0">
                <a:solidFill>
                  <a:schemeClr val="bg1"/>
                </a:solidFill>
                <a:latin typeface="+mj-lt"/>
              </a:rPr>
              <a:t/>
            </a:r>
            <a:br>
              <a:rPr lang="en-US" sz="3600" b="1" dirty="0" smtClean="0">
                <a:solidFill>
                  <a:schemeClr val="bg1"/>
                </a:solidFill>
                <a:latin typeface="+mj-lt"/>
              </a:rPr>
            </a:br>
            <a:r>
              <a:rPr lang="en-US" sz="3600" b="1" dirty="0" smtClean="0">
                <a:solidFill>
                  <a:schemeClr val="bg1"/>
                </a:solidFill>
                <a:latin typeface="+mj-lt"/>
              </a:rPr>
              <a:t>Or on the skill involved in producing it?</a:t>
            </a:r>
            <a:br>
              <a:rPr lang="en-US" sz="3600" b="1" dirty="0" smtClean="0">
                <a:solidFill>
                  <a:schemeClr val="bg1"/>
                </a:solidFill>
                <a:latin typeface="+mj-lt"/>
              </a:rPr>
            </a:br>
            <a:r>
              <a:rPr lang="en-US" sz="3600" b="1" dirty="0" smtClean="0">
                <a:solidFill>
                  <a:schemeClr val="bg1"/>
                </a:solidFill>
                <a:latin typeface="+mj-lt"/>
              </a:rPr>
              <a:t/>
            </a:r>
            <a:br>
              <a:rPr lang="en-US" sz="3600" b="1" dirty="0" smtClean="0">
                <a:solidFill>
                  <a:schemeClr val="bg1"/>
                </a:solidFill>
                <a:latin typeface="+mj-lt"/>
              </a:rPr>
            </a:br>
            <a:r>
              <a:rPr lang="en-US" sz="3600" b="1" dirty="0" smtClean="0">
                <a:solidFill>
                  <a:schemeClr val="bg1"/>
                </a:solidFill>
                <a:latin typeface="+mj-lt"/>
              </a:rPr>
              <a:t>Or in the way it is used/ perceived by society?</a:t>
            </a:r>
            <a:r>
              <a:rPr lang="en-US" sz="2400" dirty="0" smtClean="0"/>
              <a:t/>
            </a:r>
            <a:br>
              <a:rPr lang="en-US" sz="2400" dirty="0" smtClean="0"/>
            </a:br>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2844" y="0"/>
            <a:ext cx="3322669" cy="1435100"/>
          </a:xfrm>
        </p:spPr>
        <p:txBody>
          <a:bodyPr>
            <a:noAutofit/>
          </a:bodyPr>
          <a:lstStyle/>
          <a:p>
            <a:r>
              <a:rPr lang="en-GB" sz="1800" b="1" dirty="0" err="1" smtClean="0">
                <a:solidFill>
                  <a:schemeClr val="bg1"/>
                </a:solidFill>
                <a:effectLst/>
              </a:rPr>
              <a:t>Claes</a:t>
            </a:r>
            <a:r>
              <a:rPr lang="en-GB" sz="1800" b="1" dirty="0" smtClean="0">
                <a:solidFill>
                  <a:schemeClr val="bg1"/>
                </a:solidFill>
                <a:effectLst/>
              </a:rPr>
              <a:t> Oldenburg and </a:t>
            </a:r>
            <a:r>
              <a:rPr lang="en-GB" sz="1800" b="1" dirty="0" err="1" smtClean="0">
                <a:solidFill>
                  <a:schemeClr val="bg1"/>
                </a:solidFill>
                <a:effectLst/>
              </a:rPr>
              <a:t>Coosje</a:t>
            </a:r>
            <a:r>
              <a:rPr lang="en-GB" sz="1800" b="1" dirty="0" smtClean="0">
                <a:solidFill>
                  <a:schemeClr val="bg1"/>
                </a:solidFill>
                <a:effectLst/>
              </a:rPr>
              <a:t> van </a:t>
            </a:r>
            <a:r>
              <a:rPr lang="en-GB" sz="1800" b="1" dirty="0" err="1" smtClean="0">
                <a:solidFill>
                  <a:schemeClr val="bg1"/>
                </a:solidFill>
                <a:effectLst/>
              </a:rPr>
              <a:t>Bruggen</a:t>
            </a:r>
            <a:r>
              <a:rPr lang="en-GB" sz="1800" b="1" dirty="0" smtClean="0">
                <a:solidFill>
                  <a:schemeClr val="bg1"/>
                </a:solidFill>
                <a:effectLst/>
              </a:rPr>
              <a:t/>
            </a:r>
            <a:br>
              <a:rPr lang="en-GB" sz="1800" b="1" dirty="0" smtClean="0">
                <a:solidFill>
                  <a:schemeClr val="bg1"/>
                </a:solidFill>
                <a:effectLst/>
              </a:rPr>
            </a:br>
            <a:r>
              <a:rPr lang="en-GB" sz="1800" b="1" i="1" dirty="0" err="1" smtClean="0">
                <a:solidFill>
                  <a:schemeClr val="bg1"/>
                </a:solidFill>
                <a:effectLst/>
              </a:rPr>
              <a:t>Spoonbridge</a:t>
            </a:r>
            <a:r>
              <a:rPr lang="en-GB" sz="1800" b="1" i="1" dirty="0" smtClean="0">
                <a:solidFill>
                  <a:schemeClr val="bg1"/>
                </a:solidFill>
                <a:effectLst/>
              </a:rPr>
              <a:t> and Cherry,</a:t>
            </a:r>
            <a:r>
              <a:rPr lang="en-GB" sz="1800" b="1" dirty="0" smtClean="0">
                <a:solidFill>
                  <a:schemeClr val="bg1"/>
                </a:solidFill>
                <a:effectLst/>
              </a:rPr>
              <a:t> 1985-1988</a:t>
            </a:r>
            <a:endParaRPr lang="en-GB" sz="1800" dirty="0">
              <a:solidFill>
                <a:schemeClr val="bg1"/>
              </a:solidFill>
              <a:effectLst/>
            </a:endParaRPr>
          </a:p>
        </p:txBody>
      </p:sp>
      <p:sp>
        <p:nvSpPr>
          <p:cNvPr id="6" name="Text Placeholder 5"/>
          <p:cNvSpPr>
            <a:spLocks noGrp="1"/>
          </p:cNvSpPr>
          <p:nvPr>
            <p:ph type="body" idx="2"/>
          </p:nvPr>
        </p:nvSpPr>
        <p:spPr>
          <a:xfrm>
            <a:off x="571472" y="3714752"/>
            <a:ext cx="8143932" cy="2786082"/>
          </a:xfrm>
        </p:spPr>
        <p:txBody>
          <a:bodyPr>
            <a:normAutofit/>
          </a:bodyPr>
          <a:lstStyle/>
          <a:p>
            <a:r>
              <a:rPr lang="en-GB" sz="1600" dirty="0" smtClean="0">
                <a:solidFill>
                  <a:schemeClr val="bg1"/>
                </a:solidFill>
              </a:rPr>
              <a:t>They finally chose the spoon and cherry design, which was closely connected with Oldenburg's use of common objects for the central theme in his monumental art. </a:t>
            </a:r>
          </a:p>
          <a:p>
            <a:endParaRPr lang="en-GB" sz="1600" dirty="0" smtClean="0">
              <a:solidFill>
                <a:schemeClr val="bg1"/>
              </a:solidFill>
            </a:endParaRPr>
          </a:p>
          <a:p>
            <a:r>
              <a:rPr lang="en-GB" sz="1600" dirty="0" smtClean="0">
                <a:solidFill>
                  <a:schemeClr val="bg1"/>
                </a:solidFill>
              </a:rPr>
              <a:t>Oldenburg has used a spoon as a motif or theme in drawings or studies since the early 1960s. </a:t>
            </a:r>
          </a:p>
          <a:p>
            <a:endParaRPr lang="en-GB" sz="1600" dirty="0" smtClean="0">
              <a:solidFill>
                <a:schemeClr val="bg1"/>
              </a:solidFill>
            </a:endParaRPr>
          </a:p>
          <a:p>
            <a:r>
              <a:rPr lang="en-GB" sz="1800" b="1" i="1" dirty="0" err="1" smtClean="0">
                <a:solidFill>
                  <a:schemeClr val="bg1"/>
                </a:solidFill>
              </a:rPr>
              <a:t>Spoonbridge</a:t>
            </a:r>
            <a:r>
              <a:rPr lang="en-GB" sz="1800" b="1" i="1" dirty="0" smtClean="0">
                <a:solidFill>
                  <a:schemeClr val="bg1"/>
                </a:solidFill>
              </a:rPr>
              <a:t> and Cherry</a:t>
            </a:r>
            <a:r>
              <a:rPr lang="en-GB" sz="1800" b="1" dirty="0" smtClean="0">
                <a:solidFill>
                  <a:schemeClr val="bg1"/>
                </a:solidFill>
              </a:rPr>
              <a:t> </a:t>
            </a:r>
            <a:r>
              <a:rPr lang="en-GB" sz="1600" dirty="0" smtClean="0">
                <a:solidFill>
                  <a:schemeClr val="bg1"/>
                </a:solidFill>
              </a:rPr>
              <a:t>has become a landmark for Minneapolis and this whimsical sculpture is a favourite among visitors to the Walker Art Centre</a:t>
            </a:r>
            <a:endParaRPr lang="en-GB" sz="1600" dirty="0"/>
          </a:p>
        </p:txBody>
      </p:sp>
      <p:sp>
        <p:nvSpPr>
          <p:cNvPr id="5" name="Content Placeholder 4"/>
          <p:cNvSpPr>
            <a:spLocks noGrp="1"/>
          </p:cNvSpPr>
          <p:nvPr>
            <p:ph sz="half" idx="1"/>
          </p:nvPr>
        </p:nvSpPr>
        <p:spPr>
          <a:xfrm>
            <a:off x="3643306" y="785794"/>
            <a:ext cx="5111750" cy="3286148"/>
          </a:xfrm>
        </p:spPr>
        <p:txBody>
          <a:bodyPr>
            <a:noAutofit/>
          </a:bodyPr>
          <a:lstStyle/>
          <a:p>
            <a:pPr>
              <a:buNone/>
            </a:pPr>
            <a:r>
              <a:rPr lang="en-GB" sz="1800" b="1" i="1" dirty="0" err="1" smtClean="0">
                <a:solidFill>
                  <a:schemeClr val="bg1"/>
                </a:solidFill>
              </a:rPr>
              <a:t>Spoonbridge</a:t>
            </a:r>
            <a:r>
              <a:rPr lang="en-GB" sz="1800" b="1" i="1" dirty="0" smtClean="0">
                <a:solidFill>
                  <a:schemeClr val="bg1"/>
                </a:solidFill>
              </a:rPr>
              <a:t> and Cherry</a:t>
            </a:r>
            <a:r>
              <a:rPr lang="en-GB" sz="1800" b="1" dirty="0" smtClean="0">
                <a:solidFill>
                  <a:schemeClr val="bg1"/>
                </a:solidFill>
              </a:rPr>
              <a:t> </a:t>
            </a:r>
            <a:r>
              <a:rPr lang="en-GB" sz="1600" dirty="0" smtClean="0">
                <a:solidFill>
                  <a:schemeClr val="bg1"/>
                </a:solidFill>
              </a:rPr>
              <a:t>was commissioned for the Walker Art Centre in 1985. </a:t>
            </a:r>
          </a:p>
          <a:p>
            <a:pPr>
              <a:buNone/>
            </a:pPr>
            <a:r>
              <a:rPr lang="en-GB" sz="1600" dirty="0" smtClean="0">
                <a:solidFill>
                  <a:schemeClr val="bg1"/>
                </a:solidFill>
              </a:rPr>
              <a:t>This work is one of two fountain sculptures created by Oldenburg and his wife, </a:t>
            </a:r>
            <a:r>
              <a:rPr lang="en-GB" sz="1600" dirty="0" err="1" smtClean="0">
                <a:solidFill>
                  <a:schemeClr val="bg1"/>
                </a:solidFill>
              </a:rPr>
              <a:t>Coosje</a:t>
            </a:r>
            <a:r>
              <a:rPr lang="en-GB" sz="1600" dirty="0" smtClean="0">
                <a:solidFill>
                  <a:schemeClr val="bg1"/>
                </a:solidFill>
              </a:rPr>
              <a:t> van </a:t>
            </a:r>
            <a:r>
              <a:rPr lang="en-GB" sz="1600" dirty="0" err="1" smtClean="0">
                <a:solidFill>
                  <a:schemeClr val="bg1"/>
                </a:solidFill>
              </a:rPr>
              <a:t>Bruggen</a:t>
            </a:r>
            <a:r>
              <a:rPr lang="en-GB" sz="1600" dirty="0" smtClean="0">
                <a:solidFill>
                  <a:schemeClr val="bg1"/>
                </a:solidFill>
              </a:rPr>
              <a:t>. </a:t>
            </a:r>
          </a:p>
          <a:p>
            <a:pPr>
              <a:buNone/>
            </a:pPr>
            <a:endParaRPr lang="en-GB" sz="1600" dirty="0" smtClean="0">
              <a:solidFill>
                <a:schemeClr val="bg1"/>
              </a:solidFill>
            </a:endParaRPr>
          </a:p>
          <a:p>
            <a:pPr>
              <a:buNone/>
            </a:pPr>
            <a:r>
              <a:rPr lang="en-GB" sz="1600" dirty="0" smtClean="0">
                <a:solidFill>
                  <a:schemeClr val="bg1"/>
                </a:solidFill>
              </a:rPr>
              <a:t>For the Minneapolis Sculpture Garden, the two artists considered a design connecting Minnesota's Native American or Scandinavian heritages by creating a Viking ship prow or canoe pulled up on the shore of the pond. </a:t>
            </a:r>
          </a:p>
          <a:p>
            <a:pPr>
              <a:buNone/>
            </a:pPr>
            <a:endParaRPr lang="en-GB" sz="1600" dirty="0" smtClean="0">
              <a:solidFill>
                <a:schemeClr val="bg1"/>
              </a:solidFill>
            </a:endParaRPr>
          </a:p>
        </p:txBody>
      </p:sp>
      <p:pic>
        <p:nvPicPr>
          <p:cNvPr id="7" name="Picture 6" descr="Oldenburg and van Bruggen, Spoonbridge and Cherry"/>
          <p:cNvPicPr/>
          <p:nvPr/>
        </p:nvPicPr>
        <p:blipFill>
          <a:blip r:embed="rId2" cstate="print"/>
          <a:srcRect/>
          <a:stretch>
            <a:fillRect/>
          </a:stretch>
        </p:blipFill>
        <p:spPr bwMode="auto">
          <a:xfrm>
            <a:off x="285720" y="1500174"/>
            <a:ext cx="3190875" cy="2143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2"/>
          </p:nvPr>
        </p:nvSpPr>
        <p:spPr>
          <a:xfrm>
            <a:off x="214282" y="3786190"/>
            <a:ext cx="3008313" cy="2714644"/>
          </a:xfrm>
        </p:spPr>
        <p:txBody>
          <a:bodyPr>
            <a:normAutofit/>
          </a:bodyPr>
          <a:lstStyle/>
          <a:p>
            <a:r>
              <a:rPr lang="en-GB" sz="1600" dirty="0" smtClean="0">
                <a:solidFill>
                  <a:schemeClr val="bg1"/>
                </a:solidFill>
              </a:rPr>
              <a:t>Clothing covers and protects our bodies from harsh elements such as wind, rain, sun, and cold weather. It can also serve as decoration for the body. Are we using clothes to fashion a runway that we ourselves are on? What constitutes art and can it be practical clothing?</a:t>
            </a:r>
            <a:endParaRPr lang="en-GB" sz="1600" dirty="0">
              <a:solidFill>
                <a:schemeClr val="bg1"/>
              </a:solidFill>
            </a:endParaRPr>
          </a:p>
        </p:txBody>
      </p:sp>
      <p:sp>
        <p:nvSpPr>
          <p:cNvPr id="5" name="Content Placeholder 4"/>
          <p:cNvSpPr>
            <a:spLocks noGrp="1"/>
          </p:cNvSpPr>
          <p:nvPr>
            <p:ph sz="half" idx="1"/>
          </p:nvPr>
        </p:nvSpPr>
        <p:spPr>
          <a:xfrm>
            <a:off x="214282" y="214291"/>
            <a:ext cx="3425842" cy="3500462"/>
          </a:xfrm>
        </p:spPr>
        <p:txBody>
          <a:bodyPr>
            <a:normAutofit lnSpcReduction="10000"/>
          </a:bodyPr>
          <a:lstStyle/>
          <a:p>
            <a:pPr>
              <a:buNone/>
            </a:pPr>
            <a:r>
              <a:rPr lang="en-GB" sz="2800" b="1" dirty="0" err="1" smtClean="0">
                <a:solidFill>
                  <a:schemeClr val="bg1"/>
                </a:solidFill>
              </a:rPr>
              <a:t>Guo</a:t>
            </a:r>
            <a:r>
              <a:rPr lang="en-GB" sz="2800" b="1" dirty="0" smtClean="0">
                <a:solidFill>
                  <a:schemeClr val="bg1"/>
                </a:solidFill>
              </a:rPr>
              <a:t> </a:t>
            </a:r>
            <a:r>
              <a:rPr lang="en-GB" sz="2800" b="1" dirty="0" err="1" smtClean="0">
                <a:solidFill>
                  <a:schemeClr val="bg1"/>
                </a:solidFill>
              </a:rPr>
              <a:t>Pei</a:t>
            </a:r>
            <a:endParaRPr lang="en-GB" sz="2800" b="1" dirty="0" smtClean="0">
              <a:solidFill>
                <a:schemeClr val="bg1"/>
              </a:solidFill>
            </a:endParaRPr>
          </a:p>
          <a:p>
            <a:pPr>
              <a:buNone/>
            </a:pPr>
            <a:r>
              <a:rPr lang="en-GB" sz="1800" dirty="0" smtClean="0">
                <a:solidFill>
                  <a:schemeClr val="bg1"/>
                </a:solidFill>
              </a:rPr>
              <a:t>Chinese opera theatrics gone </a:t>
            </a:r>
            <a:r>
              <a:rPr lang="en-GB" sz="1800" dirty="0" err="1" smtClean="0">
                <a:solidFill>
                  <a:schemeClr val="bg1"/>
                </a:solidFill>
              </a:rPr>
              <a:t>Avant</a:t>
            </a:r>
            <a:r>
              <a:rPr lang="en-GB" sz="1800" dirty="0" smtClean="0">
                <a:solidFill>
                  <a:schemeClr val="bg1"/>
                </a:solidFill>
              </a:rPr>
              <a:t> </a:t>
            </a:r>
            <a:r>
              <a:rPr lang="en-GB" sz="1800" dirty="0" err="1" smtClean="0">
                <a:solidFill>
                  <a:schemeClr val="bg1"/>
                </a:solidFill>
              </a:rPr>
              <a:t>Garde</a:t>
            </a:r>
            <a:r>
              <a:rPr lang="en-GB" sz="1800" dirty="0" smtClean="0">
                <a:solidFill>
                  <a:schemeClr val="bg1"/>
                </a:solidFill>
              </a:rPr>
              <a:t> is one way to describe </a:t>
            </a:r>
            <a:r>
              <a:rPr lang="en-GB" sz="1800" dirty="0" err="1" smtClean="0">
                <a:solidFill>
                  <a:schemeClr val="bg1"/>
                </a:solidFill>
              </a:rPr>
              <a:t>Guo</a:t>
            </a:r>
            <a:r>
              <a:rPr lang="en-GB" sz="1800" dirty="0" smtClean="0">
                <a:solidFill>
                  <a:schemeClr val="bg1"/>
                </a:solidFill>
              </a:rPr>
              <a:t> </a:t>
            </a:r>
            <a:r>
              <a:rPr lang="en-GB" sz="1800" dirty="0" err="1" smtClean="0">
                <a:solidFill>
                  <a:schemeClr val="bg1"/>
                </a:solidFill>
              </a:rPr>
              <a:t>Pei’s</a:t>
            </a:r>
            <a:r>
              <a:rPr lang="en-GB" sz="1800" dirty="0" smtClean="0">
                <a:solidFill>
                  <a:schemeClr val="bg1"/>
                </a:solidFill>
              </a:rPr>
              <a:t> collection. </a:t>
            </a:r>
          </a:p>
          <a:p>
            <a:pPr>
              <a:buNone/>
            </a:pPr>
            <a:r>
              <a:rPr lang="en-GB" sz="1800" dirty="0" smtClean="0">
                <a:solidFill>
                  <a:schemeClr val="bg1"/>
                </a:solidFill>
              </a:rPr>
              <a:t>The fashion designer from China presents an interesting mix of colours, textures and silhouettes that result in a weird collection.</a:t>
            </a:r>
            <a:r>
              <a:rPr lang="en-GB" sz="2800" dirty="0" smtClean="0"/>
              <a:t/>
            </a:r>
            <a:br>
              <a:rPr lang="en-GB" sz="2800" dirty="0" smtClean="0"/>
            </a:br>
            <a:endParaRPr lang="en-GB" dirty="0">
              <a:solidFill>
                <a:schemeClr val="bg1"/>
              </a:solidFill>
            </a:endParaRPr>
          </a:p>
        </p:txBody>
      </p:sp>
      <p:pic>
        <p:nvPicPr>
          <p:cNvPr id="7" name="Picture 6" descr="http://www.dopegirlfreshattire.com/blog/wp-content/uploads/2010/08/guo-pei2.jpg"/>
          <p:cNvPicPr/>
          <p:nvPr/>
        </p:nvPicPr>
        <p:blipFill>
          <a:blip r:embed="rId2" cstate="print"/>
          <a:srcRect/>
          <a:stretch>
            <a:fillRect/>
          </a:stretch>
        </p:blipFill>
        <p:spPr bwMode="auto">
          <a:xfrm>
            <a:off x="3786182" y="1142984"/>
            <a:ext cx="2786082" cy="3786190"/>
          </a:xfrm>
          <a:prstGeom prst="rect">
            <a:avLst/>
          </a:prstGeom>
          <a:noFill/>
          <a:ln w="9525">
            <a:noFill/>
            <a:miter lim="800000"/>
            <a:headEnd/>
            <a:tailEnd/>
          </a:ln>
        </p:spPr>
      </p:pic>
      <p:pic>
        <p:nvPicPr>
          <p:cNvPr id="8" name="Picture 7" descr="http://www.jwz.org/images/guo_2bpei_2b4.jpg">
            <a:hlinkClick r:id="rId3"/>
          </p:cNvPr>
          <p:cNvPicPr/>
          <p:nvPr/>
        </p:nvPicPr>
        <p:blipFill>
          <a:blip r:embed="rId4" cstate="print"/>
          <a:srcRect l="15556" t="17994" r="24089"/>
          <a:stretch>
            <a:fillRect/>
          </a:stretch>
        </p:blipFill>
        <p:spPr bwMode="auto">
          <a:xfrm>
            <a:off x="6643702" y="714356"/>
            <a:ext cx="2286016" cy="51435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583362"/>
          </a:xfrm>
        </p:spPr>
        <p:txBody>
          <a:bodyPr>
            <a:normAutofit/>
          </a:bodyPr>
          <a:lstStyle/>
          <a:p>
            <a:r>
              <a:rPr lang="en-GB" sz="3600" dirty="0" smtClean="0">
                <a:solidFill>
                  <a:schemeClr val="bg1"/>
                </a:solidFill>
                <a:effectLst/>
              </a:rPr>
              <a:t>Did the artworks seem more important or meaningful after you read about the art history? </a:t>
            </a:r>
            <a:r>
              <a:rPr lang="en-GB" sz="2800" dirty="0" smtClean="0">
                <a:solidFill>
                  <a:schemeClr val="bg1"/>
                </a:solidFill>
                <a:effectLst/>
              </a:rPr>
              <a:t/>
            </a:r>
            <a:br>
              <a:rPr lang="en-GB" sz="2800" dirty="0" smtClean="0">
                <a:solidFill>
                  <a:schemeClr val="bg1"/>
                </a:solidFill>
                <a:effectLst/>
              </a:rPr>
            </a:br>
            <a:r>
              <a:rPr lang="en-GB" sz="2800" dirty="0" smtClean="0">
                <a:solidFill>
                  <a:schemeClr val="bg1"/>
                </a:solidFill>
                <a:effectLst/>
              </a:rPr>
              <a:t/>
            </a:r>
            <a:br>
              <a:rPr lang="en-GB" sz="2800" dirty="0" smtClean="0">
                <a:solidFill>
                  <a:schemeClr val="bg1"/>
                </a:solidFill>
                <a:effectLst/>
              </a:rPr>
            </a:br>
            <a:endParaRPr lang="en-GB" sz="2800" dirty="0">
              <a:solidFill>
                <a:schemeClr val="bg1"/>
              </a:solidFill>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algn="ctr"/>
            <a:r>
              <a:rPr lang="en-GB" sz="4000" dirty="0" smtClean="0">
                <a:solidFill>
                  <a:schemeClr val="bg1"/>
                </a:solidFill>
              </a:rPr>
              <a:t>Did you change your opinions? </a:t>
            </a:r>
            <a:br>
              <a:rPr lang="en-GB" sz="4000" dirty="0" smtClean="0">
                <a:solidFill>
                  <a:schemeClr val="bg1"/>
                </a:solidFill>
              </a:rPr>
            </a:br>
            <a:r>
              <a:rPr lang="en-GB" sz="4000" dirty="0" smtClean="0">
                <a:solidFill>
                  <a:schemeClr val="bg1"/>
                </a:solidFill>
              </a:rPr>
              <a:t/>
            </a:r>
            <a:br>
              <a:rPr lang="en-GB" sz="4000" dirty="0" smtClean="0">
                <a:solidFill>
                  <a:schemeClr val="bg1"/>
                </a:solidFill>
              </a:rPr>
            </a:br>
            <a:r>
              <a:rPr lang="en-GB" sz="4000" dirty="0" smtClean="0">
                <a:solidFill>
                  <a:schemeClr val="bg1"/>
                </a:solidFill>
              </a:rPr>
              <a:t>Why or why not? </a:t>
            </a:r>
            <a:r>
              <a:rPr lang="en-GB" dirty="0" smtClean="0">
                <a:solidFill>
                  <a:schemeClr val="bg1"/>
                </a:solidFill>
              </a:rPr>
              <a:t/>
            </a:r>
            <a:br>
              <a:rPr lang="en-GB" dirty="0" smtClean="0">
                <a:solidFill>
                  <a:schemeClr val="bg1"/>
                </a:solidFill>
              </a:rPr>
            </a:br>
            <a:r>
              <a:rPr lang="en-GB" dirty="0" smtClean="0">
                <a:solidFill>
                  <a:schemeClr val="bg1"/>
                </a:solidFill>
              </a:rPr>
              <a:t/>
            </a:r>
            <a:br>
              <a:rPr lang="en-GB" dirty="0" smtClean="0">
                <a:solidFill>
                  <a:schemeClr val="bg1"/>
                </a:solidFill>
              </a:rPr>
            </a:br>
            <a:endParaRPr lang="en-GB"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solidFill>
                  <a:schemeClr val="bg1"/>
                </a:solidFill>
                <a:effectLst/>
              </a:rPr>
              <a:t>How can we distinguish good art from bad?</a:t>
            </a:r>
            <a:endParaRPr lang="en-GB" dirty="0">
              <a:effectLst/>
            </a:endParaRPr>
          </a:p>
        </p:txBody>
      </p:sp>
      <p:sp>
        <p:nvSpPr>
          <p:cNvPr id="3" name="Content Placeholder 2"/>
          <p:cNvSpPr>
            <a:spLocks noGrp="1"/>
          </p:cNvSpPr>
          <p:nvPr>
            <p:ph idx="1"/>
          </p:nvPr>
        </p:nvSpPr>
        <p:spPr>
          <a:xfrm>
            <a:off x="142844" y="1600200"/>
            <a:ext cx="8858312" cy="5043510"/>
          </a:xfrm>
        </p:spPr>
        <p:txBody>
          <a:bodyPr>
            <a:normAutofit/>
          </a:bodyPr>
          <a:lstStyle/>
          <a:p>
            <a:pPr>
              <a:lnSpc>
                <a:spcPct val="80000"/>
              </a:lnSpc>
              <a:defRPr/>
            </a:pPr>
            <a:r>
              <a:rPr lang="en-US" sz="2400" b="1" dirty="0" smtClean="0">
                <a:solidFill>
                  <a:schemeClr val="bg1"/>
                </a:solidFill>
                <a:latin typeface="+mj-lt"/>
              </a:rPr>
              <a:t>Was it intended as art?</a:t>
            </a:r>
          </a:p>
          <a:p>
            <a:pPr>
              <a:lnSpc>
                <a:spcPct val="80000"/>
              </a:lnSpc>
              <a:defRPr/>
            </a:pPr>
            <a:r>
              <a:rPr lang="en-US" sz="2400" b="1" dirty="0" smtClean="0">
                <a:solidFill>
                  <a:schemeClr val="bg1"/>
                </a:solidFill>
                <a:latin typeface="+mj-lt"/>
              </a:rPr>
              <a:t>Is it original and creative?</a:t>
            </a:r>
          </a:p>
          <a:p>
            <a:pPr>
              <a:lnSpc>
                <a:spcPct val="80000"/>
              </a:lnSpc>
              <a:defRPr/>
            </a:pPr>
            <a:r>
              <a:rPr lang="en-US" sz="2400" b="1" dirty="0" smtClean="0">
                <a:solidFill>
                  <a:schemeClr val="bg1"/>
                </a:solidFill>
                <a:latin typeface="+mj-lt"/>
              </a:rPr>
              <a:t>Is it beautiful? </a:t>
            </a:r>
            <a:r>
              <a:rPr lang="en-US" sz="1800" b="1" dirty="0" smtClean="0">
                <a:solidFill>
                  <a:schemeClr val="bg1"/>
                </a:solidFill>
                <a:latin typeface="+mj-lt"/>
              </a:rPr>
              <a:t>– if there are objective standards of beauty…</a:t>
            </a:r>
            <a:endParaRPr lang="en-US" sz="2400" b="1" dirty="0" smtClean="0">
              <a:solidFill>
                <a:schemeClr val="bg1"/>
              </a:solidFill>
              <a:latin typeface="+mj-lt"/>
            </a:endParaRPr>
          </a:p>
          <a:p>
            <a:pPr>
              <a:lnSpc>
                <a:spcPct val="80000"/>
              </a:lnSpc>
              <a:defRPr/>
            </a:pPr>
            <a:r>
              <a:rPr lang="en-US" sz="2400" b="1" dirty="0" smtClean="0">
                <a:solidFill>
                  <a:schemeClr val="bg1"/>
                </a:solidFill>
                <a:latin typeface="+mj-lt"/>
              </a:rPr>
              <a:t>Did it require skill? – </a:t>
            </a:r>
            <a:r>
              <a:rPr lang="en-US" sz="1800" b="1" dirty="0" smtClean="0">
                <a:solidFill>
                  <a:schemeClr val="bg1"/>
                </a:solidFill>
                <a:latin typeface="+mj-lt"/>
              </a:rPr>
              <a:t>did the artist do anything special?</a:t>
            </a:r>
          </a:p>
          <a:p>
            <a:pPr>
              <a:lnSpc>
                <a:spcPct val="80000"/>
              </a:lnSpc>
              <a:defRPr/>
            </a:pPr>
            <a:r>
              <a:rPr lang="en-US" sz="2400" b="1" dirty="0" smtClean="0">
                <a:solidFill>
                  <a:schemeClr val="bg1"/>
                </a:solidFill>
                <a:latin typeface="+mj-lt"/>
              </a:rPr>
              <a:t>Does it invoke emotion – </a:t>
            </a:r>
            <a:r>
              <a:rPr lang="en-US" sz="1800" b="1" dirty="0" smtClean="0">
                <a:solidFill>
                  <a:schemeClr val="bg1"/>
                </a:solidFill>
                <a:latin typeface="+mj-lt"/>
              </a:rPr>
              <a:t>Does it make us feel something?</a:t>
            </a:r>
          </a:p>
          <a:p>
            <a:pPr>
              <a:lnSpc>
                <a:spcPct val="80000"/>
              </a:lnSpc>
              <a:defRPr/>
            </a:pPr>
            <a:r>
              <a:rPr lang="en-US" sz="2400" b="1" dirty="0" smtClean="0">
                <a:solidFill>
                  <a:schemeClr val="bg1"/>
                </a:solidFill>
                <a:latin typeface="+mj-lt"/>
              </a:rPr>
              <a:t>Does it imitate nature?</a:t>
            </a:r>
          </a:p>
          <a:p>
            <a:pPr>
              <a:lnSpc>
                <a:spcPct val="80000"/>
              </a:lnSpc>
              <a:defRPr/>
            </a:pPr>
            <a:r>
              <a:rPr lang="en-US" sz="2400" b="1" dirty="0" smtClean="0">
                <a:solidFill>
                  <a:schemeClr val="bg1"/>
                </a:solidFill>
                <a:latin typeface="+mj-lt"/>
              </a:rPr>
              <a:t>Does it teach us something? </a:t>
            </a:r>
            <a:r>
              <a:rPr lang="en-US" sz="1800" b="1" dirty="0" smtClean="0">
                <a:solidFill>
                  <a:schemeClr val="bg1"/>
                </a:solidFill>
                <a:latin typeface="+mj-lt"/>
              </a:rPr>
              <a:t>– morally? Socially?</a:t>
            </a:r>
            <a:endParaRPr lang="en-US" sz="2400" b="1" dirty="0" smtClean="0">
              <a:solidFill>
                <a:schemeClr val="bg1"/>
              </a:solidFill>
              <a:latin typeface="+mj-lt"/>
            </a:endParaRPr>
          </a:p>
          <a:p>
            <a:pPr>
              <a:lnSpc>
                <a:spcPct val="80000"/>
              </a:lnSpc>
              <a:defRPr/>
            </a:pPr>
            <a:r>
              <a:rPr lang="en-US" sz="2400" b="1" dirty="0" smtClean="0">
                <a:solidFill>
                  <a:schemeClr val="bg1"/>
                </a:solidFill>
                <a:latin typeface="+mj-lt"/>
              </a:rPr>
              <a:t>Does it give us insight into the human condition?</a:t>
            </a:r>
          </a:p>
          <a:p>
            <a:pPr>
              <a:lnSpc>
                <a:spcPct val="80000"/>
              </a:lnSpc>
              <a:defRPr/>
            </a:pPr>
            <a:r>
              <a:rPr lang="en-US" sz="2400" b="1" dirty="0" smtClean="0">
                <a:solidFill>
                  <a:schemeClr val="bg1"/>
                </a:solidFill>
                <a:latin typeface="+mj-lt"/>
              </a:rPr>
              <a:t>Does it contain truth?</a:t>
            </a:r>
          </a:p>
          <a:p>
            <a:pPr>
              <a:lnSpc>
                <a:spcPct val="80000"/>
              </a:lnSpc>
              <a:defRPr/>
            </a:pPr>
            <a:r>
              <a:rPr lang="en-US" sz="2400" b="1" dirty="0" smtClean="0">
                <a:solidFill>
                  <a:schemeClr val="bg1"/>
                </a:solidFill>
                <a:latin typeface="+mj-lt"/>
              </a:rPr>
              <a:t>What does society think? Experts? The public? Other artists??? </a:t>
            </a:r>
            <a:r>
              <a:rPr lang="en-US" sz="1800" b="1" dirty="0" smtClean="0">
                <a:solidFill>
                  <a:schemeClr val="bg1"/>
                </a:solidFill>
                <a:latin typeface="+mj-lt"/>
              </a:rPr>
              <a:t>– does it have any authority as Art?</a:t>
            </a:r>
          </a:p>
          <a:p>
            <a:pPr>
              <a:buNone/>
            </a:pPr>
            <a:endParaRPr lang="en-GB"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rrowheads="1"/>
          </p:cNvSpPr>
          <p:nvPr>
            <p:ph type="title"/>
          </p:nvPr>
        </p:nvSpPr>
        <p:spPr/>
        <p:txBody>
          <a:bodyPr/>
          <a:lstStyle/>
          <a:p>
            <a:pPr eaLnBrk="1" hangingPunct="1">
              <a:defRPr/>
            </a:pPr>
            <a:r>
              <a:rPr lang="en-US" dirty="0" smtClean="0">
                <a:solidFill>
                  <a:schemeClr val="bg1"/>
                </a:solidFill>
                <a:effectLst/>
              </a:rPr>
              <a:t>Where is the art in this?</a:t>
            </a:r>
          </a:p>
        </p:txBody>
      </p:sp>
      <p:sp>
        <p:nvSpPr>
          <p:cNvPr id="51203" name="Rectangle 3"/>
          <p:cNvSpPr>
            <a:spLocks noGrp="1" noRot="1" noChangeArrowheads="1"/>
          </p:cNvSpPr>
          <p:nvPr>
            <p:ph type="body" sz="half" idx="1"/>
          </p:nvPr>
        </p:nvSpPr>
        <p:spPr/>
        <p:txBody>
          <a:bodyPr/>
          <a:lstStyle/>
          <a:p>
            <a:pPr eaLnBrk="1" hangingPunct="1">
              <a:buFont typeface="Wingdings" pitchFamily="2" charset="2"/>
              <a:buNone/>
              <a:defRPr/>
            </a:pPr>
            <a:r>
              <a:rPr lang="en-US" sz="2800" b="1" dirty="0" smtClean="0">
                <a:solidFill>
                  <a:schemeClr val="bg1"/>
                </a:solidFill>
                <a:latin typeface="+mj-lt"/>
              </a:rPr>
              <a:t>Where is the:</a:t>
            </a:r>
          </a:p>
          <a:p>
            <a:pPr eaLnBrk="1" hangingPunct="1">
              <a:defRPr/>
            </a:pPr>
            <a:r>
              <a:rPr lang="en-US" sz="2800" b="1" dirty="0" smtClean="0">
                <a:solidFill>
                  <a:schemeClr val="bg1"/>
                </a:solidFill>
                <a:latin typeface="+mj-lt"/>
              </a:rPr>
              <a:t>Emotion? </a:t>
            </a:r>
          </a:p>
          <a:p>
            <a:pPr eaLnBrk="1" hangingPunct="1">
              <a:defRPr/>
            </a:pPr>
            <a:r>
              <a:rPr lang="en-US" sz="2800" b="1" dirty="0" smtClean="0">
                <a:solidFill>
                  <a:schemeClr val="bg1"/>
                </a:solidFill>
                <a:latin typeface="+mj-lt"/>
              </a:rPr>
              <a:t>Skill?</a:t>
            </a:r>
          </a:p>
          <a:p>
            <a:pPr eaLnBrk="1" hangingPunct="1">
              <a:defRPr/>
            </a:pPr>
            <a:r>
              <a:rPr lang="en-US" sz="2800" b="1" dirty="0" smtClean="0">
                <a:solidFill>
                  <a:schemeClr val="bg1"/>
                </a:solidFill>
                <a:latin typeface="+mj-lt"/>
              </a:rPr>
              <a:t>Beauty?</a:t>
            </a:r>
          </a:p>
          <a:p>
            <a:pPr eaLnBrk="1" hangingPunct="1">
              <a:defRPr/>
            </a:pPr>
            <a:r>
              <a:rPr lang="en-US" sz="2800" b="1" dirty="0" smtClean="0">
                <a:solidFill>
                  <a:schemeClr val="bg1"/>
                </a:solidFill>
                <a:latin typeface="+mj-lt"/>
              </a:rPr>
              <a:t>Truth?</a:t>
            </a:r>
          </a:p>
          <a:p>
            <a:pPr eaLnBrk="1" hangingPunct="1">
              <a:defRPr/>
            </a:pPr>
            <a:r>
              <a:rPr lang="en-US" sz="2800" b="1" dirty="0" smtClean="0">
                <a:solidFill>
                  <a:schemeClr val="bg1"/>
                </a:solidFill>
                <a:latin typeface="+mj-lt"/>
              </a:rPr>
              <a:t>Humanity?</a:t>
            </a:r>
          </a:p>
        </p:txBody>
      </p:sp>
      <p:sp>
        <p:nvSpPr>
          <p:cNvPr id="15364" name="Text Box 5"/>
          <p:cNvSpPr txBox="1">
            <a:spLocks noChangeArrowheads="1"/>
          </p:cNvSpPr>
          <p:nvPr/>
        </p:nvSpPr>
        <p:spPr bwMode="auto">
          <a:xfrm>
            <a:off x="228600" y="5143512"/>
            <a:ext cx="8915400" cy="646331"/>
          </a:xfrm>
          <a:prstGeom prst="rect">
            <a:avLst/>
          </a:prstGeom>
          <a:noFill/>
          <a:ln w="9525">
            <a:noFill/>
            <a:miter lim="800000"/>
            <a:headEnd/>
            <a:tailEnd/>
          </a:ln>
        </p:spPr>
        <p:txBody>
          <a:bodyPr>
            <a:spAutoFit/>
          </a:bodyPr>
          <a:lstStyle/>
          <a:p>
            <a:pPr>
              <a:spcBef>
                <a:spcPct val="50000"/>
              </a:spcBef>
            </a:pPr>
            <a:r>
              <a:rPr lang="en-US" b="1" i="1" dirty="0">
                <a:solidFill>
                  <a:schemeClr val="bg1"/>
                </a:solidFill>
                <a:latin typeface="+mj-lt"/>
              </a:rPr>
              <a:t>The Physical Impossibility of Death in the Mind of Someone Living</a:t>
            </a:r>
            <a:r>
              <a:rPr lang="en-US" b="1" dirty="0">
                <a:solidFill>
                  <a:schemeClr val="bg1"/>
                </a:solidFill>
                <a:latin typeface="+mj-lt"/>
              </a:rPr>
              <a:t> by Damien </a:t>
            </a:r>
            <a:r>
              <a:rPr lang="en-US" b="1" dirty="0" err="1">
                <a:solidFill>
                  <a:schemeClr val="bg1"/>
                </a:solidFill>
                <a:latin typeface="+mj-lt"/>
              </a:rPr>
              <a:t>Hirst</a:t>
            </a:r>
            <a:endParaRPr lang="en-US" b="1" dirty="0">
              <a:solidFill>
                <a:schemeClr val="bg1"/>
              </a:solidFill>
              <a:latin typeface="+mj-lt"/>
            </a:endParaRPr>
          </a:p>
        </p:txBody>
      </p:sp>
      <p:sp>
        <p:nvSpPr>
          <p:cNvPr id="15365" name="Text Box 6"/>
          <p:cNvSpPr txBox="1">
            <a:spLocks noChangeArrowheads="1"/>
          </p:cNvSpPr>
          <p:nvPr/>
        </p:nvSpPr>
        <p:spPr bwMode="auto">
          <a:xfrm>
            <a:off x="357158" y="5857892"/>
            <a:ext cx="8458200" cy="830997"/>
          </a:xfrm>
          <a:prstGeom prst="rect">
            <a:avLst/>
          </a:prstGeom>
          <a:noFill/>
          <a:ln w="9525">
            <a:noFill/>
            <a:miter lim="800000"/>
            <a:headEnd/>
            <a:tailEnd/>
          </a:ln>
        </p:spPr>
        <p:txBody>
          <a:bodyPr>
            <a:spAutoFit/>
          </a:bodyPr>
          <a:lstStyle/>
          <a:p>
            <a:pPr>
              <a:spcBef>
                <a:spcPct val="50000"/>
              </a:spcBef>
            </a:pPr>
            <a:r>
              <a:rPr lang="en-US" sz="2400" b="1" dirty="0">
                <a:solidFill>
                  <a:schemeClr val="bg1"/>
                </a:solidFill>
                <a:latin typeface="+mj-lt"/>
              </a:rPr>
              <a:t>Or is it art only because </a:t>
            </a:r>
            <a:r>
              <a:rPr lang="en-US" sz="2400" b="1" dirty="0" err="1">
                <a:solidFill>
                  <a:schemeClr val="bg1"/>
                </a:solidFill>
                <a:latin typeface="+mj-lt"/>
              </a:rPr>
              <a:t>Hirst</a:t>
            </a:r>
            <a:r>
              <a:rPr lang="en-US" sz="2400" b="1" dirty="0">
                <a:solidFill>
                  <a:schemeClr val="bg1"/>
                </a:solidFill>
                <a:latin typeface="+mj-lt"/>
              </a:rPr>
              <a:t> and the establishment say it is?</a:t>
            </a:r>
          </a:p>
        </p:txBody>
      </p:sp>
      <p:pic>
        <p:nvPicPr>
          <p:cNvPr id="15366" name="Picture 8" descr="hirst_impossibility"/>
          <p:cNvPicPr>
            <a:picLocks noGrp="1" noChangeAspect="1" noChangeArrowheads="1"/>
          </p:cNvPicPr>
          <p:nvPr>
            <p:ph sz="half" idx="2"/>
          </p:nvPr>
        </p:nvPicPr>
        <p:blipFill>
          <a:blip r:embed="rId3" cstate="print"/>
          <a:srcRect/>
          <a:stretch>
            <a:fillRect/>
          </a:stretch>
        </p:blipFill>
        <p:spPr>
          <a:xfrm>
            <a:off x="3124200" y="1676400"/>
            <a:ext cx="5181600" cy="3409950"/>
          </a:xfr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rrowheads="1"/>
          </p:cNvSpPr>
          <p:nvPr>
            <p:ph type="title"/>
          </p:nvPr>
        </p:nvSpPr>
        <p:spPr/>
        <p:txBody>
          <a:bodyPr/>
          <a:lstStyle/>
          <a:p>
            <a:pPr eaLnBrk="1" hangingPunct="1">
              <a:defRPr/>
            </a:pPr>
            <a:r>
              <a:rPr lang="en-US" dirty="0" smtClean="0">
                <a:solidFill>
                  <a:schemeClr val="bg1"/>
                </a:solidFill>
                <a:effectLst/>
              </a:rPr>
              <a:t>Is graffiti an art form?</a:t>
            </a:r>
          </a:p>
        </p:txBody>
      </p:sp>
      <p:sp>
        <p:nvSpPr>
          <p:cNvPr id="43011" name="Rectangle 3"/>
          <p:cNvSpPr>
            <a:spLocks noGrp="1" noRot="1" noChangeArrowheads="1"/>
          </p:cNvSpPr>
          <p:nvPr>
            <p:ph type="body" sz="half" idx="1"/>
          </p:nvPr>
        </p:nvSpPr>
        <p:spPr/>
        <p:txBody>
          <a:bodyPr/>
          <a:lstStyle/>
          <a:p>
            <a:pPr eaLnBrk="1" hangingPunct="1">
              <a:buFont typeface="Wingdings" pitchFamily="2" charset="2"/>
              <a:buNone/>
              <a:defRPr/>
            </a:pPr>
            <a:endParaRPr lang="en-US" sz="2800" dirty="0" smtClean="0"/>
          </a:p>
          <a:p>
            <a:pPr>
              <a:defRPr/>
            </a:pPr>
            <a:r>
              <a:rPr lang="en-US" sz="2800" b="1" dirty="0" smtClean="0">
                <a:solidFill>
                  <a:schemeClr val="bg1"/>
                </a:solidFill>
                <a:latin typeface="+mj-lt"/>
              </a:rPr>
              <a:t>Emotion? </a:t>
            </a:r>
          </a:p>
          <a:p>
            <a:pPr>
              <a:defRPr/>
            </a:pPr>
            <a:r>
              <a:rPr lang="en-US" sz="2800" b="1" dirty="0" smtClean="0">
                <a:solidFill>
                  <a:schemeClr val="bg1"/>
                </a:solidFill>
                <a:latin typeface="+mj-lt"/>
              </a:rPr>
              <a:t>Skill?</a:t>
            </a:r>
          </a:p>
          <a:p>
            <a:pPr>
              <a:defRPr/>
            </a:pPr>
            <a:r>
              <a:rPr lang="en-US" sz="2800" b="1" dirty="0" smtClean="0">
                <a:solidFill>
                  <a:schemeClr val="bg1"/>
                </a:solidFill>
                <a:latin typeface="+mj-lt"/>
              </a:rPr>
              <a:t>Beauty?</a:t>
            </a:r>
          </a:p>
          <a:p>
            <a:pPr>
              <a:defRPr/>
            </a:pPr>
            <a:r>
              <a:rPr lang="en-US" sz="2800" b="1" dirty="0" smtClean="0">
                <a:solidFill>
                  <a:schemeClr val="bg1"/>
                </a:solidFill>
                <a:latin typeface="+mj-lt"/>
              </a:rPr>
              <a:t>Truth?</a:t>
            </a:r>
          </a:p>
          <a:p>
            <a:pPr>
              <a:defRPr/>
            </a:pPr>
            <a:r>
              <a:rPr lang="en-US" sz="2800" b="1" dirty="0" smtClean="0">
                <a:solidFill>
                  <a:schemeClr val="bg1"/>
                </a:solidFill>
                <a:latin typeface="+mj-lt"/>
              </a:rPr>
              <a:t>Humanity?</a:t>
            </a:r>
          </a:p>
        </p:txBody>
      </p:sp>
      <p:pic>
        <p:nvPicPr>
          <p:cNvPr id="16388" name="Picture 6" descr="Banksy+-+The+Mild+Mild+West+-+Stokes+Croft"/>
          <p:cNvPicPr>
            <a:picLocks noGrp="1" noChangeAspect="1" noChangeArrowheads="1"/>
          </p:cNvPicPr>
          <p:nvPr>
            <p:ph sz="half" idx="2"/>
          </p:nvPr>
        </p:nvPicPr>
        <p:blipFill>
          <a:blip r:embed="rId3" cstate="print"/>
          <a:srcRect/>
          <a:stretch>
            <a:fillRect/>
          </a:stretch>
        </p:blipFill>
        <p:spPr>
          <a:xfrm>
            <a:off x="3200400" y="1752600"/>
            <a:ext cx="5410200" cy="3254375"/>
          </a:xfrm>
          <a:noFill/>
        </p:spPr>
      </p:pic>
      <p:sp>
        <p:nvSpPr>
          <p:cNvPr id="16389" name="Text Box 8"/>
          <p:cNvSpPr txBox="1">
            <a:spLocks noChangeArrowheads="1"/>
          </p:cNvSpPr>
          <p:nvPr/>
        </p:nvSpPr>
        <p:spPr bwMode="auto">
          <a:xfrm>
            <a:off x="1447800" y="5715000"/>
            <a:ext cx="5562600" cy="519113"/>
          </a:xfrm>
          <a:prstGeom prst="rect">
            <a:avLst/>
          </a:prstGeom>
          <a:noFill/>
          <a:ln w="9525">
            <a:noFill/>
            <a:miter lim="800000"/>
            <a:headEnd/>
            <a:tailEnd/>
          </a:ln>
        </p:spPr>
        <p:txBody>
          <a:bodyPr>
            <a:spAutoFit/>
          </a:bodyPr>
          <a:lstStyle/>
          <a:p>
            <a:pPr>
              <a:spcBef>
                <a:spcPct val="50000"/>
              </a:spcBef>
            </a:pPr>
            <a:r>
              <a:rPr lang="en-US" sz="2800" b="1" dirty="0">
                <a:solidFill>
                  <a:schemeClr val="bg1"/>
                </a:solidFill>
                <a:latin typeface="+mj-lt"/>
              </a:rPr>
              <a:t>Or just mindless vandalism?</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rrowheads="1"/>
          </p:cNvSpPr>
          <p:nvPr>
            <p:ph type="title"/>
          </p:nvPr>
        </p:nvSpPr>
        <p:spPr/>
        <p:txBody>
          <a:bodyPr/>
          <a:lstStyle/>
          <a:p>
            <a:pPr eaLnBrk="1" hangingPunct="1">
              <a:defRPr/>
            </a:pPr>
            <a:r>
              <a:rPr lang="en-US" sz="4000" dirty="0" smtClean="0">
                <a:solidFill>
                  <a:schemeClr val="bg1"/>
                </a:solidFill>
                <a:effectLst/>
              </a:rPr>
              <a:t>Should street caricature sketchers be treated as artists?</a:t>
            </a:r>
          </a:p>
        </p:txBody>
      </p:sp>
      <p:sp>
        <p:nvSpPr>
          <p:cNvPr id="59395" name="Rectangle 3"/>
          <p:cNvSpPr>
            <a:spLocks noGrp="1" noRot="1" noChangeArrowheads="1"/>
          </p:cNvSpPr>
          <p:nvPr>
            <p:ph type="body" sz="half" idx="1"/>
          </p:nvPr>
        </p:nvSpPr>
        <p:spPr/>
        <p:txBody>
          <a:bodyPr/>
          <a:lstStyle/>
          <a:p>
            <a:pPr eaLnBrk="1" hangingPunct="1">
              <a:lnSpc>
                <a:spcPct val="90000"/>
              </a:lnSpc>
              <a:buFont typeface="Wingdings" pitchFamily="2" charset="2"/>
              <a:buNone/>
              <a:defRPr/>
            </a:pPr>
            <a:endParaRPr lang="en-US" sz="2800" dirty="0" smtClean="0"/>
          </a:p>
          <a:p>
            <a:pPr>
              <a:lnSpc>
                <a:spcPct val="90000"/>
              </a:lnSpc>
              <a:defRPr/>
            </a:pPr>
            <a:r>
              <a:rPr lang="en-US" sz="2800" b="1" dirty="0" smtClean="0">
                <a:solidFill>
                  <a:schemeClr val="bg1"/>
                </a:solidFill>
                <a:latin typeface="+mj-lt"/>
              </a:rPr>
              <a:t>Which criteria or purposes does this meet? </a:t>
            </a:r>
          </a:p>
          <a:p>
            <a:pPr>
              <a:lnSpc>
                <a:spcPct val="90000"/>
              </a:lnSpc>
              <a:defRPr/>
            </a:pPr>
            <a:r>
              <a:rPr lang="en-US" sz="2800" b="1" dirty="0" smtClean="0">
                <a:solidFill>
                  <a:schemeClr val="bg1"/>
                </a:solidFill>
                <a:latin typeface="+mj-lt"/>
              </a:rPr>
              <a:t>Skill?</a:t>
            </a:r>
          </a:p>
          <a:p>
            <a:pPr>
              <a:lnSpc>
                <a:spcPct val="90000"/>
              </a:lnSpc>
              <a:defRPr/>
            </a:pPr>
            <a:r>
              <a:rPr lang="en-US" sz="2800" b="1" dirty="0" smtClean="0">
                <a:solidFill>
                  <a:schemeClr val="bg1"/>
                </a:solidFill>
                <a:latin typeface="+mj-lt"/>
              </a:rPr>
              <a:t>Beauty?</a:t>
            </a:r>
          </a:p>
          <a:p>
            <a:pPr>
              <a:lnSpc>
                <a:spcPct val="90000"/>
              </a:lnSpc>
              <a:defRPr/>
            </a:pPr>
            <a:r>
              <a:rPr lang="en-US" sz="2800" b="1" dirty="0" smtClean="0">
                <a:solidFill>
                  <a:schemeClr val="bg1"/>
                </a:solidFill>
                <a:latin typeface="+mj-lt"/>
              </a:rPr>
              <a:t>Truth?</a:t>
            </a:r>
          </a:p>
          <a:p>
            <a:pPr>
              <a:lnSpc>
                <a:spcPct val="90000"/>
              </a:lnSpc>
              <a:defRPr/>
            </a:pPr>
            <a:r>
              <a:rPr lang="en-US" sz="2800" b="1" dirty="0" smtClean="0">
                <a:solidFill>
                  <a:schemeClr val="bg1"/>
                </a:solidFill>
                <a:latin typeface="+mj-lt"/>
              </a:rPr>
              <a:t>Humanity?</a:t>
            </a:r>
          </a:p>
          <a:p>
            <a:pPr>
              <a:lnSpc>
                <a:spcPct val="90000"/>
              </a:lnSpc>
              <a:defRPr/>
            </a:pPr>
            <a:r>
              <a:rPr lang="en-US" sz="2800" b="1" dirty="0" smtClean="0">
                <a:solidFill>
                  <a:schemeClr val="bg1"/>
                </a:solidFill>
                <a:latin typeface="+mj-lt"/>
              </a:rPr>
              <a:t>Authority?</a:t>
            </a:r>
          </a:p>
        </p:txBody>
      </p:sp>
      <p:sp>
        <p:nvSpPr>
          <p:cNvPr id="17412" name="Text Box 5"/>
          <p:cNvSpPr txBox="1">
            <a:spLocks noChangeArrowheads="1"/>
          </p:cNvSpPr>
          <p:nvPr/>
        </p:nvSpPr>
        <p:spPr bwMode="auto">
          <a:xfrm>
            <a:off x="838200" y="6096000"/>
            <a:ext cx="5562600" cy="519113"/>
          </a:xfrm>
          <a:prstGeom prst="rect">
            <a:avLst/>
          </a:prstGeom>
          <a:noFill/>
          <a:ln w="9525">
            <a:noFill/>
            <a:miter lim="800000"/>
            <a:headEnd/>
            <a:tailEnd/>
          </a:ln>
        </p:spPr>
        <p:txBody>
          <a:bodyPr>
            <a:spAutoFit/>
          </a:bodyPr>
          <a:lstStyle/>
          <a:p>
            <a:pPr>
              <a:spcBef>
                <a:spcPct val="50000"/>
              </a:spcBef>
            </a:pPr>
            <a:r>
              <a:rPr lang="en-US" sz="2800" b="1" dirty="0">
                <a:solidFill>
                  <a:schemeClr val="bg1"/>
                </a:solidFill>
                <a:latin typeface="+mj-lt"/>
              </a:rPr>
              <a:t>Or is it just a craft?</a:t>
            </a:r>
          </a:p>
        </p:txBody>
      </p:sp>
      <p:pic>
        <p:nvPicPr>
          <p:cNvPr id="17413" name="Picture 8" descr="Hirsute"/>
          <p:cNvPicPr>
            <a:picLocks noGrp="1" noChangeAspect="1" noChangeArrowheads="1"/>
          </p:cNvPicPr>
          <p:nvPr>
            <p:ph sz="half" idx="2"/>
          </p:nvPr>
        </p:nvPicPr>
        <p:blipFill>
          <a:blip r:embed="rId3" cstate="print"/>
          <a:srcRect/>
          <a:stretch>
            <a:fillRect/>
          </a:stretch>
        </p:blipFill>
        <p:spPr>
          <a:xfrm>
            <a:off x="4572000" y="1524000"/>
            <a:ext cx="3541713" cy="5334000"/>
          </a:xfr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p:txBody>
          <a:bodyPr/>
          <a:lstStyle/>
          <a:p>
            <a:pPr eaLnBrk="1" hangingPunct="1">
              <a:defRPr/>
            </a:pPr>
            <a:r>
              <a:rPr lang="en-US" dirty="0" smtClean="0">
                <a:solidFill>
                  <a:schemeClr val="bg1"/>
                </a:solidFill>
                <a:effectLst/>
              </a:rPr>
              <a:t>Conclusion: What is Art?</a:t>
            </a:r>
          </a:p>
        </p:txBody>
      </p:sp>
      <p:sp>
        <p:nvSpPr>
          <p:cNvPr id="34819" name="Rectangle 3"/>
          <p:cNvSpPr>
            <a:spLocks noGrp="1" noRot="1" noChangeArrowheads="1"/>
          </p:cNvSpPr>
          <p:nvPr>
            <p:ph type="body" idx="1"/>
          </p:nvPr>
        </p:nvSpPr>
        <p:spPr/>
        <p:txBody>
          <a:bodyPr/>
          <a:lstStyle/>
          <a:p>
            <a:pPr>
              <a:spcBef>
                <a:spcPct val="50000"/>
              </a:spcBef>
              <a:buClrTx/>
              <a:buFontTx/>
              <a:buNone/>
              <a:defRPr/>
            </a:pPr>
            <a:r>
              <a:rPr lang="en-US" b="1" dirty="0" smtClean="0">
                <a:solidFill>
                  <a:schemeClr val="bg1"/>
                </a:solidFill>
                <a:effectLst/>
                <a:latin typeface="+mj-lt"/>
              </a:rPr>
              <a:t>Does it need all of these to be art? </a:t>
            </a:r>
          </a:p>
          <a:p>
            <a:pPr>
              <a:spcBef>
                <a:spcPct val="50000"/>
              </a:spcBef>
              <a:buClrTx/>
              <a:buFontTx/>
              <a:buNone/>
              <a:defRPr/>
            </a:pPr>
            <a:r>
              <a:rPr lang="en-US" b="1" dirty="0" smtClean="0">
                <a:solidFill>
                  <a:schemeClr val="bg1"/>
                </a:solidFill>
                <a:effectLst/>
                <a:latin typeface="+mj-lt"/>
              </a:rPr>
              <a:t>Or just some of them? </a:t>
            </a:r>
          </a:p>
          <a:p>
            <a:pPr>
              <a:spcBef>
                <a:spcPct val="50000"/>
              </a:spcBef>
              <a:buClrTx/>
              <a:buFontTx/>
              <a:buNone/>
              <a:defRPr/>
            </a:pPr>
            <a:r>
              <a:rPr lang="en-US" b="1" dirty="0" smtClean="0">
                <a:solidFill>
                  <a:schemeClr val="bg1"/>
                </a:solidFill>
                <a:effectLst/>
                <a:latin typeface="+mj-lt"/>
              </a:rPr>
              <a:t>Are some more important than others?</a:t>
            </a:r>
          </a:p>
          <a:p>
            <a:pPr eaLnBrk="1" hangingPunct="1">
              <a:buNone/>
              <a:defRPr/>
            </a:pPr>
            <a:endParaRPr 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Additional </a:t>
            </a:r>
            <a:r>
              <a:rPr lang="en-GB" dirty="0" err="1" smtClean="0"/>
              <a:t>Banksy</a:t>
            </a:r>
            <a:r>
              <a:rPr lang="en-GB" dirty="0" smtClean="0"/>
              <a:t> work</a:t>
            </a:r>
            <a:endParaRPr lang="en-GB" dirty="0"/>
          </a:p>
        </p:txBody>
      </p:sp>
      <p:pic>
        <p:nvPicPr>
          <p:cNvPr id="3074" name="Picture 2" descr="http://cdn2.holytaco.com/wp-content/uploads/images/2009/9/banksy-west-bank-guerrilla-art%5B1%5D.jpg"/>
          <p:cNvPicPr>
            <a:picLocks noChangeAspect="1" noChangeArrowheads="1"/>
          </p:cNvPicPr>
          <p:nvPr/>
        </p:nvPicPr>
        <p:blipFill>
          <a:blip r:embed="rId2" cstate="print"/>
          <a:srcRect/>
          <a:stretch>
            <a:fillRect/>
          </a:stretch>
        </p:blipFill>
        <p:spPr bwMode="auto">
          <a:xfrm>
            <a:off x="2571736" y="1285860"/>
            <a:ext cx="4171950" cy="54102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5786" y="1643050"/>
            <a:ext cx="7643866" cy="2862322"/>
          </a:xfrm>
          <a:prstGeom prst="rect">
            <a:avLst/>
          </a:prstGeom>
        </p:spPr>
        <p:txBody>
          <a:bodyPr wrap="square">
            <a:spAutoFit/>
          </a:bodyPr>
          <a:lstStyle/>
          <a:p>
            <a:pPr algn="ctr">
              <a:spcBef>
                <a:spcPct val="50000"/>
              </a:spcBef>
            </a:pPr>
            <a:r>
              <a:rPr lang="en-US" sz="4000" b="1" dirty="0" smtClean="0">
                <a:solidFill>
                  <a:schemeClr val="bg1"/>
                </a:solidFill>
                <a:latin typeface="+mj-lt"/>
              </a:rPr>
              <a:t>How many of the following criteria are important </a:t>
            </a:r>
          </a:p>
          <a:p>
            <a:pPr algn="ctr">
              <a:spcBef>
                <a:spcPct val="50000"/>
              </a:spcBef>
            </a:pPr>
            <a:r>
              <a:rPr lang="en-US" sz="4000" b="1" dirty="0" smtClean="0">
                <a:solidFill>
                  <a:schemeClr val="bg1"/>
                </a:solidFill>
                <a:latin typeface="+mj-lt"/>
              </a:rPr>
              <a:t>for something to be considered art?</a:t>
            </a:r>
            <a:endParaRPr lang="en-US" sz="4000" b="1" dirty="0">
              <a:solidFill>
                <a:schemeClr val="bg1"/>
              </a:solidFill>
              <a:latin typeface="+mj-l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 name="Picture 4" descr="http://cdn2.holytaco.com/wp-content/uploads/images/2009/9/6a00d8354834d753ef00e550980acd8833-800wi%5B1%5D.jpg"/>
          <p:cNvPicPr>
            <a:picLocks noChangeAspect="1" noChangeArrowheads="1"/>
          </p:cNvPicPr>
          <p:nvPr/>
        </p:nvPicPr>
        <p:blipFill>
          <a:blip r:embed="rId2" cstate="print"/>
          <a:srcRect/>
          <a:stretch>
            <a:fillRect/>
          </a:stretch>
        </p:blipFill>
        <p:spPr bwMode="auto">
          <a:xfrm>
            <a:off x="571472" y="214289"/>
            <a:ext cx="4857784" cy="6477045"/>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 name="Picture 2" descr="http://2.bp.blogspot.com/-vkWE0WMQJV4/Tkjw2vJcXdI/AAAAAAAAAEI/e4rciSzXAIU/s1600/banksy-21.gif"/>
          <p:cNvPicPr>
            <a:picLocks noChangeAspect="1" noChangeArrowheads="1"/>
          </p:cNvPicPr>
          <p:nvPr/>
        </p:nvPicPr>
        <p:blipFill>
          <a:blip r:embed="rId2" cstate="print"/>
          <a:srcRect/>
          <a:stretch>
            <a:fillRect/>
          </a:stretch>
        </p:blipFill>
        <p:spPr bwMode="auto">
          <a:xfrm>
            <a:off x="1643042" y="357166"/>
            <a:ext cx="6429420" cy="6121534"/>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drmartinsurvey2.wikispaces.com/file/view/BANKSY-beggar-m.jpg/223370028/BANKSY-beggar-m.jpg"/>
          <p:cNvPicPr>
            <a:picLocks noChangeAspect="1" noChangeArrowheads="1"/>
          </p:cNvPicPr>
          <p:nvPr/>
        </p:nvPicPr>
        <p:blipFill>
          <a:blip r:embed="rId2" cstate="print"/>
          <a:srcRect/>
          <a:stretch>
            <a:fillRect/>
          </a:stretch>
        </p:blipFill>
        <p:spPr bwMode="auto">
          <a:xfrm>
            <a:off x="785786" y="214290"/>
            <a:ext cx="6143668" cy="614367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mandashouts.files.wordpress.com/2011/09/banksy-21.jpg"/>
          <p:cNvPicPr>
            <a:picLocks noChangeAspect="1" noChangeArrowheads="1"/>
          </p:cNvPicPr>
          <p:nvPr/>
        </p:nvPicPr>
        <p:blipFill>
          <a:blip r:embed="rId2" cstate="print"/>
          <a:srcRect/>
          <a:stretch>
            <a:fillRect/>
          </a:stretch>
        </p:blipFill>
        <p:spPr bwMode="auto">
          <a:xfrm>
            <a:off x="214281" y="214290"/>
            <a:ext cx="6708603" cy="6143668"/>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ttp://www.yourperfectcanvas.com/img/gallery/banksy09.jpg"/>
          <p:cNvPicPr>
            <a:picLocks noChangeAspect="1" noChangeArrowheads="1"/>
          </p:cNvPicPr>
          <p:nvPr/>
        </p:nvPicPr>
        <p:blipFill>
          <a:blip r:embed="rId2" cstate="print"/>
          <a:srcRect/>
          <a:stretch>
            <a:fillRect/>
          </a:stretch>
        </p:blipFill>
        <p:spPr bwMode="auto">
          <a:xfrm>
            <a:off x="1500166" y="214290"/>
            <a:ext cx="5357850" cy="6447582"/>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www.toptenz.net/wp-content/uploads/2009/11/banksy-national-looters.jpg"/>
          <p:cNvPicPr>
            <a:picLocks noChangeAspect="1" noChangeArrowheads="1"/>
          </p:cNvPicPr>
          <p:nvPr/>
        </p:nvPicPr>
        <p:blipFill>
          <a:blip r:embed="rId2" cstate="print"/>
          <a:srcRect/>
          <a:stretch>
            <a:fillRect/>
          </a:stretch>
        </p:blipFill>
        <p:spPr bwMode="auto">
          <a:xfrm>
            <a:off x="285720" y="357166"/>
            <a:ext cx="8293075" cy="5572164"/>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2.bp.blogspot.com/_Y0giAJAJiaI/TLOqqLkkIEI/AAAAAAAABT4/oc3NZVCpprc/s1600/Banksy2.jpg"/>
          <p:cNvPicPr>
            <a:picLocks noChangeAspect="1" noChangeArrowheads="1"/>
          </p:cNvPicPr>
          <p:nvPr/>
        </p:nvPicPr>
        <p:blipFill>
          <a:blip r:embed="rId2" cstate="print"/>
          <a:srcRect/>
          <a:stretch>
            <a:fillRect/>
          </a:stretch>
        </p:blipFill>
        <p:spPr bwMode="auto">
          <a:xfrm>
            <a:off x="285720" y="214289"/>
            <a:ext cx="8001056" cy="6264657"/>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642918"/>
            <a:ext cx="5405647" cy="523220"/>
          </a:xfrm>
          <a:prstGeom prst="rect">
            <a:avLst/>
          </a:prstGeom>
        </p:spPr>
        <p:txBody>
          <a:bodyPr wrap="none">
            <a:spAutoFit/>
          </a:bodyPr>
          <a:lstStyle/>
          <a:p>
            <a:pPr algn="ctr">
              <a:buFont typeface="Arial" pitchFamily="34" charset="0"/>
              <a:buChar char="•"/>
              <a:defRPr/>
            </a:pPr>
            <a:r>
              <a:rPr lang="en-US" sz="2800" b="1" dirty="0" smtClean="0">
                <a:solidFill>
                  <a:schemeClr val="bg1"/>
                </a:solidFill>
                <a:latin typeface="+mj-lt"/>
              </a:rPr>
              <a:t>Art must be intended as art</a:t>
            </a:r>
            <a:endParaRPr lang="en-US" sz="2800" b="1" dirty="0">
              <a:solidFill>
                <a:schemeClr val="bg1"/>
              </a:solidFill>
              <a:latin typeface="+mj-lt"/>
            </a:endParaRPr>
          </a:p>
        </p:txBody>
      </p:sp>
      <p:sp>
        <p:nvSpPr>
          <p:cNvPr id="3" name="Rectangle 2"/>
          <p:cNvSpPr/>
          <p:nvPr/>
        </p:nvSpPr>
        <p:spPr>
          <a:xfrm>
            <a:off x="1142976" y="1571612"/>
            <a:ext cx="7500990" cy="1384995"/>
          </a:xfrm>
          <a:prstGeom prst="rect">
            <a:avLst/>
          </a:prstGeom>
        </p:spPr>
        <p:txBody>
          <a:bodyPr wrap="square">
            <a:spAutoFit/>
          </a:bodyPr>
          <a:lstStyle/>
          <a:p>
            <a:pPr>
              <a:buFont typeface="Arial" pitchFamily="34" charset="0"/>
              <a:buChar char="•"/>
            </a:pPr>
            <a:r>
              <a:rPr lang="en-US" sz="2800" b="1" dirty="0" smtClean="0">
                <a:solidFill>
                  <a:schemeClr val="bg1"/>
                </a:solidFill>
                <a:latin typeface="+mj-lt"/>
              </a:rPr>
              <a:t>Arts are a way of expressing emotion  </a:t>
            </a:r>
          </a:p>
          <a:p>
            <a:r>
              <a:rPr lang="en-US" sz="2800" b="1" dirty="0" smtClean="0">
                <a:solidFill>
                  <a:schemeClr val="bg1"/>
                </a:solidFill>
                <a:latin typeface="+mj-lt"/>
              </a:rPr>
              <a:t>  (We engage in art forms that generate an emotional response)</a:t>
            </a:r>
          </a:p>
        </p:txBody>
      </p:sp>
      <p:sp>
        <p:nvSpPr>
          <p:cNvPr id="4" name="Rectangle 3"/>
          <p:cNvSpPr/>
          <p:nvPr/>
        </p:nvSpPr>
        <p:spPr>
          <a:xfrm>
            <a:off x="285720" y="3571876"/>
            <a:ext cx="8643998" cy="1384995"/>
          </a:xfrm>
          <a:prstGeom prst="rect">
            <a:avLst/>
          </a:prstGeom>
        </p:spPr>
        <p:txBody>
          <a:bodyPr wrap="square">
            <a:spAutoFit/>
          </a:bodyPr>
          <a:lstStyle/>
          <a:p>
            <a:pPr>
              <a:buFont typeface="Arial" pitchFamily="34" charset="0"/>
              <a:buChar char="•"/>
              <a:defRPr/>
            </a:pPr>
            <a:r>
              <a:rPr lang="en-US" sz="2800" b="1" dirty="0" smtClean="0">
                <a:solidFill>
                  <a:schemeClr val="bg1"/>
                </a:solidFill>
                <a:latin typeface="+mj-lt"/>
              </a:rPr>
              <a:t>Art imitates nature or the world  </a:t>
            </a:r>
          </a:p>
          <a:p>
            <a:pPr>
              <a:defRPr/>
            </a:pPr>
            <a:r>
              <a:rPr lang="en-US" sz="2800" b="1" dirty="0" smtClean="0">
                <a:solidFill>
                  <a:schemeClr val="bg1"/>
                </a:solidFill>
                <a:latin typeface="+mj-lt"/>
              </a:rPr>
              <a:t>  (It takes great skill to paint a realistic scene</a:t>
            </a:r>
          </a:p>
          <a:p>
            <a:pPr>
              <a:defRPr/>
            </a:pPr>
            <a:r>
              <a:rPr lang="en-US" sz="2800" b="1" dirty="0" smtClean="0">
                <a:solidFill>
                  <a:schemeClr val="bg1"/>
                </a:solidFill>
                <a:latin typeface="+mj-lt"/>
              </a:rPr>
              <a:t>  or is this only imitation?  )</a:t>
            </a:r>
          </a:p>
        </p:txBody>
      </p:sp>
      <p:sp>
        <p:nvSpPr>
          <p:cNvPr id="5" name="Rectangle 4"/>
          <p:cNvSpPr/>
          <p:nvPr/>
        </p:nvSpPr>
        <p:spPr>
          <a:xfrm>
            <a:off x="1571604" y="5786454"/>
            <a:ext cx="6827510" cy="523220"/>
          </a:xfrm>
          <a:prstGeom prst="rect">
            <a:avLst/>
          </a:prstGeom>
        </p:spPr>
        <p:txBody>
          <a:bodyPr wrap="none">
            <a:spAutoFit/>
          </a:bodyPr>
          <a:lstStyle/>
          <a:p>
            <a:pPr marL="342900" indent="-342900">
              <a:spcBef>
                <a:spcPct val="20000"/>
              </a:spcBef>
              <a:buClr>
                <a:schemeClr val="hlink"/>
              </a:buClr>
              <a:buFont typeface="Arial" pitchFamily="34" charset="0"/>
              <a:buChar char="•"/>
              <a:defRPr/>
            </a:pPr>
            <a:r>
              <a:rPr lang="en-US" sz="2800" b="1" dirty="0" smtClean="0">
                <a:solidFill>
                  <a:schemeClr val="bg1"/>
                </a:solidFill>
                <a:latin typeface="+mj-lt"/>
              </a:rPr>
              <a:t>Art conveys </a:t>
            </a:r>
            <a:r>
              <a:rPr lang="en-US" sz="2800" b="1" i="1" dirty="0" smtClean="0">
                <a:solidFill>
                  <a:schemeClr val="bg1"/>
                </a:solidFill>
                <a:latin typeface="+mj-lt"/>
              </a:rPr>
              <a:t>truth</a:t>
            </a:r>
            <a:r>
              <a:rPr lang="en-US" sz="2800" b="1" dirty="0" smtClean="0">
                <a:solidFill>
                  <a:schemeClr val="bg1"/>
                </a:solidFill>
                <a:latin typeface="+mj-lt"/>
              </a:rPr>
              <a:t> about the world</a:t>
            </a:r>
            <a:endParaRPr lang="en-US" sz="2800" b="1" dirty="0">
              <a:solidFill>
                <a:schemeClr val="bg1"/>
              </a:solidFill>
              <a:latin typeface="+mj-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0034" y="285728"/>
            <a:ext cx="7715304" cy="1261884"/>
          </a:xfrm>
          <a:prstGeom prst="rect">
            <a:avLst/>
          </a:prstGeom>
        </p:spPr>
        <p:txBody>
          <a:bodyPr wrap="square">
            <a:spAutoFit/>
          </a:bodyPr>
          <a:lstStyle/>
          <a:p>
            <a:pPr>
              <a:buFont typeface="Arial" pitchFamily="34" charset="0"/>
              <a:buChar char="•"/>
            </a:pPr>
            <a:r>
              <a:rPr lang="en-US" sz="2800" b="1" dirty="0" smtClean="0">
                <a:solidFill>
                  <a:schemeClr val="bg1"/>
                </a:solidFill>
                <a:latin typeface="+mj-lt"/>
              </a:rPr>
              <a:t>Art teaches us what is right and     heightens moral awareness</a:t>
            </a:r>
          </a:p>
          <a:p>
            <a:r>
              <a:rPr lang="en-US" sz="2000" dirty="0" smtClean="0"/>
              <a:t> </a:t>
            </a:r>
            <a:endParaRPr lang="en-GB" sz="2000" dirty="0"/>
          </a:p>
        </p:txBody>
      </p:sp>
      <p:sp>
        <p:nvSpPr>
          <p:cNvPr id="9" name="Rectangle 8"/>
          <p:cNvSpPr/>
          <p:nvPr/>
        </p:nvSpPr>
        <p:spPr>
          <a:xfrm>
            <a:off x="1428728" y="1643050"/>
            <a:ext cx="7429552" cy="523220"/>
          </a:xfrm>
          <a:prstGeom prst="rect">
            <a:avLst/>
          </a:prstGeom>
        </p:spPr>
        <p:txBody>
          <a:bodyPr wrap="square">
            <a:spAutoFit/>
          </a:bodyPr>
          <a:lstStyle/>
          <a:p>
            <a:pPr algn="ctr">
              <a:buFont typeface="Arial" pitchFamily="34" charset="0"/>
              <a:buChar char="•"/>
            </a:pPr>
            <a:r>
              <a:rPr lang="en-US" sz="2800" b="1" dirty="0" smtClean="0">
                <a:solidFill>
                  <a:schemeClr val="bg1"/>
                </a:solidFill>
                <a:latin typeface="+mj-lt"/>
              </a:rPr>
              <a:t>Art has to be beautiful or interesting…</a:t>
            </a:r>
            <a:endParaRPr lang="en-GB" sz="2800" b="1" dirty="0">
              <a:solidFill>
                <a:schemeClr val="bg1"/>
              </a:solidFill>
              <a:latin typeface="+mj-lt"/>
            </a:endParaRPr>
          </a:p>
        </p:txBody>
      </p:sp>
      <p:sp>
        <p:nvSpPr>
          <p:cNvPr id="10" name="Rectangle 9"/>
          <p:cNvSpPr/>
          <p:nvPr/>
        </p:nvSpPr>
        <p:spPr>
          <a:xfrm>
            <a:off x="80327" y="2643182"/>
            <a:ext cx="5206875" cy="523220"/>
          </a:xfrm>
          <a:prstGeom prst="rect">
            <a:avLst/>
          </a:prstGeom>
        </p:spPr>
        <p:txBody>
          <a:bodyPr wrap="none">
            <a:spAutoFit/>
          </a:bodyPr>
          <a:lstStyle/>
          <a:p>
            <a:pPr algn="ctr">
              <a:spcBef>
                <a:spcPct val="50000"/>
              </a:spcBef>
              <a:buFont typeface="Arial" pitchFamily="34" charset="0"/>
              <a:buChar char="•"/>
              <a:defRPr/>
            </a:pPr>
            <a:r>
              <a:rPr lang="en-US" sz="2800" b="1" dirty="0" smtClean="0">
                <a:solidFill>
                  <a:schemeClr val="bg1"/>
                </a:solidFill>
                <a:latin typeface="+mj-lt"/>
              </a:rPr>
              <a:t>Art requires technical skill</a:t>
            </a:r>
            <a:endParaRPr lang="en-US" sz="2800" b="1" dirty="0">
              <a:solidFill>
                <a:schemeClr val="bg1"/>
              </a:solidFill>
              <a:latin typeface="+mj-lt"/>
            </a:endParaRPr>
          </a:p>
        </p:txBody>
      </p:sp>
      <p:sp>
        <p:nvSpPr>
          <p:cNvPr id="11" name="Rectangle 10"/>
          <p:cNvSpPr/>
          <p:nvPr/>
        </p:nvSpPr>
        <p:spPr>
          <a:xfrm>
            <a:off x="1102901" y="3643314"/>
            <a:ext cx="7431843" cy="523220"/>
          </a:xfrm>
          <a:prstGeom prst="rect">
            <a:avLst/>
          </a:prstGeom>
        </p:spPr>
        <p:txBody>
          <a:bodyPr wrap="none">
            <a:spAutoFit/>
          </a:bodyPr>
          <a:lstStyle/>
          <a:p>
            <a:pPr algn="ctr">
              <a:buFont typeface="Arial" pitchFamily="34" charset="0"/>
              <a:buChar char="•"/>
            </a:pPr>
            <a:r>
              <a:rPr lang="en-US" dirty="0" smtClean="0"/>
              <a:t> </a:t>
            </a:r>
            <a:r>
              <a:rPr lang="en-US" sz="2800" b="1" dirty="0" smtClean="0">
                <a:solidFill>
                  <a:schemeClr val="bg1"/>
                </a:solidFill>
                <a:latin typeface="+mj-lt"/>
              </a:rPr>
              <a:t>Art requires creativity and uniqueness</a:t>
            </a:r>
            <a:endParaRPr lang="en-GB" b="1" dirty="0">
              <a:solidFill>
                <a:schemeClr val="bg1"/>
              </a:solidFill>
              <a:latin typeface="+mj-lt"/>
            </a:endParaRPr>
          </a:p>
        </p:txBody>
      </p:sp>
      <p:sp>
        <p:nvSpPr>
          <p:cNvPr id="12" name="Rectangle 11"/>
          <p:cNvSpPr/>
          <p:nvPr/>
        </p:nvSpPr>
        <p:spPr>
          <a:xfrm>
            <a:off x="142844" y="4786322"/>
            <a:ext cx="9001156" cy="1643527"/>
          </a:xfrm>
          <a:prstGeom prst="rect">
            <a:avLst/>
          </a:prstGeom>
        </p:spPr>
        <p:txBody>
          <a:bodyPr wrap="square">
            <a:spAutoFit/>
          </a:bodyPr>
          <a:lstStyle/>
          <a:p>
            <a:pPr>
              <a:lnSpc>
                <a:spcPct val="90000"/>
              </a:lnSpc>
              <a:buFont typeface="Arial" pitchFamily="34" charset="0"/>
              <a:buChar char="•"/>
              <a:defRPr/>
            </a:pPr>
            <a:r>
              <a:rPr lang="en-US" sz="2800" b="1" dirty="0" smtClean="0">
                <a:solidFill>
                  <a:schemeClr val="bg1"/>
                </a:solidFill>
                <a:latin typeface="+mj-lt"/>
              </a:rPr>
              <a:t>Art offers insight into the human condition…   (Other disciplines give us knowledge but art broadens our emotional and intellectual boundaries)  </a:t>
            </a:r>
            <a:endParaRPr lang="en-GB" sz="2800" b="1" dirty="0">
              <a:solidFill>
                <a:schemeClr val="bg1"/>
              </a:solidFill>
              <a:latin typeface="+mj-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69006"/>
          </a:xfrm>
        </p:spPr>
        <p:txBody>
          <a:bodyPr>
            <a:normAutofit/>
          </a:bodyPr>
          <a:lstStyle/>
          <a:p>
            <a:r>
              <a:rPr lang="en-GB" sz="4400" dirty="0" smtClean="0">
                <a:solidFill>
                  <a:schemeClr val="bg1"/>
                </a:solidFill>
                <a:effectLst/>
              </a:rPr>
              <a:t>Choose whether each one is: </a:t>
            </a:r>
            <a:br>
              <a:rPr lang="en-GB" sz="4400" dirty="0" smtClean="0">
                <a:solidFill>
                  <a:schemeClr val="bg1"/>
                </a:solidFill>
                <a:effectLst/>
              </a:rPr>
            </a:br>
            <a:r>
              <a:rPr lang="en-GB" sz="4400" dirty="0" smtClean="0">
                <a:solidFill>
                  <a:schemeClr val="bg1"/>
                </a:solidFill>
                <a:effectLst/>
              </a:rPr>
              <a:t>"</a:t>
            </a:r>
            <a:r>
              <a:rPr lang="en-GB" sz="4400" u="sng" dirty="0" smtClean="0">
                <a:solidFill>
                  <a:schemeClr val="bg1"/>
                </a:solidFill>
                <a:effectLst/>
              </a:rPr>
              <a:t>definitely art</a:t>
            </a:r>
            <a:r>
              <a:rPr lang="en-GB" sz="4400" dirty="0" smtClean="0">
                <a:solidFill>
                  <a:schemeClr val="bg1"/>
                </a:solidFill>
                <a:effectLst/>
              </a:rPr>
              <a:t>",</a:t>
            </a:r>
            <a:br>
              <a:rPr lang="en-GB" sz="4400" dirty="0" smtClean="0">
                <a:solidFill>
                  <a:schemeClr val="bg1"/>
                </a:solidFill>
                <a:effectLst/>
              </a:rPr>
            </a:br>
            <a:r>
              <a:rPr lang="en-GB" sz="4400" dirty="0" smtClean="0">
                <a:solidFill>
                  <a:schemeClr val="bg1"/>
                </a:solidFill>
                <a:effectLst/>
              </a:rPr>
              <a:t> "</a:t>
            </a:r>
            <a:r>
              <a:rPr lang="en-GB" sz="4400" u="sng" dirty="0" smtClean="0">
                <a:solidFill>
                  <a:schemeClr val="bg1"/>
                </a:solidFill>
                <a:effectLst/>
              </a:rPr>
              <a:t>maybe art</a:t>
            </a:r>
            <a:r>
              <a:rPr lang="en-GB" sz="4400" dirty="0" smtClean="0">
                <a:solidFill>
                  <a:schemeClr val="bg1"/>
                </a:solidFill>
                <a:effectLst/>
              </a:rPr>
              <a:t>",</a:t>
            </a:r>
            <a:br>
              <a:rPr lang="en-GB" sz="4400" dirty="0" smtClean="0">
                <a:solidFill>
                  <a:schemeClr val="bg1"/>
                </a:solidFill>
                <a:effectLst/>
              </a:rPr>
            </a:br>
            <a:r>
              <a:rPr lang="en-GB" sz="4400" dirty="0" smtClean="0">
                <a:solidFill>
                  <a:schemeClr val="bg1"/>
                </a:solidFill>
                <a:effectLst/>
              </a:rPr>
              <a:t> or "</a:t>
            </a:r>
            <a:r>
              <a:rPr lang="en-GB" sz="4400" u="sng" dirty="0" smtClean="0">
                <a:solidFill>
                  <a:schemeClr val="bg1"/>
                </a:solidFill>
                <a:effectLst/>
              </a:rPr>
              <a:t>definitely not art</a:t>
            </a:r>
            <a:r>
              <a:rPr lang="en-GB" sz="4400" dirty="0" smtClean="0">
                <a:solidFill>
                  <a:schemeClr val="bg1"/>
                </a:solidFill>
                <a:effectLst/>
              </a:rPr>
              <a:t>.“</a:t>
            </a:r>
            <a:br>
              <a:rPr lang="en-GB" sz="4400" dirty="0" smtClean="0">
                <a:solidFill>
                  <a:schemeClr val="bg1"/>
                </a:solidFill>
                <a:effectLst/>
              </a:rPr>
            </a:br>
            <a:endParaRPr lang="en-GB" dirty="0">
              <a:solidFill>
                <a:schemeClr val="bg1"/>
              </a:solidFill>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011882"/>
          </a:xfrm>
        </p:spPr>
        <p:txBody>
          <a:bodyPr>
            <a:normAutofit/>
          </a:bodyPr>
          <a:lstStyle/>
          <a:p>
            <a:r>
              <a:rPr lang="en-GB" sz="3200" dirty="0" smtClean="0">
                <a:solidFill>
                  <a:schemeClr val="bg1"/>
                </a:solidFill>
                <a:effectLst/>
              </a:rPr>
              <a:t/>
            </a:r>
            <a:br>
              <a:rPr lang="en-GB" sz="3200" dirty="0" smtClean="0">
                <a:solidFill>
                  <a:schemeClr val="bg1"/>
                </a:solidFill>
                <a:effectLst/>
              </a:rPr>
            </a:br>
            <a:r>
              <a:rPr lang="en-GB" sz="3200" dirty="0" smtClean="0">
                <a:solidFill>
                  <a:schemeClr val="bg1"/>
                </a:solidFill>
                <a:effectLst/>
              </a:rPr>
              <a:t>Give </a:t>
            </a:r>
            <a:r>
              <a:rPr lang="en-GB" sz="3200" dirty="0">
                <a:solidFill>
                  <a:schemeClr val="bg1"/>
                </a:solidFill>
                <a:effectLst/>
              </a:rPr>
              <a:t>reasons for your choices. </a:t>
            </a:r>
            <a:r>
              <a:rPr lang="en-GB" sz="3200" dirty="0" smtClean="0">
                <a:solidFill>
                  <a:schemeClr val="bg1"/>
                </a:solidFill>
                <a:effectLst/>
              </a:rPr>
              <a:t/>
            </a:r>
            <a:br>
              <a:rPr lang="en-GB" sz="3200" dirty="0" smtClean="0">
                <a:solidFill>
                  <a:schemeClr val="bg1"/>
                </a:solidFill>
                <a:effectLst/>
              </a:rPr>
            </a:br>
            <a:r>
              <a:rPr lang="en-GB" sz="3200" dirty="0" smtClean="0">
                <a:solidFill>
                  <a:schemeClr val="bg1"/>
                </a:solidFill>
                <a:effectLst/>
              </a:rPr>
              <a:t> </a:t>
            </a:r>
            <a:r>
              <a:rPr lang="en-GB" sz="3200" dirty="0"/>
              <a:t/>
            </a:r>
            <a:br>
              <a:rPr lang="en-GB" sz="3200" dirty="0"/>
            </a:br>
            <a:endParaRPr lang="en-GB" sz="3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857752" y="1714488"/>
          <a:ext cx="4000528" cy="2357454"/>
        </p:xfrm>
        <a:graphic>
          <a:graphicData uri="http://schemas.openxmlformats.org/drawingml/2006/table">
            <a:tbl>
              <a:tblPr/>
              <a:tblGrid>
                <a:gridCol w="4000528"/>
              </a:tblGrid>
              <a:tr h="2357454">
                <a:tc>
                  <a:txBody>
                    <a:bodyPr/>
                    <a:lstStyle/>
                    <a:p>
                      <a:pPr algn="l">
                        <a:lnSpc>
                          <a:spcPct val="115000"/>
                        </a:lnSpc>
                        <a:spcAft>
                          <a:spcPts val="1000"/>
                        </a:spcAft>
                      </a:pPr>
                      <a:r>
                        <a:rPr lang="en-GB" sz="2800" b="1" dirty="0">
                          <a:solidFill>
                            <a:schemeClr val="bg1"/>
                          </a:solidFill>
                          <a:latin typeface="Arial"/>
                          <a:ea typeface="Calibri"/>
                          <a:cs typeface="Times New Roman"/>
                        </a:rPr>
                        <a:t>Africa, Zaire, </a:t>
                      </a:r>
                      <a:r>
                        <a:rPr lang="en-GB" sz="2800" b="1" dirty="0" err="1">
                          <a:solidFill>
                            <a:schemeClr val="bg1"/>
                          </a:solidFill>
                          <a:latin typeface="Arial"/>
                          <a:ea typeface="Calibri"/>
                          <a:cs typeface="Times New Roman"/>
                        </a:rPr>
                        <a:t>Kongo</a:t>
                      </a:r>
                      <a:r>
                        <a:rPr lang="en-GB" sz="2800" b="1" dirty="0">
                          <a:solidFill>
                            <a:schemeClr val="bg1"/>
                          </a:solidFill>
                          <a:latin typeface="Arial"/>
                          <a:ea typeface="Calibri"/>
                          <a:cs typeface="Times New Roman"/>
                        </a:rPr>
                        <a:t> (KON-go) </a:t>
                      </a:r>
                      <a:r>
                        <a:rPr lang="en-GB" sz="2000" b="1" dirty="0">
                          <a:solidFill>
                            <a:schemeClr val="bg1"/>
                          </a:solidFill>
                          <a:latin typeface="Arial"/>
                          <a:ea typeface="Calibri"/>
                          <a:cs typeface="Times New Roman"/>
                        </a:rPr>
                        <a:t/>
                      </a:r>
                      <a:br>
                        <a:rPr lang="en-GB" sz="2000" b="1" dirty="0">
                          <a:solidFill>
                            <a:schemeClr val="bg1"/>
                          </a:solidFill>
                          <a:latin typeface="Arial"/>
                          <a:ea typeface="Calibri"/>
                          <a:cs typeface="Times New Roman"/>
                        </a:rPr>
                      </a:br>
                      <a:r>
                        <a:rPr lang="en-GB" sz="2000" b="1" i="1" dirty="0">
                          <a:solidFill>
                            <a:schemeClr val="bg1"/>
                          </a:solidFill>
                          <a:latin typeface="Arial"/>
                          <a:ea typeface="Calibri"/>
                          <a:cs typeface="Times New Roman"/>
                        </a:rPr>
                        <a:t>Nail Figure </a:t>
                      </a:r>
                      <a:r>
                        <a:rPr lang="en-GB" sz="1600" b="1" i="1" dirty="0">
                          <a:solidFill>
                            <a:schemeClr val="bg1"/>
                          </a:solidFill>
                          <a:latin typeface="Arial"/>
                          <a:ea typeface="Calibri"/>
                          <a:cs typeface="Times New Roman"/>
                        </a:rPr>
                        <a:t>(</a:t>
                      </a:r>
                      <a:r>
                        <a:rPr lang="en-GB" sz="1600" b="1" i="1" dirty="0" err="1">
                          <a:solidFill>
                            <a:schemeClr val="bg1"/>
                          </a:solidFill>
                          <a:latin typeface="Arial"/>
                          <a:ea typeface="Calibri"/>
                          <a:cs typeface="Times New Roman"/>
                        </a:rPr>
                        <a:t>nkisi</a:t>
                      </a:r>
                      <a:r>
                        <a:rPr lang="en-GB" sz="1600" b="1" i="1" dirty="0">
                          <a:solidFill>
                            <a:schemeClr val="bg1"/>
                          </a:solidFill>
                          <a:latin typeface="Arial"/>
                          <a:ea typeface="Calibri"/>
                          <a:cs typeface="Times New Roman"/>
                        </a:rPr>
                        <a:t> </a:t>
                      </a:r>
                      <a:r>
                        <a:rPr lang="en-GB" sz="1600" b="1" i="1" dirty="0" err="1">
                          <a:solidFill>
                            <a:schemeClr val="bg1"/>
                          </a:solidFill>
                          <a:latin typeface="Arial"/>
                          <a:ea typeface="Calibri"/>
                          <a:cs typeface="Times New Roman"/>
                        </a:rPr>
                        <a:t>nkondi</a:t>
                      </a:r>
                      <a:r>
                        <a:rPr lang="en-GB" sz="1600" b="1" i="1" dirty="0">
                          <a:solidFill>
                            <a:schemeClr val="bg1"/>
                          </a:solidFill>
                          <a:latin typeface="Arial"/>
                          <a:ea typeface="Calibri"/>
                          <a:cs typeface="Times New Roman"/>
                        </a:rPr>
                        <a:t>)</a:t>
                      </a:r>
                      <a:r>
                        <a:rPr lang="en-GB" sz="1600" b="1" dirty="0">
                          <a:solidFill>
                            <a:schemeClr val="bg1"/>
                          </a:solidFill>
                          <a:latin typeface="Arial"/>
                          <a:ea typeface="Calibri"/>
                          <a:cs typeface="Times New Roman"/>
                        </a:rPr>
                        <a:t> (en-KEE-see en-KAHN-</a:t>
                      </a:r>
                      <a:r>
                        <a:rPr lang="en-GB" sz="1600" b="1" dirty="0" err="1">
                          <a:solidFill>
                            <a:schemeClr val="bg1"/>
                          </a:solidFill>
                          <a:latin typeface="Arial"/>
                          <a:ea typeface="Calibri"/>
                          <a:cs typeface="Times New Roman"/>
                        </a:rPr>
                        <a:t>dee</a:t>
                      </a:r>
                      <a:r>
                        <a:rPr lang="en-GB" sz="1600" b="1" dirty="0">
                          <a:solidFill>
                            <a:schemeClr val="bg1"/>
                          </a:solidFill>
                          <a:latin typeface="Arial"/>
                          <a:ea typeface="Calibri"/>
                          <a:cs typeface="Times New Roman"/>
                        </a:rPr>
                        <a:t>), 19th century</a:t>
                      </a:r>
                      <a:br>
                        <a:rPr lang="en-GB" sz="1600" b="1" dirty="0">
                          <a:solidFill>
                            <a:schemeClr val="bg1"/>
                          </a:solidFill>
                          <a:latin typeface="Arial"/>
                          <a:ea typeface="Calibri"/>
                          <a:cs typeface="Times New Roman"/>
                        </a:rPr>
                      </a:br>
                      <a:r>
                        <a:rPr lang="en-GB" sz="1600" b="1" dirty="0">
                          <a:solidFill>
                            <a:schemeClr val="bg1"/>
                          </a:solidFill>
                          <a:latin typeface="Arial"/>
                          <a:ea typeface="Calibri"/>
                          <a:cs typeface="Times New Roman"/>
                        </a:rPr>
                        <a:t>Wood, vegetable </a:t>
                      </a:r>
                      <a:r>
                        <a:rPr lang="en-GB" sz="1600" b="1" dirty="0" smtClean="0">
                          <a:solidFill>
                            <a:schemeClr val="bg1"/>
                          </a:solidFill>
                          <a:latin typeface="Arial"/>
                          <a:ea typeface="Calibri"/>
                          <a:cs typeface="Times New Roman"/>
                        </a:rPr>
                        <a:t>fibres, </a:t>
                      </a:r>
                      <a:r>
                        <a:rPr lang="en-GB" sz="1600" b="1" dirty="0">
                          <a:solidFill>
                            <a:schemeClr val="bg1"/>
                          </a:solidFill>
                          <a:latin typeface="Arial"/>
                          <a:ea typeface="Calibri"/>
                          <a:cs typeface="Times New Roman"/>
                        </a:rPr>
                        <a:t>and metal</a:t>
                      </a:r>
                      <a:br>
                        <a:rPr lang="en-GB" sz="1600" b="1" dirty="0">
                          <a:solidFill>
                            <a:schemeClr val="bg1"/>
                          </a:solidFill>
                          <a:latin typeface="Arial"/>
                          <a:ea typeface="Calibri"/>
                          <a:cs typeface="Times New Roman"/>
                        </a:rPr>
                      </a:br>
                      <a:r>
                        <a:rPr lang="en-GB" sz="1600" b="1" dirty="0">
                          <a:solidFill>
                            <a:schemeClr val="bg1"/>
                          </a:solidFill>
                          <a:latin typeface="Arial"/>
                          <a:ea typeface="Calibri"/>
                          <a:cs typeface="Times New Roman"/>
                        </a:rPr>
                        <a:t>H. 15_ inches</a:t>
                      </a:r>
                      <a:r>
                        <a:rPr lang="en-GB" sz="2000" b="1" dirty="0">
                          <a:solidFill>
                            <a:schemeClr val="bg1"/>
                          </a:solidFill>
                          <a:latin typeface="Calibri"/>
                          <a:ea typeface="Calibri"/>
                          <a:cs typeface="Times New Roman"/>
                        </a:rPr>
                        <a:t> </a:t>
                      </a:r>
                      <a:endParaRPr lang="en-GB" sz="2000" dirty="0">
                        <a:solidFill>
                          <a:schemeClr val="bg1"/>
                        </a:solidFill>
                        <a:latin typeface="Calibri"/>
                        <a:ea typeface="Calibri"/>
                        <a:cs typeface="Times New Roman"/>
                      </a:endParaRPr>
                    </a:p>
                  </a:txBody>
                  <a:tcPr marL="114300" marR="114300" marT="0" marB="0">
                    <a:lnL>
                      <a:noFill/>
                    </a:lnL>
                    <a:lnR>
                      <a:noFill/>
                    </a:lnR>
                    <a:lnT>
                      <a:noFill/>
                    </a:lnT>
                    <a:lnB>
                      <a:noFill/>
                    </a:lnB>
                  </a:tcPr>
                </a:tc>
              </a:tr>
            </a:tbl>
          </a:graphicData>
        </a:graphic>
      </p:graphicFrame>
      <p:pic>
        <p:nvPicPr>
          <p:cNvPr id="5121" name="Picture 10" descr="Africa, Zaire, Kongo, Nkisi Nkondi"/>
          <p:cNvPicPr>
            <a:picLocks noChangeAspect="1" noChangeArrowheads="1"/>
          </p:cNvPicPr>
          <p:nvPr/>
        </p:nvPicPr>
        <p:blipFill>
          <a:blip r:embed="rId2" cstate="print"/>
          <a:srcRect/>
          <a:stretch>
            <a:fillRect/>
          </a:stretch>
        </p:blipFill>
        <p:spPr bwMode="auto">
          <a:xfrm>
            <a:off x="642909" y="357166"/>
            <a:ext cx="3763133" cy="571504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6429388" y="1357298"/>
          <a:ext cx="2714612" cy="4143404"/>
        </p:xfrm>
        <a:graphic>
          <a:graphicData uri="http://schemas.openxmlformats.org/drawingml/2006/table">
            <a:tbl>
              <a:tblPr/>
              <a:tblGrid>
                <a:gridCol w="2714612"/>
              </a:tblGrid>
              <a:tr h="4143404">
                <a:tc>
                  <a:txBody>
                    <a:bodyPr/>
                    <a:lstStyle/>
                    <a:p>
                      <a:pPr marL="9525" algn="l">
                        <a:lnSpc>
                          <a:spcPct val="115000"/>
                        </a:lnSpc>
                        <a:spcAft>
                          <a:spcPts val="1000"/>
                        </a:spcAft>
                      </a:pPr>
                      <a:r>
                        <a:rPr lang="en-GB" sz="2800" b="1" dirty="0">
                          <a:solidFill>
                            <a:schemeClr val="bg1"/>
                          </a:solidFill>
                          <a:latin typeface="Arial"/>
                          <a:ea typeface="Calibri"/>
                          <a:cs typeface="Times New Roman"/>
                        </a:rPr>
                        <a:t>Robert Rauschenberg</a:t>
                      </a:r>
                      <a:r>
                        <a:rPr lang="en-GB" sz="1200" b="1" dirty="0">
                          <a:solidFill>
                            <a:schemeClr val="bg1"/>
                          </a:solidFill>
                          <a:latin typeface="Arial"/>
                          <a:ea typeface="Calibri"/>
                          <a:cs typeface="Times New Roman"/>
                        </a:rPr>
                        <a:t/>
                      </a:r>
                      <a:br>
                        <a:rPr lang="en-GB" sz="1200" b="1" dirty="0">
                          <a:solidFill>
                            <a:schemeClr val="bg1"/>
                          </a:solidFill>
                          <a:latin typeface="Arial"/>
                          <a:ea typeface="Calibri"/>
                          <a:cs typeface="Times New Roman"/>
                        </a:rPr>
                      </a:br>
                      <a:r>
                        <a:rPr lang="en-GB" sz="2000" b="1" i="1" dirty="0">
                          <a:solidFill>
                            <a:schemeClr val="bg1"/>
                          </a:solidFill>
                          <a:latin typeface="Arial"/>
                          <a:ea typeface="Calibri"/>
                          <a:cs typeface="Times New Roman"/>
                        </a:rPr>
                        <a:t>Trophy II (for Teeny and Marcel </a:t>
                      </a:r>
                      <a:r>
                        <a:rPr lang="en-GB" sz="2000" b="1" i="1" dirty="0" err="1">
                          <a:solidFill>
                            <a:schemeClr val="bg1"/>
                          </a:solidFill>
                          <a:latin typeface="Arial"/>
                          <a:ea typeface="Calibri"/>
                          <a:cs typeface="Times New Roman"/>
                        </a:rPr>
                        <a:t>Duchamp</a:t>
                      </a:r>
                      <a:r>
                        <a:rPr lang="en-GB" sz="2000" b="1" i="1" dirty="0">
                          <a:solidFill>
                            <a:schemeClr val="bg1"/>
                          </a:solidFill>
                          <a:latin typeface="Arial"/>
                          <a:ea typeface="Calibri"/>
                          <a:cs typeface="Times New Roman"/>
                        </a:rPr>
                        <a:t>),</a:t>
                      </a:r>
                      <a:r>
                        <a:rPr lang="en-GB" sz="2000" b="1" dirty="0">
                          <a:solidFill>
                            <a:schemeClr val="bg1"/>
                          </a:solidFill>
                          <a:latin typeface="Arial"/>
                          <a:ea typeface="Calibri"/>
                          <a:cs typeface="Times New Roman"/>
                        </a:rPr>
                        <a:t> 1960</a:t>
                      </a:r>
                      <a:r>
                        <a:rPr lang="en-GB" sz="1600" b="1" dirty="0">
                          <a:solidFill>
                            <a:schemeClr val="bg1"/>
                          </a:solidFill>
                          <a:latin typeface="Arial"/>
                          <a:ea typeface="Calibri"/>
                          <a:cs typeface="Times New Roman"/>
                        </a:rPr>
                        <a:t/>
                      </a:r>
                      <a:br>
                        <a:rPr lang="en-GB" sz="1600" b="1" dirty="0">
                          <a:solidFill>
                            <a:schemeClr val="bg1"/>
                          </a:solidFill>
                          <a:latin typeface="Arial"/>
                          <a:ea typeface="Calibri"/>
                          <a:cs typeface="Times New Roman"/>
                        </a:rPr>
                      </a:br>
                      <a:r>
                        <a:rPr lang="en-GB" sz="1600" b="1" dirty="0">
                          <a:solidFill>
                            <a:schemeClr val="bg1"/>
                          </a:solidFill>
                          <a:latin typeface="Arial"/>
                          <a:ea typeface="Calibri"/>
                          <a:cs typeface="Times New Roman"/>
                        </a:rPr>
                        <a:t>oil, charcoal, paper, fabric, metal on canvas, drinking glass (not original), metal chain, spoon</a:t>
                      </a:r>
                      <a:br>
                        <a:rPr lang="en-GB" sz="1600" b="1" dirty="0">
                          <a:solidFill>
                            <a:schemeClr val="bg1"/>
                          </a:solidFill>
                          <a:latin typeface="Arial"/>
                          <a:ea typeface="Calibri"/>
                          <a:cs typeface="Times New Roman"/>
                        </a:rPr>
                      </a:br>
                      <a:r>
                        <a:rPr lang="en-GB" sz="1600" b="1" dirty="0">
                          <a:solidFill>
                            <a:schemeClr val="bg1"/>
                          </a:solidFill>
                          <a:latin typeface="Arial"/>
                          <a:ea typeface="Calibri"/>
                          <a:cs typeface="Times New Roman"/>
                        </a:rPr>
                        <a:t>90 x 118 in.</a:t>
                      </a:r>
                      <a:r>
                        <a:rPr lang="en-GB" sz="2000" b="1" dirty="0">
                          <a:solidFill>
                            <a:schemeClr val="bg1"/>
                          </a:solidFill>
                          <a:latin typeface="Calibri"/>
                          <a:ea typeface="Calibri"/>
                          <a:cs typeface="Times New Roman"/>
                        </a:rPr>
                        <a:t> </a:t>
                      </a:r>
                      <a:endParaRPr lang="en-GB" sz="2000" dirty="0">
                        <a:solidFill>
                          <a:schemeClr val="bg1"/>
                        </a:solidFill>
                        <a:latin typeface="Calibri"/>
                        <a:ea typeface="Calibri"/>
                        <a:cs typeface="Times New Roman"/>
                      </a:endParaRPr>
                    </a:p>
                  </a:txBody>
                  <a:tcPr marL="114300" marR="114300" marT="0" marB="0">
                    <a:lnL>
                      <a:noFill/>
                    </a:lnL>
                    <a:lnR>
                      <a:noFill/>
                    </a:lnR>
                    <a:lnT>
                      <a:noFill/>
                    </a:lnT>
                    <a:lnB>
                      <a:noFill/>
                    </a:lnB>
                  </a:tcPr>
                </a:tc>
              </a:tr>
            </a:tbl>
          </a:graphicData>
        </a:graphic>
      </p:graphicFrame>
      <p:pic>
        <p:nvPicPr>
          <p:cNvPr id="3" name="Picture 2" descr="Robert Rauschenberg, Trophy II (for Teeny and Marcel Duchamp)"/>
          <p:cNvPicPr/>
          <p:nvPr/>
        </p:nvPicPr>
        <p:blipFill>
          <a:blip r:embed="rId2" cstate="print"/>
          <a:srcRect/>
          <a:stretch>
            <a:fillRect/>
          </a:stretch>
        </p:blipFill>
        <p:spPr bwMode="auto">
          <a:xfrm>
            <a:off x="214282" y="571480"/>
            <a:ext cx="6000792" cy="57864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170</TotalTime>
  <Words>949</Words>
  <Application>Microsoft Office PowerPoint</Application>
  <PresentationFormat>On-screen Show (4:3)</PresentationFormat>
  <Paragraphs>107</Paragraphs>
  <Slides>36</Slides>
  <Notes>4</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Apex</vt:lpstr>
      <vt:lpstr>What is Art?</vt:lpstr>
      <vt:lpstr>Slide 2</vt:lpstr>
      <vt:lpstr>Slide 3</vt:lpstr>
      <vt:lpstr>Slide 4</vt:lpstr>
      <vt:lpstr>Slide 5</vt:lpstr>
      <vt:lpstr>Choose whether each one is:  "definitely art",  "maybe art",  or "definitely not art.“ </vt:lpstr>
      <vt:lpstr> Give reasons for your choices.    </vt:lpstr>
      <vt:lpstr>Slide 8</vt:lpstr>
      <vt:lpstr>Slide 9</vt:lpstr>
      <vt:lpstr>Slide 10</vt:lpstr>
      <vt:lpstr>Slide 11</vt:lpstr>
      <vt:lpstr>  Humans have been creating art since prehistoric times.   Each culture and historic time seems to have its own definition of what art is.   Each culture creates its own ideals for how art should look.     </vt:lpstr>
      <vt:lpstr>Artists have often created works that raise questions about art itself.   "What is art?" is not a simple question with only one correct answer.</vt:lpstr>
      <vt:lpstr>The answer to the question, "What is art?" is not the same for all cultures.   </vt:lpstr>
      <vt:lpstr>The idea of special objects made as "fine art" is not common to all.   In some cultures, what Westerners have traditionally called "art" represent principles that guide every thought and action.  </vt:lpstr>
      <vt:lpstr>Aesthetic traditions are visible in everything a culture produces, including functional objects.    (Aesthetic--The philosophical study that explores questions about "what is art?" or "what is beauty?“)</vt:lpstr>
      <vt:lpstr>Read and discuss the background information about each piece.    </vt:lpstr>
      <vt:lpstr> Africa, Zaire, Kongo  Nail Figure  </vt:lpstr>
      <vt:lpstr>Slide 19</vt:lpstr>
      <vt:lpstr>Claes Oldenburg and Coosje van Bruggen Spoonbridge and Cherry, 1985-1988</vt:lpstr>
      <vt:lpstr>Slide 21</vt:lpstr>
      <vt:lpstr>Did the artworks seem more important or meaningful after you read about the art history?   </vt:lpstr>
      <vt:lpstr>Slide 23</vt:lpstr>
      <vt:lpstr>How can we distinguish good art from bad?</vt:lpstr>
      <vt:lpstr>Where is the art in this?</vt:lpstr>
      <vt:lpstr>Is graffiti an art form?</vt:lpstr>
      <vt:lpstr>Should street caricature sketchers be treated as artists?</vt:lpstr>
      <vt:lpstr>Conclusion: What is Art?</vt:lpstr>
      <vt:lpstr>Additional Banksy work</vt:lpstr>
      <vt:lpstr>Slide 30</vt:lpstr>
      <vt:lpstr>Slide 31</vt:lpstr>
      <vt:lpstr>Slide 32</vt:lpstr>
      <vt:lpstr>Slide 33</vt:lpstr>
      <vt:lpstr>Slide 34</vt:lpstr>
      <vt:lpstr>Slide 35</vt:lpstr>
      <vt:lpstr>Slide 36</vt:lpstr>
    </vt:vector>
  </TitlesOfParts>
  <Company>JIS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Art?</dc:title>
  <dc:creator>chackett</dc:creator>
  <cp:lastModifiedBy>gdonnell</cp:lastModifiedBy>
  <cp:revision>19</cp:revision>
  <dcterms:created xsi:type="dcterms:W3CDTF">2011-10-18T01:16:02Z</dcterms:created>
  <dcterms:modified xsi:type="dcterms:W3CDTF">2012-02-02T07:04:46Z</dcterms:modified>
</cp:coreProperties>
</file>