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72" r:id="rId5"/>
    <p:sldId id="277" r:id="rId6"/>
    <p:sldId id="269" r:id="rId7"/>
    <p:sldId id="273" r:id="rId8"/>
    <p:sldId id="274" r:id="rId9"/>
    <p:sldId id="267" r:id="rId10"/>
    <p:sldId id="270" r:id="rId11"/>
    <p:sldId id="271" r:id="rId12"/>
    <p:sldId id="262" r:id="rId13"/>
    <p:sldId id="263" r:id="rId14"/>
    <p:sldId id="264" r:id="rId15"/>
    <p:sldId id="265" r:id="rId16"/>
    <p:sldId id="259" r:id="rId17"/>
    <p:sldId id="275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0" autoAdjust="0"/>
    <p:restoredTop sz="94660"/>
  </p:normalViewPr>
  <p:slideViewPr>
    <p:cSldViewPr>
      <p:cViewPr varScale="1">
        <p:scale>
          <a:sx n="70" d="100"/>
          <a:sy n="70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Arts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7239000" cy="1752600"/>
          </a:xfrm>
        </p:spPr>
        <p:txBody>
          <a:bodyPr/>
          <a:lstStyle/>
          <a:p>
            <a:r>
              <a:rPr lang="en-GB" dirty="0" smtClean="0"/>
              <a:t>‘Art is meant to disturb, science reassures’. </a:t>
            </a:r>
          </a:p>
          <a:p>
            <a:r>
              <a:rPr lang="en-GB" sz="1800" dirty="0" smtClean="0">
                <a:latin typeface="+mj-lt"/>
              </a:rPr>
              <a:t>                                                                 </a:t>
            </a:r>
          </a:p>
          <a:p>
            <a:endParaRPr lang="en-GB" sz="1800" dirty="0" smtClean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				  Georges Braque, 1882-1963.</a:t>
            </a:r>
            <a:endParaRPr lang="en-GB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resolve40.com/monicaa/248Koons-Ho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048000" cy="406809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62400" y="12192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Jeff </a:t>
            </a:r>
            <a:r>
              <a:rPr lang="en-GB" dirty="0" err="1" smtClean="0">
                <a:solidFill>
                  <a:schemeClr val="accent1"/>
                </a:solidFill>
              </a:rPr>
              <a:t>Koons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New Hoover Deluxe Shampoo Polisher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1980-86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Est. $ 1/1.5 million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Sold for $2,168,000</a:t>
            </a:r>
          </a:p>
          <a:p>
            <a:r>
              <a:rPr lang="en-GB" dirty="0" smtClean="0"/>
              <a:t> 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Jeff </a:t>
            </a:r>
            <a:r>
              <a:rPr lang="en-GB" dirty="0" err="1" smtClean="0"/>
              <a:t>Koons</a:t>
            </a:r>
            <a:r>
              <a:rPr lang="en-GB" dirty="0" smtClean="0"/>
              <a:t> proves that if he proclaims a vacuum cleaner as art, then it is what it is. His New Hoover Deluxe Shampoo Polisher sold for 2.2 million. A tip for our working class art rebels who want to fake it, eBay’s buy it now bid price is $109, just don’t expect the art experts to approve.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resolve40.com/monicaa/248Roth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3236606" cy="472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505200" y="685800"/>
            <a:ext cx="5410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Mark Rothko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White </a:t>
            </a:r>
            <a:r>
              <a:rPr lang="en-GB" dirty="0" err="1" smtClean="0">
                <a:solidFill>
                  <a:srgbClr val="7030A0"/>
                </a:solidFill>
              </a:rPr>
              <a:t>Center</a:t>
            </a:r>
            <a:r>
              <a:rPr lang="en-GB" dirty="0" smtClean="0">
                <a:solidFill>
                  <a:srgbClr val="7030A0"/>
                </a:solidFill>
              </a:rPr>
              <a:t> (Yellow, Pink and Lavender on Rose)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signed and dated 1950 on the reverse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oil on canvas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81 x 55 ½ in.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205.8 x 141 cm.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Est. in the region of $40 million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Sold for: $72,840,000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RECORD FOR THE ARTIST AT AUCTION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RECORD FOR CONTEMPORARY WORK AT AUCTION</a:t>
            </a:r>
          </a:p>
          <a:p>
            <a:r>
              <a:rPr lang="en-GB" dirty="0" smtClean="0"/>
              <a:t> 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prime moment we were all waiting for announced itself with the audience’s roaring applaud at the final price of Mark Rothko’s White </a:t>
            </a:r>
            <a:r>
              <a:rPr lang="en-GB" dirty="0" err="1" smtClean="0"/>
              <a:t>Center</a:t>
            </a:r>
            <a:r>
              <a:rPr lang="en-GB" dirty="0" smtClean="0"/>
              <a:t> (yellow, pink and lavender on rose), closing at $72.8 million by an anonymous phone buyer competing with at least 5 other unrelenting buyers.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05000"/>
            <a:ext cx="54864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‘Art is what you can get away with.’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			Andy Warhol, 1928.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is art?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28800" y="3810000"/>
            <a:ext cx="68580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‘Life imitates art more than art imitates life.’ </a:t>
            </a:r>
          </a:p>
          <a:p>
            <a:pPr algn="ctr"/>
            <a:r>
              <a:rPr lang="en-GB" dirty="0" smtClean="0"/>
              <a:t>		</a:t>
            </a:r>
          </a:p>
          <a:p>
            <a:pPr algn="ctr"/>
            <a:r>
              <a:rPr lang="en-GB" dirty="0" smtClean="0"/>
              <a:t>			Oscar Wilde, 1854-1900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838200"/>
            <a:ext cx="6705600" cy="2057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‘The essential function of art is moral.’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D.H. Lawrence, 1885-1930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219200" y="3352800"/>
            <a:ext cx="7315200" cy="2057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</a:t>
            </a:r>
            <a:r>
              <a:rPr lang="en-GB" sz="2400" dirty="0" smtClean="0"/>
              <a:t>Art is a lie that makes us realize the truth- at least the truth that is given us to understand.’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		Pablo Picasso, 1881-1973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 fine-line drawing of an urn. It is tall, with high scrolled handles. Around the middle is a frieze of figures, of which four can be seen. From left to right, a naked man with a helmet and sword, a dancing woman in a flowing garment, a robed woman carrying a spear and a naked man with a cloak hanging from his shoulder. The drawing is inscribed &quot;By John Keats&quot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3170664" cy="4727173"/>
          </a:xfrm>
          <a:prstGeom prst="rect">
            <a:avLst/>
          </a:prstGeom>
          <a:noFill/>
        </p:spPr>
      </p:pic>
      <p:pic>
        <p:nvPicPr>
          <p:cNvPr id="5124" name="Picture 4" descr="Manuscript in Keat's hand titled &quot;Ode on a Grecian Urn 1819.&quot; It is a fair copy in pen and ink of the first two verses of the poem. The writing is highly legible, tall and elegant, with well-formed letters and a marked slope to the right. The capital letters are distinctive and artistically formed. Even-numbered lines are indented with lines 7 and 10 are further indented. A scallopy line is drawn beneath the heading and between the verse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352800"/>
            <a:ext cx="2133600" cy="3159369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267200" y="1981200"/>
            <a:ext cx="44196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Beauty is truth, truth beauty," – that is all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 know on earth, and all ye need to know.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09600"/>
            <a:ext cx="7848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Is Art an aesthetic, illustrative or representational area of knowledge? If so, what implications does this have for art as a source of knowledge? Which way of knowing is the most dominant within illustrative art?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848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Or is Art a semantic experience for you? If so, what implications does this have for art as an area of knowledge? What is the role of the observer/audience as a knower within the realm of conceptual/semantic art? Which ways of knowing are more dominant?</a:t>
            </a:r>
            <a:endParaRPr lang="en-GB" dirty="0"/>
          </a:p>
        </p:txBody>
      </p:sp>
      <p:pic>
        <p:nvPicPr>
          <p:cNvPr id="3074" name="Picture 2" descr="http://travsd.files.wordpress.com/2012/11/rene_magritte-la_trahison_des_images-1300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57400"/>
            <a:ext cx="6343650" cy="438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2819400"/>
            <a:ext cx="28194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arts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33400" y="685800"/>
            <a:ext cx="3429000" cy="1905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Perception: To what extent do the arts help us see the world with new eyes? Can art exist without sense perception?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800600" y="914400"/>
            <a:ext cx="3657600" cy="1905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Reason: What role does reason play in artistic creation/appreciation? 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57200" y="4648200"/>
            <a:ext cx="3505200" cy="198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Language: How do poets help to keep language alive? Is it possible to fully appreciate any work of art without language?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105400" y="4572000"/>
            <a:ext cx="3657600" cy="1905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Emotion: Is art the language of emotions?  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105400" y="26670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</p:cNvCxnSpPr>
          <p:nvPr/>
        </p:nvCxnSpPr>
        <p:spPr>
          <a:xfrm rot="16200000" flipV="1">
            <a:off x="2973715" y="2512685"/>
            <a:ext cx="561462" cy="565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</p:cNvCxnSpPr>
          <p:nvPr/>
        </p:nvCxnSpPr>
        <p:spPr>
          <a:xfrm rot="5400000">
            <a:off x="2897515" y="4008623"/>
            <a:ext cx="332862" cy="946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1200" y="4114800"/>
            <a:ext cx="103490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3800" y="2667000"/>
            <a:ext cx="14478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arts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57200" y="533400"/>
            <a:ext cx="3429000" cy="1905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Religion: How is artistic creation similar to and different from divine creation?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114800" y="457200"/>
            <a:ext cx="3657600" cy="1905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Mathematics: What is the connection between music and mathematics?</a:t>
            </a:r>
          </a:p>
          <a:p>
            <a:pPr algn="ctr"/>
            <a:r>
              <a:rPr lang="en-GB" dirty="0" smtClean="0"/>
              <a:t>Is it possible to calculate beauty? 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0" y="2667000"/>
            <a:ext cx="3505200" cy="1981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Language: How doe poets help to keep language alive? Is it possible to fully appreciate any work of art without language?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486400" y="2590800"/>
            <a:ext cx="3124200" cy="1905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Ethics: To what extent do the arts civilise people? 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876800" y="2362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276600" y="2286000"/>
            <a:ext cx="821626" cy="680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352800" y="3276600"/>
            <a:ext cx="364426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2"/>
          </p:cNvCxnSpPr>
          <p:nvPr/>
        </p:nvCxnSpPr>
        <p:spPr>
          <a:xfrm>
            <a:off x="5105400" y="35052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486400" y="4648200"/>
            <a:ext cx="32766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Natural sciences: What roles does creative imagination play in the sciences?</a:t>
            </a:r>
            <a:endParaRPr lang="en-GB" dirty="0"/>
          </a:p>
        </p:txBody>
      </p:sp>
      <p:cxnSp>
        <p:nvCxnSpPr>
          <p:cNvPr id="22" name="Straight Arrow Connector 21"/>
          <p:cNvCxnSpPr>
            <a:endCxn id="20" idx="1"/>
          </p:cNvCxnSpPr>
          <p:nvPr/>
        </p:nvCxnSpPr>
        <p:spPr>
          <a:xfrm>
            <a:off x="4876800" y="4038600"/>
            <a:ext cx="1089447" cy="888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76400" y="4648200"/>
            <a:ext cx="3505200" cy="1981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History: How much can we learn about the past from the history of art?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3657600" y="4191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010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Knowledge issues</a:t>
            </a:r>
            <a:endParaRPr lang="en-GB" sz="5400" dirty="0"/>
          </a:p>
        </p:txBody>
      </p:sp>
      <p:sp>
        <p:nvSpPr>
          <p:cNvPr id="3" name="Rectangle 2"/>
          <p:cNvSpPr/>
          <p:nvPr/>
        </p:nvSpPr>
        <p:spPr>
          <a:xfrm>
            <a:off x="609600" y="2209800"/>
            <a:ext cx="78486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kind of truths are the arts capable of expressing?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3505200"/>
            <a:ext cx="7848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To what extent are the insights available from the appreciation of a work of art dependent upon the intentions of an artist?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5105400"/>
            <a:ext cx="7848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could be meant by artistic truth?</a:t>
            </a:r>
            <a:endParaRPr lang="en-GB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514600"/>
            <a:ext cx="7848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To what extent are the limits of art defined by morality?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914400"/>
            <a:ext cx="7848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might be meant by a ‘lie’ in the context of an artwork?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914400" y="4343400"/>
            <a:ext cx="7848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Do the arts allow us to discover truths that are difficult to express in straightforward language?</a:t>
            </a: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is art?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28900" y="38481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brechtinchongqing.files.wordpress.com/2011/09/800px-marcel_duchamp_fountain_at_tate_modern_by_david_shankb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3928167" cy="2743200"/>
          </a:xfrm>
          <a:prstGeom prst="rect">
            <a:avLst/>
          </a:prstGeom>
          <a:noFill/>
        </p:spPr>
      </p:pic>
      <p:pic>
        <p:nvPicPr>
          <p:cNvPr id="3076" name="Picture 4" descr="http://i00.i.aliimg.com/photo/v0/320486626/Urinal_Divi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05000"/>
            <a:ext cx="291465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GB" dirty="0" smtClean="0"/>
              <a:t>What is art?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552700" y="40005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4801" y="919862"/>
            <a:ext cx="4572000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Shall I compare thee to a summer's day?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Thou art more lovely and more temperate: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Rough winds do shake the darling buds of May,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summer's lease hath all too short a date: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Sometime too hot the eye of heaven shines,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often is his gold complexion dimmed,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every fair from fair sometime declines,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By chance, or nature's changing course untrimmed: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But thy eternal summer shall not fade,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Nor lose possession of that fair thou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ow'st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Nor shall death brag thou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wander'st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 his shade,</a:t>
            </a: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When in eternal lines to time thou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grow'st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 long as men can breathe, or eyes can see,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 long lives this, and this gives life to thee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son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225" y="-1566863"/>
            <a:ext cx="1009650" cy="257175"/>
          </a:xfrm>
          <a:prstGeom prst="rect">
            <a:avLst/>
          </a:prstGeom>
          <a:noFill/>
        </p:spPr>
      </p:pic>
      <p:pic>
        <p:nvPicPr>
          <p:cNvPr id="1032" name="Picture 8" descr="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" y="-1566863"/>
            <a:ext cx="171450" cy="180975"/>
          </a:xfrm>
          <a:prstGeom prst="rect">
            <a:avLst/>
          </a:prstGeom>
          <a:noFill/>
        </p:spPr>
      </p:pic>
      <p:pic>
        <p:nvPicPr>
          <p:cNvPr id="1033" name="Picture 9" descr="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775" y="-1566863"/>
            <a:ext cx="152400" cy="180975"/>
          </a:xfrm>
          <a:prstGeom prst="rect">
            <a:avLst/>
          </a:prstGeom>
          <a:noFill/>
        </p:spPr>
      </p:pic>
      <p:pic>
        <p:nvPicPr>
          <p:cNvPr id="1034" name="Picture 10" descr="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025" y="-1566863"/>
            <a:ext cx="95250" cy="180975"/>
          </a:xfrm>
          <a:prstGeom prst="rect">
            <a:avLst/>
          </a:prstGeom>
          <a:noFill/>
        </p:spPr>
      </p:pic>
      <p:pic>
        <p:nvPicPr>
          <p:cNvPr id="1035" name="Picture 11" descr="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9275" y="-1566863"/>
            <a:ext cx="95250" cy="180975"/>
          </a:xfrm>
          <a:prstGeom prst="rect">
            <a:avLst/>
          </a:prstGeom>
          <a:noFill/>
        </p:spPr>
      </p:pic>
      <p:pic>
        <p:nvPicPr>
          <p:cNvPr id="1036" name="Picture 12" descr="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525" y="-1566863"/>
            <a:ext cx="95250" cy="180975"/>
          </a:xfrm>
          <a:prstGeom prst="rect">
            <a:avLst/>
          </a:prstGeom>
          <a:noFill/>
        </p:spPr>
      </p:pic>
      <p:pic>
        <p:nvPicPr>
          <p:cNvPr id="1038" name="Picture 14" descr="Calligra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1828800"/>
            <a:ext cx="3392424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is art?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324100" y="38481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uploads1.wikipaintings.org/images/mark-rothko/no-5-no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90800"/>
            <a:ext cx="2200141" cy="2421861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Rp_sucE70qYGa8klIdA-5asz8ZEYWtenfw65Dq_mOtq8uBcApo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3200"/>
            <a:ext cx="290036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is art?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552700" y="37719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 descr="http://sites.davidson.edu/modmags/wp-content/uploads/2012/10/The-Birth-of-Ve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4209142" cy="2667000"/>
          </a:xfrm>
          <a:prstGeom prst="rect">
            <a:avLst/>
          </a:prstGeom>
          <a:noFill/>
        </p:spPr>
      </p:pic>
      <p:pic>
        <p:nvPicPr>
          <p:cNvPr id="29700" name="Picture 4" descr="http://celebrityphotos.sheknows.com/wp-content/uploads/2008/11/victoria-secret-super-model-with-no-belly-button-karolina-kurk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3505200" cy="3995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is art?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28900" y="40005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ndreas Gursky's Rhine I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419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http://157.55.46.243/att/GetAttachment.aspx?file=a08b82c9-dde9-449d-867e-556859e89a16.JPG&amp;ct=aW1hZ2UvanBlZw_3d_3d&amp;name=RFNDTjAyNTRfMDEuSlBH&amp;inline=0&amp;rfc=0&amp;empty=False&amp;imgsrc=&amp;cid=60d9e3c341dfdb60&amp;shared=1&amp;entryPt=filename&amp;biciPrevious=5fa2a1a9-5766-4da4-8b95-75529dd1b8e4_0096a4614f3_10420&amp;blob=MHxEU0NOMDI1NF8wMS5KUEd8aW1hZ2UvanBlZw_3d_3d&amp;hm__login=angulinck&amp;hm__domain=hotmail.com&amp;ip=10.111.4.8&amp;d=d1122&amp;mf=0&amp;hm__ts=Tue%2c%2029%20Jan%202013%2005%3a32%3a33%20GMT&amp;st=angulinck&amp;hm__ha=01_b329b5840aa8215e7117daaa81fe17c6f4acd0b8c9b91654d4cc2e9822ae7adb&amp;oneredir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269658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is art?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28900" y="40005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2" name="Picture 2" descr="http://upload.wikimedia.org/wikipedia/commons/thumb/3/33/Igor_Stravinsky_LOC_32392u.jpg/170px-Igor_Stravinsky_LOC_32392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67000"/>
            <a:ext cx="2057400" cy="283195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19050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http://www.youtube.com/watch?v=5tGA6bpscj8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800600" y="19812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http://www.youtube.com/watch?v=MCirK6psNoU</a:t>
            </a:r>
            <a:endParaRPr lang="en-GB" dirty="0"/>
          </a:p>
        </p:txBody>
      </p:sp>
      <p:pic>
        <p:nvPicPr>
          <p:cNvPr id="30727" name="Picture 7" descr="http://t2.gstatic.com/images?q=tbn:ANd9GcQsbShRwbseiIv1XxmH7GtaaYSFdw37aoO7aNwmRlKJfE3spA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793476"/>
            <a:ext cx="2152650" cy="2873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is art?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28900" y="40005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6" name="Picture 2" descr="http://t2.gstatic.com/images?q=tbn:ANd9GcRGVomkR2GbtDiBPb-B39U9zdy5kueR46ijONwRD5FmR8HwAvEB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4238625" cy="3533776"/>
          </a:xfrm>
          <a:prstGeom prst="rect">
            <a:avLst/>
          </a:prstGeom>
          <a:noFill/>
        </p:spPr>
      </p:pic>
      <p:pic>
        <p:nvPicPr>
          <p:cNvPr id="31748" name="Picture 4" descr="http://t0.gstatic.com/images?q=tbn:ANd9GcSDOFQbxpgfw63NCku3RXtnIbHS-3X5I4ydOXmi59ILaVMZFzTk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86000"/>
            <a:ext cx="3259095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Convince me it’s art!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19200" y="1752600"/>
            <a:ext cx="6934200" cy="2362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Group work/par work: find an object in the classroom/your schoolbag and convince your teacher it’s art. The winner gets a chocolate prize.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66800" y="4876800"/>
            <a:ext cx="6934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Crazy? Then check out how much (monetary) value has been placed on the following works of art: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616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Arts</vt:lpstr>
      <vt:lpstr>What is art?</vt:lpstr>
      <vt:lpstr>What is art?</vt:lpstr>
      <vt:lpstr>What is art?</vt:lpstr>
      <vt:lpstr>What is art?</vt:lpstr>
      <vt:lpstr>What is art?</vt:lpstr>
      <vt:lpstr>What is art?</vt:lpstr>
      <vt:lpstr>What is art?</vt:lpstr>
      <vt:lpstr>Convince me it’s art!</vt:lpstr>
      <vt:lpstr>Slide 10</vt:lpstr>
      <vt:lpstr>Slide 11</vt:lpstr>
      <vt:lpstr>So what is art?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agulinck</cp:lastModifiedBy>
  <cp:revision>63</cp:revision>
  <dcterms:created xsi:type="dcterms:W3CDTF">2006-08-16T00:00:00Z</dcterms:created>
  <dcterms:modified xsi:type="dcterms:W3CDTF">2013-02-06T00:25:22Z</dcterms:modified>
</cp:coreProperties>
</file>