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0" r:id="rId10"/>
    <p:sldId id="289" r:id="rId11"/>
    <p:sldId id="265" r:id="rId12"/>
    <p:sldId id="266" r:id="rId13"/>
    <p:sldId id="267" r:id="rId14"/>
    <p:sldId id="268" r:id="rId15"/>
    <p:sldId id="269" r:id="rId16"/>
    <p:sldId id="270" r:id="rId17"/>
    <p:sldId id="271" r:id="rId18"/>
    <p:sldId id="272" r:id="rId19"/>
    <p:sldId id="273" r:id="rId20"/>
    <p:sldId id="274" r:id="rId21"/>
    <p:sldId id="276" r:id="rId22"/>
    <p:sldId id="278" r:id="rId23"/>
    <p:sldId id="280" r:id="rId24"/>
    <p:sldId id="275" r:id="rId25"/>
    <p:sldId id="277" r:id="rId26"/>
    <p:sldId id="286" r:id="rId27"/>
    <p:sldId id="290" r:id="rId28"/>
    <p:sldId id="281" r:id="rId29"/>
    <p:sldId id="282" r:id="rId30"/>
    <p:sldId id="283"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WmIb2Jb-KC8&amp;feature=related"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www.youtube.com/watch?v=AiUrSFAIktY&amp;feature=relmfu"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playlist?list=PL48296651F7CF74CB&amp;feature=plcp"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Non_sequitur_(logic)" TargetMode="External"/><Relationship Id="rId1" Type="http://schemas.openxmlformats.org/officeDocument/2006/relationships/slideLayout" Target="../slideLayouts/slideLayout6.xml"/><Relationship Id="rId4" Type="http://schemas.openxmlformats.org/officeDocument/2006/relationships/hyperlink" Target="http://pactiss.org/2008/05/29/penguin-logic/"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Jury" TargetMode="External"/><Relationship Id="rId2" Type="http://schemas.openxmlformats.org/officeDocument/2006/relationships/hyperlink" Target="http://en.wikipedia.org/wiki/Google" TargetMode="Externa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youtube.com/watch?v=v5vzCmURh7o"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user/PhilosophyFreak"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B2WWeWUBhKU&amp;list=PLB8A5292FC68E2D77&amp;index=1&amp;feature=plpp_video"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Ways of knowing: Reason</a:t>
            </a:r>
            <a:endParaRPr lang="en-GB" dirty="0"/>
          </a:p>
        </p:txBody>
      </p:sp>
      <p:sp>
        <p:nvSpPr>
          <p:cNvPr id="3" name="Subtitle 2"/>
          <p:cNvSpPr>
            <a:spLocks noGrp="1"/>
          </p:cNvSpPr>
          <p:nvPr>
            <p:ph type="subTitle" idx="1"/>
          </p:nvPr>
        </p:nvSpPr>
        <p:spPr/>
        <p:txBody>
          <a:bodyPr/>
          <a:lstStyle/>
          <a:p>
            <a:r>
              <a:rPr lang="en-GB" dirty="0" smtClean="0"/>
              <a:t>‘Two extravagances: to exclude reason, to admit only reason.’</a:t>
            </a:r>
          </a:p>
          <a:p>
            <a:r>
              <a:rPr lang="en-GB" sz="1600" dirty="0" err="1" smtClean="0"/>
              <a:t>Blaise</a:t>
            </a:r>
            <a:r>
              <a:rPr lang="en-GB" sz="1600" dirty="0" smtClean="0"/>
              <a:t> Pascal, 1623-62</a:t>
            </a:r>
            <a:endParaRPr lang="en-GB" sz="1600" dirty="0"/>
          </a:p>
        </p:txBody>
      </p:sp>
      <p:sp>
        <p:nvSpPr>
          <p:cNvPr id="4" name="TextBox 3"/>
          <p:cNvSpPr txBox="1"/>
          <p:nvPr/>
        </p:nvSpPr>
        <p:spPr>
          <a:xfrm>
            <a:off x="1219200" y="609600"/>
            <a:ext cx="6248400" cy="646331"/>
          </a:xfrm>
          <a:prstGeom prst="rect">
            <a:avLst/>
          </a:prstGeom>
          <a:noFill/>
        </p:spPr>
        <p:txBody>
          <a:bodyPr wrap="square" rtlCol="0">
            <a:spAutoFit/>
          </a:bodyPr>
          <a:lstStyle/>
          <a:p>
            <a:r>
              <a:rPr lang="en-GB" dirty="0" smtClean="0"/>
              <a:t>Thanks to Richard van de </a:t>
            </a:r>
            <a:r>
              <a:rPr lang="en-GB" dirty="0" err="1" smtClean="0"/>
              <a:t>Lagemaat</a:t>
            </a:r>
            <a:r>
              <a:rPr lang="en-GB" dirty="0" smtClean="0"/>
              <a:t>, Theory of Knowledge for the IB Diploma, </a:t>
            </a:r>
            <a:r>
              <a:rPr lang="en-GB" smtClean="0"/>
              <a:t>Cambridge University Press</a:t>
            </a: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fallacies</a:t>
            </a:r>
            <a:endParaRPr lang="en-GB" dirty="0"/>
          </a:p>
        </p:txBody>
      </p:sp>
      <p:sp>
        <p:nvSpPr>
          <p:cNvPr id="3" name="Rectangle 2"/>
          <p:cNvSpPr/>
          <p:nvPr/>
        </p:nvSpPr>
        <p:spPr>
          <a:xfrm>
            <a:off x="685800" y="1295400"/>
            <a:ext cx="7543800" cy="369332"/>
          </a:xfrm>
          <a:prstGeom prst="rect">
            <a:avLst/>
          </a:prstGeom>
        </p:spPr>
        <p:txBody>
          <a:bodyPr wrap="square">
            <a:spAutoFit/>
          </a:bodyPr>
          <a:lstStyle/>
          <a:p>
            <a:r>
              <a:rPr lang="en-GB" dirty="0" smtClean="0">
                <a:hlinkClick r:id="rId2"/>
              </a:rPr>
              <a:t>http://www.youtube.com/watch?v=WmIb2Jb-KC8&amp;feature=related</a:t>
            </a:r>
            <a:endParaRPr lang="en-GB" dirty="0"/>
          </a:p>
        </p:txBody>
      </p:sp>
      <p:pic>
        <p:nvPicPr>
          <p:cNvPr id="44034" name="Picture 2"/>
          <p:cNvPicPr>
            <a:picLocks noChangeAspect="1" noChangeArrowheads="1"/>
          </p:cNvPicPr>
          <p:nvPr/>
        </p:nvPicPr>
        <p:blipFill>
          <a:blip r:embed="rId3" cstate="print"/>
          <a:srcRect/>
          <a:stretch>
            <a:fillRect/>
          </a:stretch>
        </p:blipFill>
        <p:spPr bwMode="auto">
          <a:xfrm>
            <a:off x="838200" y="2133600"/>
            <a:ext cx="3276600" cy="2457450"/>
          </a:xfrm>
          <a:prstGeom prst="rect">
            <a:avLst/>
          </a:prstGeom>
          <a:noFill/>
          <a:ln w="9525">
            <a:noFill/>
            <a:miter lim="800000"/>
            <a:headEnd/>
            <a:tailEnd/>
          </a:ln>
          <a:effectLst/>
        </p:spPr>
      </p:pic>
      <p:sp>
        <p:nvSpPr>
          <p:cNvPr id="5" name="Rectangle 4"/>
          <p:cNvSpPr/>
          <p:nvPr/>
        </p:nvSpPr>
        <p:spPr>
          <a:xfrm>
            <a:off x="1371600" y="5334000"/>
            <a:ext cx="6781800" cy="369332"/>
          </a:xfrm>
          <a:prstGeom prst="rect">
            <a:avLst/>
          </a:prstGeom>
        </p:spPr>
        <p:txBody>
          <a:bodyPr wrap="square">
            <a:spAutoFit/>
          </a:bodyPr>
          <a:lstStyle/>
          <a:p>
            <a:r>
              <a:rPr lang="en-GB" dirty="0" smtClean="0">
                <a:hlinkClick r:id="rId4"/>
              </a:rPr>
              <a:t>http://www.youtube.com/watch?v=AiUrSFAIktY&amp;feature=relmfu</a:t>
            </a:r>
            <a:endParaRPr lang="en-GB" dirty="0"/>
          </a:p>
        </p:txBody>
      </p:sp>
      <p:pic>
        <p:nvPicPr>
          <p:cNvPr id="44035" name="Picture 3"/>
          <p:cNvPicPr>
            <a:picLocks noChangeAspect="1" noChangeArrowheads="1"/>
          </p:cNvPicPr>
          <p:nvPr/>
        </p:nvPicPr>
        <p:blipFill>
          <a:blip r:embed="rId5" cstate="print"/>
          <a:srcRect/>
          <a:stretch>
            <a:fillRect/>
          </a:stretch>
        </p:blipFill>
        <p:spPr bwMode="auto">
          <a:xfrm>
            <a:off x="4572000" y="2133600"/>
            <a:ext cx="33528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6248400" cy="1066800"/>
          </a:xfrm>
        </p:spPr>
        <p:txBody>
          <a:bodyPr/>
          <a:lstStyle/>
          <a:p>
            <a:r>
              <a:rPr lang="en-GB" dirty="0" smtClean="0"/>
              <a:t>Informal reasoning</a:t>
            </a:r>
            <a:endParaRPr lang="en-GB" dirty="0"/>
          </a:p>
        </p:txBody>
      </p:sp>
      <p:sp>
        <p:nvSpPr>
          <p:cNvPr id="3" name="Rectangle 2"/>
          <p:cNvSpPr/>
          <p:nvPr/>
        </p:nvSpPr>
        <p:spPr>
          <a:xfrm>
            <a:off x="914400" y="1600200"/>
            <a:ext cx="65532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Human beings are prone to improper reasoning. Apart from invalid syllogisms and hasty generalisations, you will probably find many examples in your daily life of the following fallacies.</a:t>
            </a:r>
            <a:endParaRPr lang="en-GB" dirty="0"/>
          </a:p>
        </p:txBody>
      </p:sp>
      <p:sp>
        <p:nvSpPr>
          <p:cNvPr id="4" name="Oval 3"/>
          <p:cNvSpPr/>
          <p:nvPr/>
        </p:nvSpPr>
        <p:spPr>
          <a:xfrm>
            <a:off x="533400" y="3124200"/>
            <a:ext cx="259080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Post hoc ergo </a:t>
            </a:r>
            <a:r>
              <a:rPr lang="en-GB" dirty="0" err="1" smtClean="0"/>
              <a:t>propter</a:t>
            </a:r>
            <a:r>
              <a:rPr lang="en-GB" dirty="0" smtClean="0"/>
              <a:t> hoc</a:t>
            </a:r>
            <a:endParaRPr lang="en-GB" dirty="0"/>
          </a:p>
        </p:txBody>
      </p:sp>
      <p:sp>
        <p:nvSpPr>
          <p:cNvPr id="5" name="Oval 4"/>
          <p:cNvSpPr/>
          <p:nvPr/>
        </p:nvSpPr>
        <p:spPr>
          <a:xfrm>
            <a:off x="3276600" y="3124200"/>
            <a:ext cx="2590800" cy="838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Argument ad </a:t>
            </a:r>
            <a:r>
              <a:rPr lang="en-GB" dirty="0" err="1" smtClean="0"/>
              <a:t>hominem</a:t>
            </a:r>
            <a:endParaRPr lang="en-GB" dirty="0"/>
          </a:p>
        </p:txBody>
      </p:sp>
      <p:sp>
        <p:nvSpPr>
          <p:cNvPr id="7" name="Oval 6"/>
          <p:cNvSpPr/>
          <p:nvPr/>
        </p:nvSpPr>
        <p:spPr>
          <a:xfrm>
            <a:off x="914400" y="4267200"/>
            <a:ext cx="2590800" cy="8382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smtClean="0"/>
              <a:t>Circular reasoning</a:t>
            </a:r>
            <a:endParaRPr lang="en-GB" dirty="0"/>
          </a:p>
        </p:txBody>
      </p:sp>
      <p:sp>
        <p:nvSpPr>
          <p:cNvPr id="8" name="Oval 7"/>
          <p:cNvSpPr/>
          <p:nvPr/>
        </p:nvSpPr>
        <p:spPr>
          <a:xfrm>
            <a:off x="6019800" y="3200400"/>
            <a:ext cx="2590800" cy="914400"/>
          </a:xfrm>
          <a:prstGeom prst="ellipse">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Special pleading (double standards)</a:t>
            </a:r>
            <a:endParaRPr lang="en-GB" dirty="0"/>
          </a:p>
        </p:txBody>
      </p:sp>
      <p:sp>
        <p:nvSpPr>
          <p:cNvPr id="9" name="Oval 8"/>
          <p:cNvSpPr/>
          <p:nvPr/>
        </p:nvSpPr>
        <p:spPr>
          <a:xfrm>
            <a:off x="3657600" y="4419600"/>
            <a:ext cx="2590800" cy="838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Argument ad </a:t>
            </a:r>
            <a:r>
              <a:rPr lang="en-GB" dirty="0" err="1" smtClean="0"/>
              <a:t>ignorantiam</a:t>
            </a:r>
            <a:endParaRPr lang="en-GB" dirty="0"/>
          </a:p>
        </p:txBody>
      </p:sp>
      <p:sp>
        <p:nvSpPr>
          <p:cNvPr id="10" name="Oval 9"/>
          <p:cNvSpPr/>
          <p:nvPr/>
        </p:nvSpPr>
        <p:spPr>
          <a:xfrm>
            <a:off x="3429000" y="5562600"/>
            <a:ext cx="2590800" cy="838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Equivocation</a:t>
            </a:r>
            <a:endParaRPr lang="en-GB" dirty="0"/>
          </a:p>
        </p:txBody>
      </p:sp>
      <p:sp>
        <p:nvSpPr>
          <p:cNvPr id="11" name="Oval 10"/>
          <p:cNvSpPr/>
          <p:nvPr/>
        </p:nvSpPr>
        <p:spPr>
          <a:xfrm>
            <a:off x="6400800" y="4343400"/>
            <a:ext cx="2590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False analogy</a:t>
            </a:r>
            <a:endParaRPr lang="en-GB" dirty="0"/>
          </a:p>
        </p:txBody>
      </p:sp>
      <p:sp>
        <p:nvSpPr>
          <p:cNvPr id="12" name="Oval 11"/>
          <p:cNvSpPr/>
          <p:nvPr/>
        </p:nvSpPr>
        <p:spPr>
          <a:xfrm>
            <a:off x="6248400" y="5486400"/>
            <a:ext cx="2590800" cy="838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t>False dilemma</a:t>
            </a:r>
            <a:endParaRPr lang="en-GB" dirty="0"/>
          </a:p>
        </p:txBody>
      </p:sp>
      <p:sp>
        <p:nvSpPr>
          <p:cNvPr id="13" name="Oval 12"/>
          <p:cNvSpPr/>
          <p:nvPr/>
        </p:nvSpPr>
        <p:spPr>
          <a:xfrm>
            <a:off x="685800" y="5334000"/>
            <a:ext cx="2590800" cy="838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Loaded questions</a:t>
            </a:r>
            <a:endParaRPr lang="en-GB" dirty="0"/>
          </a:p>
        </p:txBody>
      </p:sp>
      <p:sp>
        <p:nvSpPr>
          <p:cNvPr id="14" name="Rectangle 13"/>
          <p:cNvSpPr/>
          <p:nvPr/>
        </p:nvSpPr>
        <p:spPr>
          <a:xfrm>
            <a:off x="5562600" y="533400"/>
            <a:ext cx="3276600" cy="923330"/>
          </a:xfrm>
          <a:prstGeom prst="rect">
            <a:avLst/>
          </a:prstGeom>
        </p:spPr>
        <p:txBody>
          <a:bodyPr wrap="square">
            <a:spAutoFit/>
          </a:bodyPr>
          <a:lstStyle/>
          <a:p>
            <a:r>
              <a:rPr lang="en-GB" dirty="0" smtClean="0">
                <a:hlinkClick r:id="rId2"/>
              </a:rPr>
              <a:t>http://www.youtube.com/playlist?list=PL48296651F7CF74CB&amp;feature=plcp</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43000" y="762000"/>
            <a:ext cx="27432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Post hoc ergo </a:t>
            </a:r>
            <a:r>
              <a:rPr lang="en-GB" dirty="0" err="1" smtClean="0"/>
              <a:t>propter</a:t>
            </a:r>
            <a:r>
              <a:rPr lang="en-GB" dirty="0" smtClean="0"/>
              <a:t> hoc</a:t>
            </a:r>
            <a:endParaRPr lang="en-GB" dirty="0"/>
          </a:p>
        </p:txBody>
      </p:sp>
      <p:sp>
        <p:nvSpPr>
          <p:cNvPr id="4" name="Oval 3"/>
          <p:cNvSpPr/>
          <p:nvPr/>
        </p:nvSpPr>
        <p:spPr>
          <a:xfrm>
            <a:off x="4343400" y="838200"/>
            <a:ext cx="3886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It happened after, so it must be caused by.</a:t>
            </a:r>
            <a:endParaRPr lang="en-GB" dirty="0"/>
          </a:p>
        </p:txBody>
      </p:sp>
      <p:sp>
        <p:nvSpPr>
          <p:cNvPr id="5" name="TextBox 4"/>
          <p:cNvSpPr txBox="1"/>
          <p:nvPr/>
        </p:nvSpPr>
        <p:spPr>
          <a:xfrm>
            <a:off x="1447800" y="5791200"/>
            <a:ext cx="6629400" cy="646331"/>
          </a:xfrm>
          <a:prstGeom prst="rect">
            <a:avLst/>
          </a:prstGeom>
          <a:noFill/>
        </p:spPr>
        <p:txBody>
          <a:bodyPr wrap="square" rtlCol="0">
            <a:spAutoFit/>
          </a:bodyPr>
          <a:lstStyle/>
          <a:p>
            <a:r>
              <a:rPr lang="en-GB" dirty="0" smtClean="0"/>
              <a:t>Strict gun control laws were introduced in Texas, the crime rate has risen. This shows that gun control does nothing to reduce crime.</a:t>
            </a:r>
            <a:endParaRPr lang="en-GB" dirty="0"/>
          </a:p>
        </p:txBody>
      </p:sp>
      <p:pic>
        <p:nvPicPr>
          <p:cNvPr id="20482" name="Picture 2" descr="http://www.firearmstalk.com/images/3/9/0/8/3/uk-guncontrol-511.jpg"/>
          <p:cNvPicPr>
            <a:picLocks noChangeAspect="1" noChangeArrowheads="1"/>
          </p:cNvPicPr>
          <p:nvPr/>
        </p:nvPicPr>
        <p:blipFill>
          <a:blip r:embed="rId2" cstate="print"/>
          <a:srcRect/>
          <a:stretch>
            <a:fillRect/>
          </a:stretch>
        </p:blipFill>
        <p:spPr bwMode="auto">
          <a:xfrm>
            <a:off x="2819400" y="2133600"/>
            <a:ext cx="3390900" cy="3390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95400" y="838200"/>
            <a:ext cx="2590800" cy="838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Argument ad </a:t>
            </a:r>
            <a:r>
              <a:rPr lang="en-GB" dirty="0" err="1" smtClean="0"/>
              <a:t>hominem</a:t>
            </a:r>
            <a:endParaRPr lang="en-GB" dirty="0"/>
          </a:p>
        </p:txBody>
      </p:sp>
      <p:sp>
        <p:nvSpPr>
          <p:cNvPr id="4" name="Oval 3"/>
          <p:cNvSpPr/>
          <p:nvPr/>
        </p:nvSpPr>
        <p:spPr>
          <a:xfrm>
            <a:off x="5029200" y="838200"/>
            <a:ext cx="2590800" cy="990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Attacking the arguer, not the argument</a:t>
            </a:r>
            <a:endParaRPr lang="en-GB" dirty="0"/>
          </a:p>
        </p:txBody>
      </p:sp>
      <p:sp>
        <p:nvSpPr>
          <p:cNvPr id="5" name="TextBox 4"/>
          <p:cNvSpPr txBox="1"/>
          <p:nvPr/>
        </p:nvSpPr>
        <p:spPr>
          <a:xfrm>
            <a:off x="1295400" y="5867400"/>
            <a:ext cx="7010400" cy="369332"/>
          </a:xfrm>
          <a:prstGeom prst="rect">
            <a:avLst/>
          </a:prstGeom>
          <a:noFill/>
        </p:spPr>
        <p:txBody>
          <a:bodyPr wrap="square" rtlCol="0">
            <a:spAutoFit/>
          </a:bodyPr>
          <a:lstStyle/>
          <a:p>
            <a:r>
              <a:rPr lang="en-GB" dirty="0" smtClean="0"/>
              <a:t>You are so stupid, your argument couldn’t possibly be true.</a:t>
            </a:r>
            <a:endParaRPr lang="en-GB" dirty="0"/>
          </a:p>
        </p:txBody>
      </p:sp>
      <p:pic>
        <p:nvPicPr>
          <p:cNvPr id="19458" name="Picture 2" descr="http://abagond.files.wordpress.com/2010/09/ad-hominem.jpg?w=500&amp;h=384"/>
          <p:cNvPicPr>
            <a:picLocks noChangeAspect="1" noChangeArrowheads="1"/>
          </p:cNvPicPr>
          <p:nvPr/>
        </p:nvPicPr>
        <p:blipFill>
          <a:blip r:embed="rId2" cstate="print"/>
          <a:srcRect/>
          <a:stretch>
            <a:fillRect/>
          </a:stretch>
        </p:blipFill>
        <p:spPr bwMode="auto">
          <a:xfrm>
            <a:off x="1905000" y="1981200"/>
            <a:ext cx="4762500" cy="3657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95400" y="1066800"/>
            <a:ext cx="2590800" cy="914400"/>
          </a:xfrm>
          <a:prstGeom prst="ellipse">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Special pleading</a:t>
            </a:r>
            <a:endParaRPr lang="en-GB" dirty="0"/>
          </a:p>
        </p:txBody>
      </p:sp>
      <p:sp>
        <p:nvSpPr>
          <p:cNvPr id="4" name="Oval 3"/>
          <p:cNvSpPr/>
          <p:nvPr/>
        </p:nvSpPr>
        <p:spPr>
          <a:xfrm>
            <a:off x="4724400" y="914400"/>
            <a:ext cx="3124200" cy="1676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Using double standards to excuse an individual or a group</a:t>
            </a:r>
            <a:endParaRPr lang="en-GB" dirty="0"/>
          </a:p>
        </p:txBody>
      </p:sp>
      <p:sp>
        <p:nvSpPr>
          <p:cNvPr id="5" name="TextBox 4"/>
          <p:cNvSpPr txBox="1"/>
          <p:nvPr/>
        </p:nvSpPr>
        <p:spPr>
          <a:xfrm>
            <a:off x="914400" y="5334000"/>
            <a:ext cx="7696200" cy="923330"/>
          </a:xfrm>
          <a:prstGeom prst="rect">
            <a:avLst/>
          </a:prstGeom>
          <a:noFill/>
        </p:spPr>
        <p:txBody>
          <a:bodyPr wrap="square" rtlCol="0">
            <a:spAutoFit/>
          </a:bodyPr>
          <a:lstStyle/>
          <a:p>
            <a:r>
              <a:rPr lang="en-GB" dirty="0" smtClean="0"/>
              <a:t>I agree that everyone should pay their taxes. But since I’m short of money this year and want to take my family on a much needed holiday, it’s OK if I don’t declare my income.</a:t>
            </a:r>
            <a:endParaRPr lang="en-GB" dirty="0"/>
          </a:p>
        </p:txBody>
      </p:sp>
      <p:pic>
        <p:nvPicPr>
          <p:cNvPr id="18434" name="Picture 2" descr="http://3.bp.blogspot.com/_qUpB6ArtoRs/TPv9vrp-r9I/AAAAAAAAAA8/N5xgHjkR6fg/s1600/orphan%255B1%255D.gif"/>
          <p:cNvPicPr>
            <a:picLocks noChangeAspect="1" noChangeArrowheads="1"/>
          </p:cNvPicPr>
          <p:nvPr/>
        </p:nvPicPr>
        <p:blipFill>
          <a:blip r:embed="rId2" cstate="print"/>
          <a:srcRect/>
          <a:stretch>
            <a:fillRect/>
          </a:stretch>
        </p:blipFill>
        <p:spPr bwMode="auto">
          <a:xfrm>
            <a:off x="1447800" y="2362200"/>
            <a:ext cx="4476750" cy="28956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66800" y="609600"/>
            <a:ext cx="2590800" cy="9906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smtClean="0"/>
              <a:t>Circular reasoning</a:t>
            </a:r>
            <a:endParaRPr lang="en-GB" dirty="0"/>
          </a:p>
        </p:txBody>
      </p:sp>
      <p:sp>
        <p:nvSpPr>
          <p:cNvPr id="4" name="Oval 3"/>
          <p:cNvSpPr/>
          <p:nvPr/>
        </p:nvSpPr>
        <p:spPr>
          <a:xfrm>
            <a:off x="4724400" y="609600"/>
            <a:ext cx="3733800" cy="1295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Assuming the truth of what you are supposed to be proving</a:t>
            </a:r>
            <a:endParaRPr lang="en-GB" dirty="0"/>
          </a:p>
        </p:txBody>
      </p:sp>
      <p:sp>
        <p:nvSpPr>
          <p:cNvPr id="5" name="TextBox 4"/>
          <p:cNvSpPr txBox="1"/>
          <p:nvPr/>
        </p:nvSpPr>
        <p:spPr>
          <a:xfrm>
            <a:off x="762000" y="5867400"/>
            <a:ext cx="7315200" cy="646331"/>
          </a:xfrm>
          <a:prstGeom prst="rect">
            <a:avLst/>
          </a:prstGeom>
          <a:noFill/>
        </p:spPr>
        <p:txBody>
          <a:bodyPr wrap="square" rtlCol="0">
            <a:spAutoFit/>
          </a:bodyPr>
          <a:lstStyle/>
          <a:p>
            <a:r>
              <a:rPr lang="en-GB" dirty="0" smtClean="0"/>
              <a:t>God exists because the Bible says so. The Bible is inspired. Therefore, we know that God exists.</a:t>
            </a:r>
            <a:endParaRPr lang="en-GB" dirty="0"/>
          </a:p>
        </p:txBody>
      </p:sp>
      <p:pic>
        <p:nvPicPr>
          <p:cNvPr id="17410" name="Picture 2" descr="http://images2.wikia.nocookie.net/__cb20121011092131/liberapedia/images/8/8a/Circular_reasoning.jpg"/>
          <p:cNvPicPr>
            <a:picLocks noChangeAspect="1" noChangeArrowheads="1"/>
          </p:cNvPicPr>
          <p:nvPr/>
        </p:nvPicPr>
        <p:blipFill>
          <a:blip r:embed="rId2" cstate="print"/>
          <a:srcRect/>
          <a:stretch>
            <a:fillRect/>
          </a:stretch>
        </p:blipFill>
        <p:spPr bwMode="auto">
          <a:xfrm>
            <a:off x="2286000" y="2133600"/>
            <a:ext cx="4082711" cy="35337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14400" y="838200"/>
            <a:ext cx="2590800" cy="838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Argument ad </a:t>
            </a:r>
            <a:r>
              <a:rPr lang="en-GB" dirty="0" err="1" smtClean="0"/>
              <a:t>ignorantiam</a:t>
            </a:r>
            <a:endParaRPr lang="en-GB" dirty="0"/>
          </a:p>
        </p:txBody>
      </p:sp>
      <p:sp>
        <p:nvSpPr>
          <p:cNvPr id="4" name="Oval 3"/>
          <p:cNvSpPr/>
          <p:nvPr/>
        </p:nvSpPr>
        <p:spPr>
          <a:xfrm>
            <a:off x="4267200" y="838200"/>
            <a:ext cx="4038600" cy="1524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Claiming something is true because it cannot be proved to be false.</a:t>
            </a:r>
          </a:p>
        </p:txBody>
      </p:sp>
      <p:sp>
        <p:nvSpPr>
          <p:cNvPr id="5" name="TextBox 4"/>
          <p:cNvSpPr txBox="1"/>
          <p:nvPr/>
        </p:nvSpPr>
        <p:spPr>
          <a:xfrm>
            <a:off x="1371600" y="5410200"/>
            <a:ext cx="6172200" cy="646331"/>
          </a:xfrm>
          <a:prstGeom prst="rect">
            <a:avLst/>
          </a:prstGeom>
          <a:noFill/>
        </p:spPr>
        <p:txBody>
          <a:bodyPr wrap="square" rtlCol="0">
            <a:spAutoFit/>
          </a:bodyPr>
          <a:lstStyle/>
          <a:p>
            <a:r>
              <a:rPr lang="en-GB" dirty="0" smtClean="0"/>
              <a:t>Since no one has been able to prove that we are alone in the universe, we must conclude that alien life-forms exist.</a:t>
            </a:r>
            <a:endParaRPr lang="en-GB" dirty="0"/>
          </a:p>
        </p:txBody>
      </p:sp>
      <p:pic>
        <p:nvPicPr>
          <p:cNvPr id="16386" name="Picture 2" descr="argumentum-ad-ignorantiam"/>
          <p:cNvPicPr>
            <a:picLocks noChangeAspect="1" noChangeArrowheads="1"/>
          </p:cNvPicPr>
          <p:nvPr/>
        </p:nvPicPr>
        <p:blipFill>
          <a:blip r:embed="rId2" cstate="print"/>
          <a:srcRect/>
          <a:stretch>
            <a:fillRect/>
          </a:stretch>
        </p:blipFill>
        <p:spPr bwMode="auto">
          <a:xfrm>
            <a:off x="2590799" y="2362200"/>
            <a:ext cx="3445211" cy="2590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990600"/>
            <a:ext cx="3200400" cy="1371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False analogy</a:t>
            </a:r>
            <a:endParaRPr lang="en-GB" dirty="0"/>
          </a:p>
        </p:txBody>
      </p:sp>
      <p:sp>
        <p:nvSpPr>
          <p:cNvPr id="4" name="Oval 3"/>
          <p:cNvSpPr/>
          <p:nvPr/>
        </p:nvSpPr>
        <p:spPr>
          <a:xfrm>
            <a:off x="4419600" y="990600"/>
            <a:ext cx="3810000" cy="1371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Assuming that because two things are alike in some respects they are alike in other respects</a:t>
            </a:r>
            <a:endParaRPr lang="en-GB" dirty="0"/>
          </a:p>
        </p:txBody>
      </p:sp>
      <p:pic>
        <p:nvPicPr>
          <p:cNvPr id="15362" name="Picture 2" descr="http://thecynicaleconomist.com/wp-content/uploads/2009/04/change-hitler-obama-lenin.jpg"/>
          <p:cNvPicPr>
            <a:picLocks noChangeAspect="1" noChangeArrowheads="1"/>
          </p:cNvPicPr>
          <p:nvPr/>
        </p:nvPicPr>
        <p:blipFill>
          <a:blip r:embed="rId2" cstate="print"/>
          <a:srcRect/>
          <a:stretch>
            <a:fillRect/>
          </a:stretch>
        </p:blipFill>
        <p:spPr bwMode="auto">
          <a:xfrm>
            <a:off x="2057400" y="2590800"/>
            <a:ext cx="5476368" cy="3581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572000" y="533400"/>
            <a:ext cx="1981200" cy="12954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Loaded questions/</a:t>
            </a:r>
          </a:p>
          <a:p>
            <a:pPr algn="ctr"/>
            <a:r>
              <a:rPr lang="en-GB" dirty="0" smtClean="0"/>
              <a:t>statements</a:t>
            </a:r>
            <a:endParaRPr lang="en-GB" dirty="0"/>
          </a:p>
        </p:txBody>
      </p:sp>
      <p:sp>
        <p:nvSpPr>
          <p:cNvPr id="4" name="Oval 3"/>
          <p:cNvSpPr/>
          <p:nvPr/>
        </p:nvSpPr>
        <p:spPr>
          <a:xfrm>
            <a:off x="6248400" y="609600"/>
            <a:ext cx="2590800" cy="1371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A question/</a:t>
            </a:r>
          </a:p>
          <a:p>
            <a:pPr algn="ctr"/>
            <a:r>
              <a:rPr lang="en-GB" dirty="0" smtClean="0"/>
              <a:t>statement which has a built-in assumption.</a:t>
            </a:r>
            <a:endParaRPr lang="en-GB" dirty="0"/>
          </a:p>
        </p:txBody>
      </p:sp>
      <p:sp>
        <p:nvSpPr>
          <p:cNvPr id="5" name="Oval 4"/>
          <p:cNvSpPr/>
          <p:nvPr/>
        </p:nvSpPr>
        <p:spPr>
          <a:xfrm>
            <a:off x="2286000" y="304800"/>
            <a:ext cx="2133600" cy="1371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Assuming an answer in the way the question is phrased.</a:t>
            </a:r>
            <a:endParaRPr lang="en-GB" dirty="0"/>
          </a:p>
        </p:txBody>
      </p:sp>
      <p:sp>
        <p:nvSpPr>
          <p:cNvPr id="6" name="Oval 5"/>
          <p:cNvSpPr/>
          <p:nvPr/>
        </p:nvSpPr>
        <p:spPr>
          <a:xfrm>
            <a:off x="457200" y="381000"/>
            <a:ext cx="1981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Begging the question</a:t>
            </a:r>
            <a:endParaRPr lang="en-GB" dirty="0"/>
          </a:p>
        </p:txBody>
      </p:sp>
      <p:sp>
        <p:nvSpPr>
          <p:cNvPr id="8" name="TextBox 7"/>
          <p:cNvSpPr txBox="1"/>
          <p:nvPr/>
        </p:nvSpPr>
        <p:spPr>
          <a:xfrm>
            <a:off x="685800" y="5867400"/>
            <a:ext cx="6781800" cy="369332"/>
          </a:xfrm>
          <a:prstGeom prst="rect">
            <a:avLst/>
          </a:prstGeom>
          <a:noFill/>
        </p:spPr>
        <p:txBody>
          <a:bodyPr wrap="square" rtlCol="0">
            <a:spAutoFit/>
          </a:bodyPr>
          <a:lstStyle/>
          <a:p>
            <a:r>
              <a:rPr lang="en-GB" dirty="0" smtClean="0"/>
              <a:t>Do you always cheat in exams?</a:t>
            </a:r>
            <a:endParaRPr lang="en-GB" dirty="0"/>
          </a:p>
        </p:txBody>
      </p:sp>
      <p:sp>
        <p:nvSpPr>
          <p:cNvPr id="9" name="TextBox 8"/>
          <p:cNvSpPr txBox="1"/>
          <p:nvPr/>
        </p:nvSpPr>
        <p:spPr>
          <a:xfrm>
            <a:off x="914400" y="6324600"/>
            <a:ext cx="7848600" cy="369332"/>
          </a:xfrm>
          <a:prstGeom prst="rect">
            <a:avLst/>
          </a:prstGeom>
          <a:noFill/>
        </p:spPr>
        <p:txBody>
          <a:bodyPr wrap="square" rtlCol="0">
            <a:spAutoFit/>
          </a:bodyPr>
          <a:lstStyle/>
          <a:p>
            <a:r>
              <a:rPr lang="en-GB" dirty="0" smtClean="0"/>
              <a:t>The headmaster did not come to school drunk today.</a:t>
            </a:r>
            <a:endParaRPr lang="en-GB" dirty="0"/>
          </a:p>
        </p:txBody>
      </p:sp>
      <p:pic>
        <p:nvPicPr>
          <p:cNvPr id="14338" name="Picture 2" descr="http://mywebpctech.com/wp-content/plugins/rss-poster/cache/acf27_logical-fallacy-loaded-question.jpg"/>
          <p:cNvPicPr>
            <a:picLocks noChangeAspect="1" noChangeArrowheads="1"/>
          </p:cNvPicPr>
          <p:nvPr/>
        </p:nvPicPr>
        <p:blipFill>
          <a:blip r:embed="rId2" cstate="print"/>
          <a:srcRect/>
          <a:stretch>
            <a:fillRect/>
          </a:stretch>
        </p:blipFill>
        <p:spPr bwMode="auto">
          <a:xfrm>
            <a:off x="1121100" y="1905000"/>
            <a:ext cx="5717850" cy="3886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85800" y="609600"/>
            <a:ext cx="3124200" cy="1295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Equivocation</a:t>
            </a:r>
            <a:endParaRPr lang="en-GB" dirty="0"/>
          </a:p>
        </p:txBody>
      </p:sp>
      <p:sp>
        <p:nvSpPr>
          <p:cNvPr id="4" name="Oval 3"/>
          <p:cNvSpPr/>
          <p:nvPr/>
        </p:nvSpPr>
        <p:spPr>
          <a:xfrm>
            <a:off x="4419600" y="990600"/>
            <a:ext cx="4038600" cy="1371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Using language ambiguously. A word is used in two different senses within one argument</a:t>
            </a:r>
            <a:endParaRPr lang="en-GB" dirty="0"/>
          </a:p>
        </p:txBody>
      </p:sp>
      <p:sp>
        <p:nvSpPr>
          <p:cNvPr id="8" name="TextBox 7"/>
          <p:cNvSpPr txBox="1"/>
          <p:nvPr/>
        </p:nvSpPr>
        <p:spPr>
          <a:xfrm>
            <a:off x="1143000" y="5410200"/>
            <a:ext cx="6705600" cy="923330"/>
          </a:xfrm>
          <a:prstGeom prst="rect">
            <a:avLst/>
          </a:prstGeom>
          <a:noFill/>
        </p:spPr>
        <p:txBody>
          <a:bodyPr wrap="square" rtlCol="0">
            <a:spAutoFit/>
          </a:bodyPr>
          <a:lstStyle/>
          <a:p>
            <a:r>
              <a:rPr lang="en-GB" dirty="0" smtClean="0"/>
              <a:t>A hamburger is better than nothing.</a:t>
            </a:r>
          </a:p>
          <a:p>
            <a:r>
              <a:rPr lang="en-GB" dirty="0" smtClean="0"/>
              <a:t>Nothing is better than good health.</a:t>
            </a:r>
          </a:p>
          <a:p>
            <a:r>
              <a:rPr lang="en-GB" dirty="0" smtClean="0"/>
              <a:t>Therefore a hamburger is better than good health.</a:t>
            </a:r>
            <a:endParaRPr lang="en-GB" dirty="0"/>
          </a:p>
        </p:txBody>
      </p:sp>
      <p:pic>
        <p:nvPicPr>
          <p:cNvPr id="13314" name="Picture 2" descr="http://www.animondos.com/wp-content/uploads/2012/07/hamburger.jpg"/>
          <p:cNvPicPr>
            <a:picLocks noChangeAspect="1" noChangeArrowheads="1"/>
          </p:cNvPicPr>
          <p:nvPr/>
        </p:nvPicPr>
        <p:blipFill>
          <a:blip r:embed="rId2" cstate="print"/>
          <a:srcRect/>
          <a:stretch>
            <a:fillRect/>
          </a:stretch>
        </p:blipFill>
        <p:spPr bwMode="auto">
          <a:xfrm>
            <a:off x="2057400" y="2514600"/>
            <a:ext cx="4095750" cy="2857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Sherlock Holmes’s deductive reasoning</a:t>
            </a:r>
            <a:endParaRPr lang="en-GB" dirty="0"/>
          </a:p>
        </p:txBody>
      </p:sp>
      <p:sp>
        <p:nvSpPr>
          <p:cNvPr id="3" name="Content Placeholder 2"/>
          <p:cNvSpPr>
            <a:spLocks noGrp="1"/>
          </p:cNvSpPr>
          <p:nvPr>
            <p:ph idx="1"/>
          </p:nvPr>
        </p:nvSpPr>
        <p:spPr>
          <a:xfrm>
            <a:off x="457200" y="1600200"/>
            <a:ext cx="5715000" cy="4343400"/>
          </a:xfrm>
        </p:spPr>
        <p:txBody>
          <a:bodyPr>
            <a:normAutofit fontScale="92500" lnSpcReduction="10000"/>
          </a:bodyPr>
          <a:lstStyle/>
          <a:p>
            <a:r>
              <a:rPr lang="en-GB" dirty="0" smtClean="0"/>
              <a:t>Watchdogs bark at strangers</a:t>
            </a:r>
          </a:p>
          <a:p>
            <a:r>
              <a:rPr lang="en-GB" dirty="0" smtClean="0"/>
              <a:t>The watchdog did not bark at the thief</a:t>
            </a:r>
          </a:p>
          <a:p>
            <a:endParaRPr lang="en-GB" dirty="0" smtClean="0"/>
          </a:p>
          <a:p>
            <a:endParaRPr lang="en-GB" dirty="0" smtClean="0"/>
          </a:p>
          <a:p>
            <a:endParaRPr lang="en-GB" dirty="0" smtClean="0"/>
          </a:p>
          <a:p>
            <a:endParaRPr lang="en-GB" dirty="0" smtClean="0"/>
          </a:p>
          <a:p>
            <a:r>
              <a:rPr lang="en-GB" dirty="0" smtClean="0"/>
              <a:t>Therefore the thief was not a stranger.</a:t>
            </a:r>
            <a:endParaRPr lang="en-GB" dirty="0"/>
          </a:p>
        </p:txBody>
      </p:sp>
      <p:sp>
        <p:nvSpPr>
          <p:cNvPr id="4" name="Down Arrow 3"/>
          <p:cNvSpPr/>
          <p:nvPr/>
        </p:nvSpPr>
        <p:spPr>
          <a:xfrm>
            <a:off x="1295400" y="3352800"/>
            <a:ext cx="12954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blogs.smithsonianmag.com/design/files/2012/07/sherlock-holmes-glass_550.jpg"/>
          <p:cNvPicPr>
            <a:picLocks noChangeAspect="1" noChangeArrowheads="1"/>
          </p:cNvPicPr>
          <p:nvPr/>
        </p:nvPicPr>
        <p:blipFill>
          <a:blip r:embed="rId2" cstate="print"/>
          <a:srcRect/>
          <a:stretch>
            <a:fillRect/>
          </a:stretch>
        </p:blipFill>
        <p:spPr bwMode="auto">
          <a:xfrm>
            <a:off x="3810000" y="2743200"/>
            <a:ext cx="2904779" cy="218122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85800" y="1905000"/>
            <a:ext cx="2743200" cy="1219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t>False dilemma or false dichotomy</a:t>
            </a:r>
            <a:endParaRPr lang="en-GB" dirty="0"/>
          </a:p>
        </p:txBody>
      </p:sp>
      <p:sp>
        <p:nvSpPr>
          <p:cNvPr id="4" name="Oval 3"/>
          <p:cNvSpPr/>
          <p:nvPr/>
        </p:nvSpPr>
        <p:spPr>
          <a:xfrm>
            <a:off x="3429000" y="1981200"/>
            <a:ext cx="5257800" cy="12192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Exaggerated either/or. Assuming that only two black and white alternatives exist.</a:t>
            </a:r>
            <a:endParaRPr lang="en-GB" dirty="0"/>
          </a:p>
        </p:txBody>
      </p:sp>
      <p:sp>
        <p:nvSpPr>
          <p:cNvPr id="6" name="TextBox 5"/>
          <p:cNvSpPr txBox="1"/>
          <p:nvPr/>
        </p:nvSpPr>
        <p:spPr>
          <a:xfrm>
            <a:off x="0" y="5867400"/>
            <a:ext cx="6477000" cy="369332"/>
          </a:xfrm>
          <a:prstGeom prst="rect">
            <a:avLst/>
          </a:prstGeom>
          <a:noFill/>
        </p:spPr>
        <p:txBody>
          <a:bodyPr wrap="square" rtlCol="0">
            <a:spAutoFit/>
          </a:bodyPr>
          <a:lstStyle/>
          <a:p>
            <a:r>
              <a:rPr lang="en-GB" dirty="0" smtClean="0"/>
              <a:t>In the fight against terrorism you are either with us or without us.</a:t>
            </a:r>
            <a:endParaRPr lang="en-GB" dirty="0"/>
          </a:p>
        </p:txBody>
      </p:sp>
      <p:sp>
        <p:nvSpPr>
          <p:cNvPr id="7" name="Oval 6"/>
          <p:cNvSpPr/>
          <p:nvPr/>
        </p:nvSpPr>
        <p:spPr>
          <a:xfrm>
            <a:off x="533400" y="533400"/>
            <a:ext cx="2743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Excluding the middle</a:t>
            </a:r>
            <a:endParaRPr lang="en-GB" dirty="0"/>
          </a:p>
        </p:txBody>
      </p:sp>
      <p:sp>
        <p:nvSpPr>
          <p:cNvPr id="8" name="Oval 7"/>
          <p:cNvSpPr/>
          <p:nvPr/>
        </p:nvSpPr>
        <p:spPr>
          <a:xfrm>
            <a:off x="3276600" y="457200"/>
            <a:ext cx="5562600" cy="1447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Considering only the two extremes in a range of possibilities (making the other side look worse than it actually is)</a:t>
            </a:r>
            <a:endParaRPr lang="en-GB" dirty="0"/>
          </a:p>
        </p:txBody>
      </p:sp>
      <p:sp>
        <p:nvSpPr>
          <p:cNvPr id="9" name="5-Point Star 8"/>
          <p:cNvSpPr/>
          <p:nvPr/>
        </p:nvSpPr>
        <p:spPr>
          <a:xfrm>
            <a:off x="5486400" y="4114800"/>
            <a:ext cx="3657600" cy="2438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dirty="0" smtClean="0"/>
              <a:t>Extension: check out </a:t>
            </a:r>
            <a:r>
              <a:rPr lang="en-GB" sz="1100" dirty="0" err="1" smtClean="0"/>
              <a:t>Cixous’s</a:t>
            </a:r>
            <a:r>
              <a:rPr lang="en-GB" sz="1100" dirty="0" smtClean="0"/>
              <a:t> feminist critique of patriarchal binary thought </a:t>
            </a:r>
            <a:endParaRPr lang="en-GB" sz="1100" dirty="0"/>
          </a:p>
        </p:txBody>
      </p:sp>
      <p:pic>
        <p:nvPicPr>
          <p:cNvPr id="12290" name="Picture 2" descr="http://www.utwatch.org/images/issue_5_rodpaige_1.gif"/>
          <p:cNvPicPr>
            <a:picLocks noChangeAspect="1" noChangeArrowheads="1"/>
          </p:cNvPicPr>
          <p:nvPr/>
        </p:nvPicPr>
        <p:blipFill>
          <a:blip r:embed="rId2" cstate="print"/>
          <a:srcRect/>
          <a:stretch>
            <a:fillRect/>
          </a:stretch>
        </p:blipFill>
        <p:spPr bwMode="auto">
          <a:xfrm>
            <a:off x="1219200" y="3505200"/>
            <a:ext cx="3426283" cy="19192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3400" y="457200"/>
            <a:ext cx="2743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Non sequitur</a:t>
            </a:r>
            <a:endParaRPr lang="en-GB" dirty="0"/>
          </a:p>
        </p:txBody>
      </p:sp>
      <p:sp>
        <p:nvSpPr>
          <p:cNvPr id="4" name="Oval 3"/>
          <p:cNvSpPr/>
          <p:nvPr/>
        </p:nvSpPr>
        <p:spPr>
          <a:xfrm>
            <a:off x="5715000" y="533400"/>
            <a:ext cx="2514600" cy="1295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Assumes a logical link between separate points.</a:t>
            </a:r>
            <a:endParaRPr lang="en-GB" dirty="0"/>
          </a:p>
        </p:txBody>
      </p:sp>
      <p:sp>
        <p:nvSpPr>
          <p:cNvPr id="5" name="Down Arrow 4"/>
          <p:cNvSpPr/>
          <p:nvPr/>
        </p:nvSpPr>
        <p:spPr>
          <a:xfrm>
            <a:off x="3124200" y="762000"/>
            <a:ext cx="2514600" cy="1676400"/>
          </a:xfrm>
          <a:prstGeom prst="downArrow">
            <a:avLst>
              <a:gd name="adj1" fmla="val 50000"/>
              <a:gd name="adj2" fmla="val 5255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smtClean="0"/>
          </a:p>
          <a:p>
            <a:pPr algn="ctr"/>
            <a:r>
              <a:rPr lang="en-GB" dirty="0" err="1" smtClean="0"/>
              <a:t>Syllogistical</a:t>
            </a:r>
            <a:r>
              <a:rPr lang="en-GB" dirty="0" smtClean="0"/>
              <a:t> fallacies </a:t>
            </a:r>
          </a:p>
          <a:p>
            <a:pPr algn="ctr"/>
            <a:endParaRPr lang="en-GB" dirty="0"/>
          </a:p>
        </p:txBody>
      </p:sp>
      <p:sp>
        <p:nvSpPr>
          <p:cNvPr id="6" name="Rectangle 5"/>
          <p:cNvSpPr/>
          <p:nvPr/>
        </p:nvSpPr>
        <p:spPr>
          <a:xfrm>
            <a:off x="304800" y="2286000"/>
            <a:ext cx="3200400" cy="1477328"/>
          </a:xfrm>
          <a:prstGeom prst="rect">
            <a:avLst/>
          </a:prstGeom>
        </p:spPr>
        <p:txBody>
          <a:bodyPr wrap="square">
            <a:spAutoFit/>
          </a:bodyPr>
          <a:lstStyle/>
          <a:p>
            <a:r>
              <a:rPr lang="en-GB" dirty="0" smtClean="0"/>
              <a:t>The fallacy of the undistributed middle takes the following form:</a:t>
            </a:r>
          </a:p>
          <a:p>
            <a:r>
              <a:rPr lang="en-GB" dirty="0" smtClean="0"/>
              <a:t>All Zs are Bs.</a:t>
            </a:r>
          </a:p>
          <a:p>
            <a:r>
              <a:rPr lang="en-GB" dirty="0" smtClean="0"/>
              <a:t>Y is a B.</a:t>
            </a:r>
          </a:p>
          <a:p>
            <a:r>
              <a:rPr lang="en-GB" dirty="0" smtClean="0"/>
              <a:t>Therefore, Y is a Z.</a:t>
            </a:r>
            <a:endParaRPr lang="en-GB" dirty="0"/>
          </a:p>
        </p:txBody>
      </p:sp>
      <p:sp>
        <p:nvSpPr>
          <p:cNvPr id="7" name="Rectangle 6"/>
          <p:cNvSpPr/>
          <p:nvPr/>
        </p:nvSpPr>
        <p:spPr>
          <a:xfrm>
            <a:off x="5715000" y="2286000"/>
            <a:ext cx="3200400" cy="1754326"/>
          </a:xfrm>
          <a:prstGeom prst="rect">
            <a:avLst/>
          </a:prstGeom>
        </p:spPr>
        <p:txBody>
          <a:bodyPr wrap="square">
            <a:spAutoFit/>
          </a:bodyPr>
          <a:lstStyle/>
          <a:p>
            <a:r>
              <a:rPr lang="en-GB" dirty="0" smtClean="0"/>
              <a:t>Any argument that takes the following form is a </a:t>
            </a:r>
            <a:r>
              <a:rPr lang="en-GB" i="1" dirty="0" smtClean="0"/>
              <a:t>non sequitur (affirming the consequent)</a:t>
            </a:r>
            <a:endParaRPr lang="en-GB" dirty="0" smtClean="0"/>
          </a:p>
          <a:p>
            <a:r>
              <a:rPr lang="en-GB" dirty="0" smtClean="0"/>
              <a:t>If A is true, then B is true.</a:t>
            </a:r>
          </a:p>
          <a:p>
            <a:r>
              <a:rPr lang="en-GB" dirty="0" smtClean="0"/>
              <a:t>B is true.</a:t>
            </a:r>
          </a:p>
          <a:p>
            <a:r>
              <a:rPr lang="en-GB" dirty="0" smtClean="0"/>
              <a:t>Therefore, A is true.</a:t>
            </a:r>
            <a:endParaRPr lang="en-GB" dirty="0"/>
          </a:p>
        </p:txBody>
      </p:sp>
      <p:sp>
        <p:nvSpPr>
          <p:cNvPr id="8" name="Rectangle 7"/>
          <p:cNvSpPr/>
          <p:nvPr/>
        </p:nvSpPr>
        <p:spPr>
          <a:xfrm>
            <a:off x="381000" y="4038600"/>
            <a:ext cx="1828800" cy="1200329"/>
          </a:xfrm>
          <a:prstGeom prst="rect">
            <a:avLst/>
          </a:prstGeom>
        </p:spPr>
        <p:txBody>
          <a:bodyPr wrap="square">
            <a:spAutoFit/>
          </a:bodyPr>
          <a:lstStyle/>
          <a:p>
            <a:r>
              <a:rPr lang="en-GB" dirty="0" smtClean="0"/>
              <a:t>Men are human.</a:t>
            </a:r>
          </a:p>
          <a:p>
            <a:r>
              <a:rPr lang="en-GB" dirty="0" smtClean="0"/>
              <a:t>Mary is human.</a:t>
            </a:r>
          </a:p>
          <a:p>
            <a:r>
              <a:rPr lang="en-GB" dirty="0" smtClean="0"/>
              <a:t>Therefore, Mary is a man.</a:t>
            </a:r>
            <a:endParaRPr lang="en-GB" dirty="0"/>
          </a:p>
        </p:txBody>
      </p:sp>
      <p:sp>
        <p:nvSpPr>
          <p:cNvPr id="9" name="Rectangle 8"/>
          <p:cNvSpPr/>
          <p:nvPr/>
        </p:nvSpPr>
        <p:spPr>
          <a:xfrm>
            <a:off x="5715000" y="4191000"/>
            <a:ext cx="2971800" cy="1477328"/>
          </a:xfrm>
          <a:prstGeom prst="rect">
            <a:avLst/>
          </a:prstGeom>
        </p:spPr>
        <p:txBody>
          <a:bodyPr wrap="square">
            <a:spAutoFit/>
          </a:bodyPr>
          <a:lstStyle/>
          <a:p>
            <a:r>
              <a:rPr lang="en-GB" dirty="0" smtClean="0"/>
              <a:t>If Jackson is a human (A) then Jackson is a mammal. (B)</a:t>
            </a:r>
          </a:p>
          <a:p>
            <a:r>
              <a:rPr lang="en-GB" dirty="0" smtClean="0"/>
              <a:t>Jackson is a mammal. (B)</a:t>
            </a:r>
          </a:p>
          <a:p>
            <a:r>
              <a:rPr lang="en-GB" dirty="0" smtClean="0"/>
              <a:t>Therefore, Jackson is a human. (A)</a:t>
            </a:r>
            <a:endParaRPr lang="en-GB" dirty="0"/>
          </a:p>
        </p:txBody>
      </p:sp>
      <p:sp>
        <p:nvSpPr>
          <p:cNvPr id="10" name="Rectangle 9"/>
          <p:cNvSpPr/>
          <p:nvPr/>
        </p:nvSpPr>
        <p:spPr>
          <a:xfrm>
            <a:off x="1447800" y="228600"/>
            <a:ext cx="6781800" cy="369332"/>
          </a:xfrm>
          <a:prstGeom prst="rect">
            <a:avLst/>
          </a:prstGeom>
        </p:spPr>
        <p:txBody>
          <a:bodyPr wrap="square">
            <a:spAutoFit/>
          </a:bodyPr>
          <a:lstStyle/>
          <a:p>
            <a:r>
              <a:rPr lang="en-GB" dirty="0" smtClean="0">
                <a:hlinkClick r:id="rId2"/>
              </a:rPr>
              <a:t>http://en.wikipedia.org/wiki/Non_sequitur_(logic)</a:t>
            </a:r>
            <a:endParaRPr lang="en-GB" dirty="0"/>
          </a:p>
        </p:txBody>
      </p:sp>
      <p:pic>
        <p:nvPicPr>
          <p:cNvPr id="10242" name="Picture 2" descr="http://pactiss.org/wp-content/uploads/2011/02/humor-penguins.jpg"/>
          <p:cNvPicPr>
            <a:picLocks noChangeAspect="1" noChangeArrowheads="1"/>
          </p:cNvPicPr>
          <p:nvPr/>
        </p:nvPicPr>
        <p:blipFill>
          <a:blip r:embed="rId3" cstate="print"/>
          <a:srcRect/>
          <a:stretch>
            <a:fillRect/>
          </a:stretch>
        </p:blipFill>
        <p:spPr bwMode="auto">
          <a:xfrm>
            <a:off x="2895600" y="2667000"/>
            <a:ext cx="2725898" cy="2751138"/>
          </a:xfrm>
          <a:prstGeom prst="rect">
            <a:avLst/>
          </a:prstGeom>
          <a:noFill/>
        </p:spPr>
      </p:pic>
      <p:sp>
        <p:nvSpPr>
          <p:cNvPr id="14" name="Rectangle 13"/>
          <p:cNvSpPr/>
          <p:nvPr/>
        </p:nvSpPr>
        <p:spPr>
          <a:xfrm>
            <a:off x="1752600" y="5943600"/>
            <a:ext cx="5715000" cy="369332"/>
          </a:xfrm>
          <a:prstGeom prst="rect">
            <a:avLst/>
          </a:prstGeom>
        </p:spPr>
        <p:txBody>
          <a:bodyPr wrap="square">
            <a:spAutoFit/>
          </a:bodyPr>
          <a:lstStyle/>
          <a:p>
            <a:r>
              <a:rPr lang="en-GB" dirty="0" smtClean="0">
                <a:hlinkClick r:id="rId4"/>
              </a:rPr>
              <a:t>http://pactiss.org/2008/05/29/penguin-logic/</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66800" y="838200"/>
            <a:ext cx="2743200" cy="1295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Argument ad </a:t>
            </a:r>
            <a:r>
              <a:rPr lang="en-GB" dirty="0" err="1" smtClean="0"/>
              <a:t>populum</a:t>
            </a:r>
            <a:endParaRPr lang="en-GB" dirty="0"/>
          </a:p>
        </p:txBody>
      </p:sp>
      <p:sp>
        <p:nvSpPr>
          <p:cNvPr id="4" name="Oval 3"/>
          <p:cNvSpPr/>
          <p:nvPr/>
        </p:nvSpPr>
        <p:spPr>
          <a:xfrm>
            <a:off x="4800600" y="914400"/>
            <a:ext cx="2743200" cy="1295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Everyone says it’s true.</a:t>
            </a:r>
            <a:endParaRPr lang="en-GB" dirty="0"/>
          </a:p>
        </p:txBody>
      </p:sp>
      <p:sp>
        <p:nvSpPr>
          <p:cNvPr id="5" name="Rectangle 4"/>
          <p:cNvSpPr/>
          <p:nvPr/>
        </p:nvSpPr>
        <p:spPr>
          <a:xfrm>
            <a:off x="457200" y="4724400"/>
            <a:ext cx="8153400" cy="646331"/>
          </a:xfrm>
          <a:prstGeom prst="rect">
            <a:avLst/>
          </a:prstGeom>
        </p:spPr>
        <p:txBody>
          <a:bodyPr wrap="square">
            <a:spAutoFit/>
          </a:bodyPr>
          <a:lstStyle/>
          <a:p>
            <a:r>
              <a:rPr lang="en-GB" u="sng" dirty="0" smtClean="0">
                <a:hlinkClick r:id="rId2" tooltip="Google"/>
              </a:rPr>
              <a:t>Google</a:t>
            </a:r>
            <a:r>
              <a:rPr lang="en-GB" dirty="0" smtClean="0"/>
              <a:t> gives more hits when this spelling is applied, therefore this has to be the correct spelling</a:t>
            </a:r>
            <a:endParaRPr lang="en-GB" dirty="0"/>
          </a:p>
        </p:txBody>
      </p:sp>
      <p:sp>
        <p:nvSpPr>
          <p:cNvPr id="6" name="Rectangle 5"/>
          <p:cNvSpPr/>
          <p:nvPr/>
        </p:nvSpPr>
        <p:spPr>
          <a:xfrm>
            <a:off x="381000" y="5334000"/>
            <a:ext cx="8229600" cy="646331"/>
          </a:xfrm>
          <a:prstGeom prst="rect">
            <a:avLst/>
          </a:prstGeom>
        </p:spPr>
        <p:txBody>
          <a:bodyPr wrap="square">
            <a:spAutoFit/>
          </a:bodyPr>
          <a:lstStyle/>
          <a:p>
            <a:r>
              <a:rPr lang="en-GB" dirty="0" smtClean="0"/>
              <a:t>In a court of law, the </a:t>
            </a:r>
            <a:r>
              <a:rPr lang="en-GB" dirty="0" smtClean="0">
                <a:hlinkClick r:id="rId3" tooltip="Jury"/>
              </a:rPr>
              <a:t>jury</a:t>
            </a:r>
            <a:r>
              <a:rPr lang="en-GB" dirty="0" smtClean="0"/>
              <a:t> vote by majority; therefore they will always make the correct decision</a:t>
            </a:r>
            <a:endParaRPr lang="en-GB" dirty="0"/>
          </a:p>
        </p:txBody>
      </p:sp>
      <p:pic>
        <p:nvPicPr>
          <p:cNvPr id="8194" name="Picture 2" descr="The King deploys the &lt;i&gt;argumentum ad populum&lt;/i&gt; on the cover of his 1959 hits compilation” width=”200″ height=”200″ /&gt;&lt;p class="/>
          <p:cNvPicPr>
            <a:picLocks noChangeAspect="1" noChangeArrowheads="1"/>
          </p:cNvPicPr>
          <p:nvPr/>
        </p:nvPicPr>
        <p:blipFill>
          <a:blip r:embed="rId4" cstate="print"/>
          <a:srcRect/>
          <a:stretch>
            <a:fillRect/>
          </a:stretch>
        </p:blipFill>
        <p:spPr bwMode="auto">
          <a:xfrm>
            <a:off x="3124200" y="2133600"/>
            <a:ext cx="2514600" cy="2514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hlinkClick r:id="rId2"/>
              </a:rPr>
              <a:t>http://www.youtube.com/watch?v=v5vzCmURh7o</a:t>
            </a:r>
            <a:endParaRPr lang="en-GB" sz="1800" dirty="0"/>
          </a:p>
        </p:txBody>
      </p:sp>
      <p:sp>
        <p:nvSpPr>
          <p:cNvPr id="3" name="Oval 2"/>
          <p:cNvSpPr/>
          <p:nvPr/>
        </p:nvSpPr>
        <p:spPr>
          <a:xfrm>
            <a:off x="914400" y="1371600"/>
            <a:ext cx="27432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smtClean="0"/>
              <a:t>Straw man</a:t>
            </a:r>
            <a:endParaRPr lang="en-GB" dirty="0"/>
          </a:p>
        </p:txBody>
      </p:sp>
      <p:sp>
        <p:nvSpPr>
          <p:cNvPr id="4" name="Oval 3"/>
          <p:cNvSpPr/>
          <p:nvPr/>
        </p:nvSpPr>
        <p:spPr>
          <a:xfrm>
            <a:off x="4724400" y="1447800"/>
            <a:ext cx="2743200" cy="1295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Caricaturing a position to make it easier to attack.</a:t>
            </a:r>
            <a:endParaRPr lang="en-GB" dirty="0"/>
          </a:p>
        </p:txBody>
      </p:sp>
      <p:sp>
        <p:nvSpPr>
          <p:cNvPr id="7170" name="Rectangle 2"/>
          <p:cNvSpPr>
            <a:spLocks noChangeArrowheads="1"/>
          </p:cNvSpPr>
          <p:nvPr/>
        </p:nvSpPr>
        <p:spPr bwMode="auto">
          <a:xfrm>
            <a:off x="2286000" y="5181600"/>
            <a:ext cx="256464" cy="339190"/>
          </a:xfrm>
          <a:prstGeom prst="rect">
            <a:avLst/>
          </a:prstGeom>
          <a:solidFill>
            <a:srgbClr val="FFFFFF"/>
          </a:solidFill>
          <a:ln w="9525">
            <a:noFill/>
            <a:miter lim="800000"/>
            <a:headEnd/>
            <a:tailEnd/>
          </a:ln>
          <a:effectLst/>
        </p:spPr>
        <p:txBody>
          <a:bodyPr vert="horz" wrap="non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533400" y="5029200"/>
            <a:ext cx="7848600" cy="923330"/>
          </a:xfrm>
          <a:prstGeom prst="rect">
            <a:avLst/>
          </a:prstGeom>
          <a:noFill/>
        </p:spPr>
        <p:txBody>
          <a:bodyPr wrap="square" rtlCol="0">
            <a:spAutoFit/>
          </a:bodyPr>
          <a:lstStyle/>
          <a:p>
            <a:pPr lvl="1" indent="-457200" fontAlgn="base">
              <a:spcBef>
                <a:spcPct val="0"/>
              </a:spcBef>
              <a:spcAft>
                <a:spcPct val="0"/>
              </a:spcAft>
            </a:pPr>
            <a:r>
              <a:rPr lang="en-US" dirty="0" smtClean="0">
                <a:solidFill>
                  <a:srgbClr val="000000"/>
                </a:solidFill>
                <a:latin typeface="Arial" charset="0"/>
                <a:cs typeface="Arial" charset="0"/>
              </a:rPr>
              <a:t>A: </a:t>
            </a:r>
            <a:r>
              <a:rPr lang="en-US" i="1" dirty="0" smtClean="0">
                <a:solidFill>
                  <a:srgbClr val="000000"/>
                </a:solidFill>
                <a:latin typeface="Arial" charset="0"/>
                <a:cs typeface="Arial" charset="0"/>
              </a:rPr>
              <a:t>Sunny days are good.</a:t>
            </a:r>
            <a:endParaRPr lang="en-US" dirty="0" smtClean="0">
              <a:solidFill>
                <a:srgbClr val="000000"/>
              </a:solidFill>
              <a:latin typeface="Arial" charset="0"/>
              <a:cs typeface="Arial" charset="0"/>
            </a:endParaRPr>
          </a:p>
          <a:p>
            <a:pPr lvl="1" indent="-457200" eaLnBrk="0" fontAlgn="base" hangingPunct="0">
              <a:spcBef>
                <a:spcPct val="0"/>
              </a:spcBef>
              <a:spcAft>
                <a:spcPct val="0"/>
              </a:spcAft>
            </a:pPr>
            <a:r>
              <a:rPr lang="en-US" dirty="0" smtClean="0">
                <a:solidFill>
                  <a:srgbClr val="000000"/>
                </a:solidFill>
                <a:latin typeface="Arial" charset="0"/>
                <a:cs typeface="Arial" charset="0"/>
              </a:rPr>
              <a:t>B: </a:t>
            </a:r>
            <a:r>
              <a:rPr lang="en-US" i="1" dirty="0" smtClean="0">
                <a:solidFill>
                  <a:srgbClr val="000000"/>
                </a:solidFill>
                <a:latin typeface="Arial" charset="0"/>
                <a:cs typeface="Arial" charset="0"/>
              </a:rPr>
              <a:t>If all days were sunny, we'd never have rain, and without rain, we'd have famine and death</a:t>
            </a:r>
            <a:endParaRPr lang="en-US" dirty="0" smtClean="0">
              <a:solidFill>
                <a:srgbClr val="000000"/>
              </a:solidFill>
              <a:latin typeface="Arial" charset="0"/>
              <a:cs typeface="Arial" charset="0"/>
            </a:endParaRPr>
          </a:p>
        </p:txBody>
      </p:sp>
      <p:pic>
        <p:nvPicPr>
          <p:cNvPr id="7172" name="Picture 4" descr="http://t1.gstatic.com/images?q=tbn:ANd9GcR5hmWCJGlNLaYYe2eU8KJU1KUzkEgRIzZ8hTg8O4xE5XnxP2057A"/>
          <p:cNvPicPr>
            <a:picLocks noChangeAspect="1" noChangeArrowheads="1"/>
          </p:cNvPicPr>
          <p:nvPr/>
        </p:nvPicPr>
        <p:blipFill>
          <a:blip r:embed="rId3" cstate="print"/>
          <a:srcRect/>
          <a:stretch>
            <a:fillRect/>
          </a:stretch>
        </p:blipFill>
        <p:spPr bwMode="auto">
          <a:xfrm>
            <a:off x="3124200" y="2743200"/>
            <a:ext cx="2085975" cy="21907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620000" cy="1143000"/>
          </a:xfrm>
        </p:spPr>
        <p:txBody>
          <a:bodyPr/>
          <a:lstStyle/>
          <a:p>
            <a:r>
              <a:rPr lang="en-GB" dirty="0" smtClean="0"/>
              <a:t>The statistics prove that....</a:t>
            </a:r>
            <a:endParaRPr lang="en-GB" dirty="0"/>
          </a:p>
        </p:txBody>
      </p:sp>
      <p:sp>
        <p:nvSpPr>
          <p:cNvPr id="3" name="Rounded Rectangle 2"/>
          <p:cNvSpPr/>
          <p:nvPr/>
        </p:nvSpPr>
        <p:spPr>
          <a:xfrm>
            <a:off x="2743200" y="2819400"/>
            <a:ext cx="3505200" cy="12954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Statistics</a:t>
            </a:r>
            <a:endParaRPr lang="en-GB" dirty="0"/>
          </a:p>
        </p:txBody>
      </p:sp>
      <p:cxnSp>
        <p:nvCxnSpPr>
          <p:cNvPr id="5" name="Straight Arrow Connector 4"/>
          <p:cNvCxnSpPr/>
          <p:nvPr/>
        </p:nvCxnSpPr>
        <p:spPr>
          <a:xfrm rot="10800000">
            <a:off x="1981200" y="2590800"/>
            <a:ext cx="83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143000" y="4495800"/>
            <a:ext cx="3048000" cy="1219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Statistics of small numbers (wrong inductive reasoning)</a:t>
            </a:r>
            <a:endParaRPr lang="en-GB" dirty="0"/>
          </a:p>
        </p:txBody>
      </p:sp>
      <p:cxnSp>
        <p:nvCxnSpPr>
          <p:cNvPr id="8" name="Straight Arrow Connector 7"/>
          <p:cNvCxnSpPr/>
          <p:nvPr/>
        </p:nvCxnSpPr>
        <p:spPr>
          <a:xfrm rot="16200000" flipH="1">
            <a:off x="5600700" y="3543300"/>
            <a:ext cx="1143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257800" y="4572000"/>
            <a:ext cx="3429000" cy="2057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Misunderstanding the nature of statistics (</a:t>
            </a:r>
            <a:r>
              <a:rPr lang="en-GB" sz="1200" dirty="0" err="1" smtClean="0"/>
              <a:t>eg</a:t>
            </a:r>
            <a:r>
              <a:rPr lang="en-GB" sz="1200" dirty="0" smtClean="0"/>
              <a:t> </a:t>
            </a:r>
            <a:r>
              <a:rPr lang="en-GB" sz="1200" dirty="0" err="1" smtClean="0"/>
              <a:t>Eisenhauwer’s</a:t>
            </a:r>
            <a:r>
              <a:rPr lang="en-GB" sz="1200" dirty="0" smtClean="0"/>
              <a:t> astonishment that half of the Americans were below average intelligence)</a:t>
            </a:r>
            <a:endParaRPr lang="en-GB" sz="1200" dirty="0"/>
          </a:p>
        </p:txBody>
      </p:sp>
      <p:cxnSp>
        <p:nvCxnSpPr>
          <p:cNvPr id="11" name="Straight Arrow Connector 10"/>
          <p:cNvCxnSpPr>
            <a:endCxn id="12" idx="3"/>
          </p:cNvCxnSpPr>
          <p:nvPr/>
        </p:nvCxnSpPr>
        <p:spPr>
          <a:xfrm rot="5400000" flipH="1" flipV="1">
            <a:off x="6092335" y="2144595"/>
            <a:ext cx="754670" cy="747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553200" y="1295400"/>
            <a:ext cx="1981200" cy="990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Correlation/causation bias</a:t>
            </a:r>
            <a:endParaRPr lang="en-GB" dirty="0"/>
          </a:p>
        </p:txBody>
      </p:sp>
      <p:cxnSp>
        <p:nvCxnSpPr>
          <p:cNvPr id="13" name="Straight Arrow Connector 12"/>
          <p:cNvCxnSpPr/>
          <p:nvPr/>
        </p:nvCxnSpPr>
        <p:spPr>
          <a:xfrm rot="10800000" flipV="1">
            <a:off x="2057400" y="3962400"/>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81000" y="1066800"/>
            <a:ext cx="3581400" cy="1600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Observational selection: counting the hits and forgetting the misses (</a:t>
            </a:r>
            <a:r>
              <a:rPr lang="en-GB" dirty="0" err="1" smtClean="0"/>
              <a:t>eg</a:t>
            </a:r>
            <a:r>
              <a:rPr lang="en-GB" dirty="0" smtClean="0"/>
              <a:t> phone rings, thinking about you)</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14600" y="3124200"/>
            <a:ext cx="3352800" cy="1143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800" dirty="0" smtClean="0"/>
              <a:t>BIAS</a:t>
            </a:r>
            <a:endParaRPr lang="en-GB" sz="4800" dirty="0"/>
          </a:p>
        </p:txBody>
      </p:sp>
      <p:cxnSp>
        <p:nvCxnSpPr>
          <p:cNvPr id="5" name="Straight Connector 4"/>
          <p:cNvCxnSpPr/>
          <p:nvPr/>
        </p:nvCxnSpPr>
        <p:spPr>
          <a:xfrm rot="10800000">
            <a:off x="1828800" y="2743200"/>
            <a:ext cx="762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5791200" y="4191000"/>
            <a:ext cx="762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flipV="1">
            <a:off x="1905000" y="4191000"/>
            <a:ext cx="685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5715000" y="2667000"/>
            <a:ext cx="685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848100" y="46863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771900" y="270510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819400" y="1143000"/>
            <a:ext cx="31242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Significance bias </a:t>
            </a:r>
            <a:r>
              <a:rPr lang="en-GB" sz="1000" dirty="0" smtClean="0"/>
              <a:t>(</a:t>
            </a:r>
            <a:r>
              <a:rPr lang="en-GB" sz="1000" dirty="0" err="1" smtClean="0"/>
              <a:t>eg</a:t>
            </a:r>
            <a:r>
              <a:rPr lang="en-GB" sz="1000" dirty="0" smtClean="0"/>
              <a:t> conspiracy theories: significant people must have significant deaths</a:t>
            </a:r>
            <a:r>
              <a:rPr lang="en-GB" dirty="0" smtClean="0"/>
              <a:t>) </a:t>
            </a:r>
            <a:endParaRPr lang="en-GB" dirty="0"/>
          </a:p>
        </p:txBody>
      </p:sp>
      <p:sp>
        <p:nvSpPr>
          <p:cNvPr id="20" name="Rounded Rectangle 19"/>
          <p:cNvSpPr/>
          <p:nvPr/>
        </p:nvSpPr>
        <p:spPr>
          <a:xfrm>
            <a:off x="3505200" y="5105400"/>
            <a:ext cx="22098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Confirmation Bias: </a:t>
            </a:r>
            <a:r>
              <a:rPr lang="en-GB" sz="1000" dirty="0" smtClean="0"/>
              <a:t>(</a:t>
            </a:r>
            <a:r>
              <a:rPr lang="en-GB" sz="1000" dirty="0" err="1" smtClean="0"/>
              <a:t>eg</a:t>
            </a:r>
            <a:r>
              <a:rPr lang="en-GB" sz="1000" dirty="0" smtClean="0"/>
              <a:t> the Chinese horoscope</a:t>
            </a:r>
            <a:r>
              <a:rPr lang="en-GB" dirty="0" smtClean="0"/>
              <a:t>)</a:t>
            </a:r>
            <a:endParaRPr lang="en-GB" dirty="0"/>
          </a:p>
        </p:txBody>
      </p:sp>
      <p:sp>
        <p:nvSpPr>
          <p:cNvPr id="21" name="Rounded Rectangle 20"/>
          <p:cNvSpPr/>
          <p:nvPr/>
        </p:nvSpPr>
        <p:spPr>
          <a:xfrm>
            <a:off x="6324600" y="2438400"/>
            <a:ext cx="16002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Media bias </a:t>
            </a:r>
            <a:r>
              <a:rPr lang="en-GB" sz="1200" dirty="0" smtClean="0"/>
              <a:t>(selection, editing, </a:t>
            </a:r>
            <a:r>
              <a:rPr lang="en-GB" sz="1200" dirty="0" err="1" smtClean="0"/>
              <a:t>photoshop</a:t>
            </a:r>
            <a:r>
              <a:rPr lang="en-GB" sz="1200" dirty="0" smtClean="0"/>
              <a:t>)</a:t>
            </a:r>
            <a:endParaRPr lang="en-GB" sz="1200" dirty="0"/>
          </a:p>
        </p:txBody>
      </p:sp>
      <p:sp>
        <p:nvSpPr>
          <p:cNvPr id="22" name="Rounded Rectangle 21"/>
          <p:cNvSpPr/>
          <p:nvPr/>
        </p:nvSpPr>
        <p:spPr>
          <a:xfrm>
            <a:off x="6172200" y="4495800"/>
            <a:ext cx="25146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smtClean="0"/>
              <a:t>Correlation/causation bias</a:t>
            </a:r>
          </a:p>
          <a:p>
            <a:pPr algn="ctr"/>
            <a:r>
              <a:rPr lang="en-GB" sz="1200" dirty="0" smtClean="0"/>
              <a:t>(Statistical errors/churches and prostitutes)</a:t>
            </a:r>
            <a:endParaRPr lang="en-GB" sz="1200" dirty="0"/>
          </a:p>
        </p:txBody>
      </p:sp>
      <p:sp>
        <p:nvSpPr>
          <p:cNvPr id="23" name="Rounded Rectangle 22"/>
          <p:cNvSpPr/>
          <p:nvPr/>
        </p:nvSpPr>
        <p:spPr>
          <a:xfrm>
            <a:off x="457200" y="1905000"/>
            <a:ext cx="1828800" cy="106680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Convention bias (or tradition trap)</a:t>
            </a:r>
          </a:p>
          <a:p>
            <a:pPr algn="ctr"/>
            <a:r>
              <a:rPr lang="en-GB" sz="1000" dirty="0" smtClean="0"/>
              <a:t>(</a:t>
            </a:r>
            <a:r>
              <a:rPr lang="en-GB" sz="1000" dirty="0" err="1" smtClean="0"/>
              <a:t>eg</a:t>
            </a:r>
            <a:r>
              <a:rPr lang="en-GB" sz="1000" dirty="0" smtClean="0"/>
              <a:t> projection map, cardinal directions, 12 hour </a:t>
            </a:r>
            <a:r>
              <a:rPr lang="en-GB" sz="1000" dirty="0" err="1" smtClean="0"/>
              <a:t>cloclk</a:t>
            </a:r>
            <a:r>
              <a:rPr lang="en-GB" sz="1000" dirty="0" smtClean="0"/>
              <a:t> etc)</a:t>
            </a:r>
            <a:endParaRPr lang="en-GB" sz="1000" dirty="0"/>
          </a:p>
        </p:txBody>
      </p:sp>
      <p:sp>
        <p:nvSpPr>
          <p:cNvPr id="25" name="Rounded Rectangle 24"/>
          <p:cNvSpPr/>
          <p:nvPr/>
        </p:nvSpPr>
        <p:spPr>
          <a:xfrm>
            <a:off x="685800" y="4800600"/>
            <a:ext cx="2286000" cy="1143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Selection Bias: </a:t>
            </a:r>
            <a:r>
              <a:rPr lang="en-GB" sz="1000" dirty="0" smtClean="0"/>
              <a:t>(</a:t>
            </a:r>
            <a:r>
              <a:rPr lang="en-GB" sz="1000" dirty="0" err="1" smtClean="0"/>
              <a:t>eg</a:t>
            </a:r>
            <a:r>
              <a:rPr lang="en-GB" sz="1000" dirty="0" smtClean="0"/>
              <a:t> 75% of women would swap their husband for Kylie </a:t>
            </a:r>
            <a:r>
              <a:rPr lang="en-GB" sz="1000" dirty="0" err="1" smtClean="0"/>
              <a:t>Minogue’s</a:t>
            </a:r>
            <a:r>
              <a:rPr lang="en-GB" sz="1000" dirty="0" smtClean="0"/>
              <a:t> wardrobe– readers of my website– the readers who filled in the questionnaire)</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Lateral thinking</a:t>
            </a:r>
            <a:endParaRPr lang="en-GB" b="1" dirty="0">
              <a:solidFill>
                <a:schemeClr val="accent1"/>
              </a:solidFill>
            </a:endParaRPr>
          </a:p>
        </p:txBody>
      </p:sp>
      <p:sp>
        <p:nvSpPr>
          <p:cNvPr id="4" name="Rectangle 3"/>
          <p:cNvSpPr/>
          <p:nvPr/>
        </p:nvSpPr>
        <p:spPr>
          <a:xfrm>
            <a:off x="2590800" y="1295400"/>
            <a:ext cx="3838167" cy="369332"/>
          </a:xfrm>
          <a:prstGeom prst="rect">
            <a:avLst/>
          </a:prstGeom>
        </p:spPr>
        <p:txBody>
          <a:bodyPr wrap="none">
            <a:spAutoFit/>
          </a:bodyPr>
          <a:lstStyle/>
          <a:p>
            <a:r>
              <a:rPr lang="en-GB" dirty="0" smtClean="0"/>
              <a:t>http://brainden.com/logic-puzzles.htm</a:t>
            </a:r>
            <a:endParaRPr lang="en-GB" dirty="0"/>
          </a:p>
        </p:txBody>
      </p:sp>
      <p:sp>
        <p:nvSpPr>
          <p:cNvPr id="5" name="Rectangle 4"/>
          <p:cNvSpPr/>
          <p:nvPr/>
        </p:nvSpPr>
        <p:spPr>
          <a:xfrm>
            <a:off x="381000" y="1905000"/>
            <a:ext cx="3886200" cy="2862322"/>
          </a:xfrm>
          <a:prstGeom prst="rect">
            <a:avLst/>
          </a:prstGeom>
        </p:spPr>
        <p:txBody>
          <a:bodyPr wrap="square">
            <a:spAutoFit/>
          </a:bodyPr>
          <a:lstStyle/>
          <a:p>
            <a:r>
              <a:rPr lang="en-GB" dirty="0" smtClean="0">
                <a:solidFill>
                  <a:schemeClr val="accent3">
                    <a:lumMod val="75000"/>
                  </a:schemeClr>
                </a:solidFill>
              </a:rPr>
              <a:t>Bulbs</a:t>
            </a:r>
          </a:p>
          <a:p>
            <a:r>
              <a:rPr lang="en-GB" dirty="0" smtClean="0">
                <a:solidFill>
                  <a:schemeClr val="accent3">
                    <a:lumMod val="75000"/>
                  </a:schemeClr>
                </a:solidFill>
              </a:rPr>
              <a:t/>
            </a:r>
            <a:br>
              <a:rPr lang="en-GB" dirty="0" smtClean="0">
                <a:solidFill>
                  <a:schemeClr val="accent3">
                    <a:lumMod val="75000"/>
                  </a:schemeClr>
                </a:solidFill>
              </a:rPr>
            </a:br>
            <a:r>
              <a:rPr lang="en-GB" dirty="0" smtClean="0">
                <a:solidFill>
                  <a:schemeClr val="accent3">
                    <a:lumMod val="75000"/>
                  </a:schemeClr>
                </a:solidFill>
              </a:rPr>
              <a:t>There are three switches downstairs. Each corresponds to one of the three light bulbs in the attic. You can turn the switches on and off and leave them in any position. </a:t>
            </a:r>
            <a:br>
              <a:rPr lang="en-GB" dirty="0" smtClean="0">
                <a:solidFill>
                  <a:schemeClr val="accent3">
                    <a:lumMod val="75000"/>
                  </a:schemeClr>
                </a:solidFill>
              </a:rPr>
            </a:br>
            <a:r>
              <a:rPr lang="en-GB" dirty="0" smtClean="0">
                <a:solidFill>
                  <a:schemeClr val="accent3">
                    <a:lumMod val="75000"/>
                  </a:schemeClr>
                </a:solidFill>
              </a:rPr>
              <a:t>How would you identify which switch corresponds to which light bulb, if you are only allowed one trip upstairs? </a:t>
            </a:r>
            <a:endParaRPr lang="en-GB" dirty="0">
              <a:solidFill>
                <a:schemeClr val="accent3">
                  <a:lumMod val="75000"/>
                </a:schemeClr>
              </a:solidFill>
            </a:endParaRPr>
          </a:p>
        </p:txBody>
      </p:sp>
      <p:sp>
        <p:nvSpPr>
          <p:cNvPr id="6" name="Rectangle 5"/>
          <p:cNvSpPr/>
          <p:nvPr/>
        </p:nvSpPr>
        <p:spPr>
          <a:xfrm>
            <a:off x="4572000" y="1752600"/>
            <a:ext cx="4343400" cy="4801314"/>
          </a:xfrm>
          <a:prstGeom prst="rect">
            <a:avLst/>
          </a:prstGeom>
        </p:spPr>
        <p:txBody>
          <a:bodyPr wrap="square">
            <a:spAutoFit/>
          </a:bodyPr>
          <a:lstStyle/>
          <a:p>
            <a:endParaRPr lang="en-GB" dirty="0" smtClean="0"/>
          </a:p>
          <a:p>
            <a:r>
              <a:rPr lang="en-GB" b="1" dirty="0" smtClean="0">
                <a:solidFill>
                  <a:srgbClr val="7030A0"/>
                </a:solidFill>
              </a:rPr>
              <a:t>A Man in an Elevator</a:t>
            </a:r>
          </a:p>
          <a:p>
            <a:r>
              <a:rPr lang="en-GB" dirty="0" smtClean="0">
                <a:solidFill>
                  <a:srgbClr val="7030A0"/>
                </a:solidFill>
              </a:rPr>
              <a:t>A man who lives on the tenth floor takes the elevator down to the first floor every morning and goes to work. In the evening, when he comes back; on a rainy day, or if there are other people in the elevator, he goes to his floor directly. Otherwise, he goes to the seventh floor and walks up three flights of stairs to his apartment. </a:t>
            </a:r>
            <a:br>
              <a:rPr lang="en-GB" dirty="0" smtClean="0">
                <a:solidFill>
                  <a:srgbClr val="7030A0"/>
                </a:solidFill>
              </a:rPr>
            </a:br>
            <a:r>
              <a:rPr lang="en-GB" dirty="0" smtClean="0">
                <a:solidFill>
                  <a:srgbClr val="7030A0"/>
                </a:solidFill>
              </a:rPr>
              <a:t>Can you explain why?</a:t>
            </a:r>
            <a:br>
              <a:rPr lang="en-GB" dirty="0" smtClean="0">
                <a:solidFill>
                  <a:srgbClr val="7030A0"/>
                </a:solidFill>
              </a:rPr>
            </a:br>
            <a:r>
              <a:rPr lang="en-GB" dirty="0" smtClean="0">
                <a:solidFill>
                  <a:srgbClr val="7030A0"/>
                </a:solidFill>
              </a:rPr>
              <a:t>(This is one of the more popular and most celebrated of all lateral thinking logic puzzles. It is a true classic. Although there are many possible solutions that fit the conditions, only the canonical answer is truly satisfying.) </a:t>
            </a:r>
            <a:endParaRPr lang="en-GB" dirty="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524000"/>
            <a:ext cx="3505200" cy="2585323"/>
          </a:xfrm>
          <a:prstGeom prst="rect">
            <a:avLst/>
          </a:prstGeom>
        </p:spPr>
        <p:txBody>
          <a:bodyPr wrap="square">
            <a:spAutoFit/>
          </a:bodyPr>
          <a:lstStyle/>
          <a:p>
            <a:r>
              <a:rPr lang="en-GB" dirty="0" smtClean="0">
                <a:solidFill>
                  <a:schemeClr val="accent3">
                    <a:lumMod val="75000"/>
                  </a:schemeClr>
                </a:solidFill>
              </a:rPr>
              <a:t>Keep the first bulb switched on for a few minutes. It gets warm, right? So all you have to do then is ... switch it off, switch another one on, walk into the room with bulbs, touch them and tell which one was switched on as the first one (the warm one) and the others can be easily identified .</a:t>
            </a:r>
            <a:endParaRPr lang="en-GB" dirty="0">
              <a:solidFill>
                <a:schemeClr val="accent3">
                  <a:lumMod val="75000"/>
                </a:schemeClr>
              </a:solidFill>
            </a:endParaRPr>
          </a:p>
        </p:txBody>
      </p:sp>
      <p:sp>
        <p:nvSpPr>
          <p:cNvPr id="4" name="Rounded Rectangle 3"/>
          <p:cNvSpPr/>
          <p:nvPr/>
        </p:nvSpPr>
        <p:spPr>
          <a:xfrm>
            <a:off x="2286000" y="4343400"/>
            <a:ext cx="4648200" cy="1752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1" dirty="0" smtClean="0">
                <a:solidFill>
                  <a:schemeClr val="accent2"/>
                </a:solidFill>
              </a:rPr>
              <a:t>What are the advantages and disadvantages of lateral thinking?</a:t>
            </a:r>
            <a:endParaRPr lang="en-GB" sz="2800" b="1" dirty="0">
              <a:solidFill>
                <a:schemeClr val="accent2"/>
              </a:solidFill>
            </a:endParaRPr>
          </a:p>
        </p:txBody>
      </p:sp>
      <p:sp>
        <p:nvSpPr>
          <p:cNvPr id="5" name="Rectangle 4"/>
          <p:cNvSpPr/>
          <p:nvPr/>
        </p:nvSpPr>
        <p:spPr>
          <a:xfrm>
            <a:off x="4724400" y="1524000"/>
            <a:ext cx="3657600" cy="1477328"/>
          </a:xfrm>
          <a:prstGeom prst="rect">
            <a:avLst/>
          </a:prstGeom>
        </p:spPr>
        <p:txBody>
          <a:bodyPr wrap="square">
            <a:spAutoFit/>
          </a:bodyPr>
          <a:lstStyle/>
          <a:p>
            <a:r>
              <a:rPr lang="en-GB" dirty="0" smtClean="0">
                <a:solidFill>
                  <a:srgbClr val="7030A0"/>
                </a:solidFill>
              </a:rPr>
              <a:t>The man is of short stature. He can't reach the upper elevator buttons, but he can ask people to push them for him. He can also push them with his umbrella.</a:t>
            </a:r>
            <a:endParaRPr lang="en-GB" dirty="0">
              <a:solidFill>
                <a:srgbClr val="7030A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 and knowledge</a:t>
            </a:r>
            <a:endParaRPr lang="en-GB" dirty="0"/>
          </a:p>
        </p:txBody>
      </p:sp>
      <p:sp>
        <p:nvSpPr>
          <p:cNvPr id="3" name="Rectangle 2"/>
          <p:cNvSpPr/>
          <p:nvPr/>
        </p:nvSpPr>
        <p:spPr>
          <a:xfrm>
            <a:off x="914400" y="1676400"/>
            <a:ext cx="7086600" cy="1371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What possibilities for knowledge are created by reason? What are the advantages of being able to reason about something rather than, say, feeling something, dreaming about something, wishing something to be the case?</a:t>
            </a:r>
            <a:endParaRPr lang="en-GB" dirty="0"/>
          </a:p>
        </p:txBody>
      </p:sp>
      <p:sp>
        <p:nvSpPr>
          <p:cNvPr id="4" name="Rectangle 3"/>
          <p:cNvSpPr/>
          <p:nvPr/>
        </p:nvSpPr>
        <p:spPr>
          <a:xfrm>
            <a:off x="914400" y="3352800"/>
            <a:ext cx="7086600" cy="1371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Does all knowledge require some kind of a rational basis?</a:t>
            </a:r>
            <a:endParaRPr lang="en-GB" dirty="0"/>
          </a:p>
        </p:txBody>
      </p:sp>
      <p:sp>
        <p:nvSpPr>
          <p:cNvPr id="5" name="Rectangle 4"/>
          <p:cNvSpPr/>
          <p:nvPr/>
        </p:nvSpPr>
        <p:spPr>
          <a:xfrm>
            <a:off x="914400" y="5029200"/>
            <a:ext cx="7086600" cy="1371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If knowledge claims cannot be rationally defended, should they be renounced? Is the answer to this question dependent on the area of knowledge of the claim?</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990600" y="1676400"/>
            <a:ext cx="7086600" cy="1371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Can reason on its own, independent of sense perception, emotion and languages, ever give is knowledge? Or are reason and language inseparable in the quest for construction and justification of knowledge?</a:t>
            </a:r>
            <a:endParaRPr lang="en-GB" dirty="0"/>
          </a:p>
        </p:txBody>
      </p:sp>
      <p:sp>
        <p:nvSpPr>
          <p:cNvPr id="4" name="Rectangle 3"/>
          <p:cNvSpPr/>
          <p:nvPr/>
        </p:nvSpPr>
        <p:spPr>
          <a:xfrm>
            <a:off x="990600" y="3657600"/>
            <a:ext cx="7086600" cy="1371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What constitutes a good argument? What is the value of learning to distinguish valid and invalid arguments?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38200" y="2209800"/>
            <a:ext cx="3581400" cy="2057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smtClean="0"/>
              <a:t>DEDUCTIVE REASONING</a:t>
            </a:r>
            <a:endParaRPr lang="en-GB" sz="2400" dirty="0"/>
          </a:p>
        </p:txBody>
      </p:sp>
      <p:sp>
        <p:nvSpPr>
          <p:cNvPr id="5" name="Oval 4"/>
          <p:cNvSpPr/>
          <p:nvPr/>
        </p:nvSpPr>
        <p:spPr>
          <a:xfrm>
            <a:off x="5029200" y="2286000"/>
            <a:ext cx="3581400" cy="2057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INDUCTIVE REASONING</a:t>
            </a:r>
            <a:endParaRPr lang="en-GB" sz="2400" dirty="0"/>
          </a:p>
        </p:txBody>
      </p:sp>
      <p:sp>
        <p:nvSpPr>
          <p:cNvPr id="6" name="Oval 5"/>
          <p:cNvSpPr/>
          <p:nvPr/>
        </p:nvSpPr>
        <p:spPr>
          <a:xfrm>
            <a:off x="2743200" y="4267200"/>
            <a:ext cx="3581400" cy="2057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smtClean="0"/>
              <a:t>INFORMAL REASONING</a:t>
            </a:r>
            <a:endParaRPr lang="en-GB"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Strengths and weaknesses of reason</a:t>
            </a:r>
            <a:endParaRPr lang="en-GB" dirty="0"/>
          </a:p>
        </p:txBody>
      </p:sp>
      <p:sp>
        <p:nvSpPr>
          <p:cNvPr id="3" name="Rectangle 2"/>
          <p:cNvSpPr/>
          <p:nvPr/>
        </p:nvSpPr>
        <p:spPr>
          <a:xfrm>
            <a:off x="838200" y="1447800"/>
            <a:ext cx="7315200" cy="1219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What are the advantages of discriminating between valid and invalid arguments, good and bad reasons, more or less persuasive reasoning, both for the individual knower and society?</a:t>
            </a:r>
            <a:endParaRPr lang="en-GB" dirty="0"/>
          </a:p>
        </p:txBody>
      </p:sp>
      <p:sp>
        <p:nvSpPr>
          <p:cNvPr id="4" name="Rectangle 3"/>
          <p:cNvSpPr/>
          <p:nvPr/>
        </p:nvSpPr>
        <p:spPr>
          <a:xfrm>
            <a:off x="914400" y="2971800"/>
            <a:ext cx="7315200" cy="1219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Why are informal fallacies often plausible and convincing? When, where and by whom are they formulated? Are there circumstances under which the use of informal fallacies can be justified, for example, in public advertising campaigns for a good cause?</a:t>
            </a:r>
            <a:endParaRPr lang="en-GB" dirty="0"/>
          </a:p>
        </p:txBody>
      </p:sp>
      <p:sp>
        <p:nvSpPr>
          <p:cNvPr id="5" name="Rectangle 4"/>
          <p:cNvSpPr/>
          <p:nvPr/>
        </p:nvSpPr>
        <p:spPr>
          <a:xfrm>
            <a:off x="914400" y="4648200"/>
            <a:ext cx="7315200" cy="1219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How can beliefs affect our capacity to reason well and to recognise valid arguments? Can they affect a person’s capacity to distinguish between fallacy, good argument and rationalisation? What is the difference between a rational argument and a rationalisation?</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600200"/>
            <a:ext cx="7315200" cy="1219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What, if any, are the advantages of expressing arguments in symbolic terms? Are the ambiguity and vagueness of conventional language eliminated by this formulation?</a:t>
            </a:r>
            <a:endParaRPr lang="en-GB" dirty="0"/>
          </a:p>
        </p:txBody>
      </p:sp>
      <p:sp>
        <p:nvSpPr>
          <p:cNvPr id="4" name="Rectangle 3"/>
          <p:cNvSpPr/>
          <p:nvPr/>
        </p:nvSpPr>
        <p:spPr>
          <a:xfrm>
            <a:off x="685800" y="3505200"/>
            <a:ext cx="7315200" cy="1219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Are there some parts of human life or experience where reason has no real function?</a:t>
            </a:r>
            <a:endParaRPr lang="en-GB" dirty="0"/>
          </a:p>
        </p:txBody>
      </p:sp>
      <p:sp>
        <p:nvSpPr>
          <p:cNvPr id="5" name="Rectangle 4"/>
          <p:cNvSpPr/>
          <p:nvPr/>
        </p:nvSpPr>
        <p:spPr>
          <a:xfrm>
            <a:off x="1676400" y="5715000"/>
            <a:ext cx="5867400" cy="369332"/>
          </a:xfrm>
          <a:prstGeom prst="rect">
            <a:avLst/>
          </a:prstGeom>
        </p:spPr>
        <p:txBody>
          <a:bodyPr wrap="square">
            <a:spAutoFit/>
          </a:bodyPr>
          <a:lstStyle/>
          <a:p>
            <a:r>
              <a:rPr lang="en-GB" dirty="0" smtClean="0">
                <a:hlinkClick r:id="rId2"/>
              </a:rPr>
              <a:t>http://www.youtube.com/user/PhilosophyFreak</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Linking questions</a:t>
            </a:r>
            <a:endParaRPr lang="en-GB" dirty="0"/>
          </a:p>
        </p:txBody>
      </p:sp>
      <p:sp>
        <p:nvSpPr>
          <p:cNvPr id="3" name="Rectangle 2"/>
          <p:cNvSpPr/>
          <p:nvPr/>
        </p:nvSpPr>
        <p:spPr>
          <a:xfrm>
            <a:off x="1066800" y="1524000"/>
            <a:ext cx="69342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How does the role of reason compare with the roles of other ways of knowing? Why might some people think that reason is superior, and what consequences does holding this position have for the knowledge pursued and the methods considered appropriate in the pursuit?</a:t>
            </a:r>
            <a:endParaRPr lang="en-GB" dirty="0"/>
          </a:p>
        </p:txBody>
      </p:sp>
      <p:sp>
        <p:nvSpPr>
          <p:cNvPr id="4" name="Rectangle 3"/>
          <p:cNvSpPr/>
          <p:nvPr/>
        </p:nvSpPr>
        <p:spPr>
          <a:xfrm>
            <a:off x="838200" y="3124200"/>
            <a:ext cx="7467600" cy="228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Attempts have been made to identify universal, self-evident and incontrovertible laws of logic, such as the law of identity (</a:t>
            </a:r>
            <a:r>
              <a:rPr lang="en-GB" dirty="0" err="1" smtClean="0"/>
              <a:t>eg</a:t>
            </a:r>
            <a:r>
              <a:rPr lang="en-GB" dirty="0" smtClean="0"/>
              <a:t> an apple is an apple) or the law of non-contradiction (</a:t>
            </a:r>
            <a:r>
              <a:rPr lang="en-GB" dirty="0" err="1" smtClean="0"/>
              <a:t>eg</a:t>
            </a:r>
            <a:r>
              <a:rPr lang="en-GB" dirty="0" smtClean="0"/>
              <a:t> nothing can be an apple and also a non-apple). Are these actually laws in the scientific sense of term, or are they axioms? How do logical axioms compare with axioms in mathematics, and with the underlying beliefs we take for granted in other areas of knowledge? </a:t>
            </a:r>
            <a:endParaRPr lang="en-GB" dirty="0"/>
          </a:p>
        </p:txBody>
      </p:sp>
      <p:sp>
        <p:nvSpPr>
          <p:cNvPr id="5" name="Rectangle 4"/>
          <p:cNvSpPr/>
          <p:nvPr/>
        </p:nvSpPr>
        <p:spPr>
          <a:xfrm>
            <a:off x="838200" y="5638800"/>
            <a:ext cx="75438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What is the role of reason in ethical principles and their justification? Is reason more important to acting morally than other ways of knowing?</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DEDUCTIVE REASONING</a:t>
            </a:r>
            <a:endParaRPr lang="en-GB" dirty="0"/>
          </a:p>
        </p:txBody>
      </p:sp>
      <p:sp>
        <p:nvSpPr>
          <p:cNvPr id="5" name="Rectangle 4"/>
          <p:cNvSpPr/>
          <p:nvPr/>
        </p:nvSpPr>
        <p:spPr>
          <a:xfrm>
            <a:off x="1828800" y="1371600"/>
            <a:ext cx="54864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DE= from    DUCERE= lead</a:t>
            </a:r>
          </a:p>
          <a:p>
            <a:pPr algn="ctr"/>
            <a:r>
              <a:rPr lang="en-GB" dirty="0" smtClean="0"/>
              <a:t>Reasoning that </a:t>
            </a:r>
            <a:r>
              <a:rPr lang="en-GB" b="1" dirty="0" smtClean="0"/>
              <a:t>leads from </a:t>
            </a:r>
            <a:r>
              <a:rPr lang="en-GB" dirty="0" smtClean="0"/>
              <a:t>something</a:t>
            </a:r>
          </a:p>
        </p:txBody>
      </p:sp>
      <p:sp>
        <p:nvSpPr>
          <p:cNvPr id="7" name="Rounded Rectangle 6"/>
          <p:cNvSpPr/>
          <p:nvPr/>
        </p:nvSpPr>
        <p:spPr>
          <a:xfrm>
            <a:off x="1524000" y="2819400"/>
            <a:ext cx="6324600" cy="2667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smtClean="0"/>
              <a:t>Deductive reasoning is reasoning that moves from the </a:t>
            </a:r>
            <a:r>
              <a:rPr lang="en-GB" sz="2400" b="1" dirty="0" smtClean="0"/>
              <a:t>general</a:t>
            </a:r>
            <a:r>
              <a:rPr lang="en-GB" sz="2400" dirty="0" smtClean="0"/>
              <a:t> to the </a:t>
            </a:r>
            <a:r>
              <a:rPr lang="en-GB" sz="2400" b="1" dirty="0" smtClean="0"/>
              <a:t>particular</a:t>
            </a:r>
            <a:r>
              <a:rPr lang="en-GB" sz="2400" dirty="0" smtClean="0"/>
              <a:t>. For example, you know that all human beings are mortal (general) and that you are a human being (particular), therefore you can deduct that you are mortal</a:t>
            </a:r>
            <a:r>
              <a:rPr lang="en-GB" dirty="0" smtClean="0"/>
              <a:t>.</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Syllogisms</a:t>
            </a:r>
            <a:endParaRPr lang="en-GB" sz="3600" dirty="0"/>
          </a:p>
        </p:txBody>
      </p:sp>
      <p:sp>
        <p:nvSpPr>
          <p:cNvPr id="3" name="Rectangle 2"/>
          <p:cNvSpPr/>
          <p:nvPr/>
        </p:nvSpPr>
        <p:spPr>
          <a:xfrm>
            <a:off x="1143000" y="1371600"/>
            <a:ext cx="6781800" cy="2209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 kind of deductive reasoning which contains:</a:t>
            </a:r>
          </a:p>
          <a:p>
            <a:pPr algn="ctr"/>
            <a:endParaRPr lang="en-GB" dirty="0" smtClean="0"/>
          </a:p>
          <a:p>
            <a:pPr algn="ctr"/>
            <a:r>
              <a:rPr lang="en-GB" dirty="0" smtClean="0"/>
              <a:t>-Two </a:t>
            </a:r>
            <a:r>
              <a:rPr lang="en-GB" b="1" dirty="0" smtClean="0"/>
              <a:t>premises </a:t>
            </a:r>
            <a:r>
              <a:rPr lang="en-GB" dirty="0" smtClean="0"/>
              <a:t>and a </a:t>
            </a:r>
            <a:r>
              <a:rPr lang="en-GB" b="1" dirty="0" smtClean="0"/>
              <a:t>conclusion</a:t>
            </a:r>
          </a:p>
          <a:p>
            <a:pPr algn="ctr"/>
            <a:r>
              <a:rPr lang="en-GB" dirty="0" smtClean="0"/>
              <a:t>-three terms, each of which occur twice</a:t>
            </a:r>
          </a:p>
          <a:p>
            <a:pPr algn="ctr"/>
            <a:r>
              <a:rPr lang="en-GB" dirty="0" smtClean="0"/>
              <a:t>-</a:t>
            </a:r>
            <a:r>
              <a:rPr lang="en-GB" b="1" dirty="0" smtClean="0"/>
              <a:t>Quantifiers</a:t>
            </a:r>
            <a:r>
              <a:rPr lang="en-GB" dirty="0" smtClean="0"/>
              <a:t>, such as ‘all’, ‘some’ or ‘no’</a:t>
            </a:r>
            <a:endParaRPr lang="en-GB" dirty="0"/>
          </a:p>
        </p:txBody>
      </p:sp>
      <p:sp>
        <p:nvSpPr>
          <p:cNvPr id="4" name="Rounded Rectangle 3"/>
          <p:cNvSpPr/>
          <p:nvPr/>
        </p:nvSpPr>
        <p:spPr>
          <a:xfrm>
            <a:off x="838200" y="3886200"/>
            <a:ext cx="3962400" cy="1828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All humans are mortal</a:t>
            </a:r>
          </a:p>
          <a:p>
            <a:pPr algn="ctr"/>
            <a:endParaRPr lang="en-GB" dirty="0" smtClean="0"/>
          </a:p>
          <a:p>
            <a:pPr algn="ctr"/>
            <a:r>
              <a:rPr lang="en-GB" dirty="0" smtClean="0"/>
              <a:t>John is a human.</a:t>
            </a:r>
          </a:p>
          <a:p>
            <a:pPr algn="ctr"/>
            <a:endParaRPr lang="en-GB" dirty="0" smtClean="0"/>
          </a:p>
          <a:p>
            <a:pPr algn="ctr"/>
            <a:r>
              <a:rPr lang="en-GB" dirty="0" smtClean="0"/>
              <a:t>Therefore John is mortal</a:t>
            </a:r>
            <a:endParaRPr lang="en-GB" dirty="0"/>
          </a:p>
        </p:txBody>
      </p:sp>
      <p:sp>
        <p:nvSpPr>
          <p:cNvPr id="5" name="Rounded Rectangle 4"/>
          <p:cNvSpPr/>
          <p:nvPr/>
        </p:nvSpPr>
        <p:spPr>
          <a:xfrm>
            <a:off x="4800600" y="3886200"/>
            <a:ext cx="3962400" cy="1828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All </a:t>
            </a:r>
            <a:r>
              <a:rPr lang="en-GB" b="1" dirty="0" smtClean="0"/>
              <a:t>A</a:t>
            </a:r>
            <a:r>
              <a:rPr lang="en-GB" dirty="0" smtClean="0"/>
              <a:t> are </a:t>
            </a:r>
            <a:r>
              <a:rPr lang="en-GB" b="1" dirty="0" smtClean="0"/>
              <a:t>B</a:t>
            </a:r>
          </a:p>
          <a:p>
            <a:pPr algn="ctr"/>
            <a:endParaRPr lang="en-GB" dirty="0" smtClean="0"/>
          </a:p>
          <a:p>
            <a:pPr algn="ctr"/>
            <a:r>
              <a:rPr lang="en-GB" b="1" dirty="0" smtClean="0"/>
              <a:t>C</a:t>
            </a:r>
            <a:r>
              <a:rPr lang="en-GB" dirty="0" smtClean="0"/>
              <a:t> is an </a:t>
            </a:r>
            <a:r>
              <a:rPr lang="en-GB" b="1" dirty="0" smtClean="0"/>
              <a:t>A</a:t>
            </a:r>
            <a:r>
              <a:rPr lang="en-GB" dirty="0" smtClean="0"/>
              <a:t>.</a:t>
            </a:r>
          </a:p>
          <a:p>
            <a:pPr algn="ctr"/>
            <a:endParaRPr lang="en-GB" dirty="0" smtClean="0"/>
          </a:p>
          <a:p>
            <a:pPr algn="ctr"/>
            <a:r>
              <a:rPr lang="en-GB" dirty="0" smtClean="0"/>
              <a:t>Therefore </a:t>
            </a:r>
            <a:r>
              <a:rPr lang="en-GB" b="1" dirty="0" smtClean="0"/>
              <a:t>C</a:t>
            </a:r>
            <a:r>
              <a:rPr lang="en-GB" dirty="0" smtClean="0"/>
              <a:t> is </a:t>
            </a:r>
            <a:r>
              <a:rPr lang="en-GB" b="1" dirty="0" smtClean="0"/>
              <a:t>B</a:t>
            </a:r>
            <a:r>
              <a:rPr lang="en-GB" dirty="0" smtClean="0"/>
              <a: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81200" y="1143000"/>
            <a:ext cx="5486400" cy="1905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To determine whether an </a:t>
            </a:r>
            <a:r>
              <a:rPr lang="en-GB" b="1" dirty="0" smtClean="0"/>
              <a:t>ARGUMENT</a:t>
            </a:r>
            <a:r>
              <a:rPr lang="en-GB" dirty="0" smtClean="0"/>
              <a:t> is valid, it helps to rewrite the premises and the conclusion ‘mathematically’ (with A, B and C). </a:t>
            </a:r>
          </a:p>
          <a:p>
            <a:pPr algn="ctr"/>
            <a:r>
              <a:rPr lang="en-GB" dirty="0" smtClean="0"/>
              <a:t>An ARGUMENT can be valid (logical), even though the premises may be false.</a:t>
            </a:r>
            <a:endParaRPr lang="en-GB" dirty="0"/>
          </a:p>
        </p:txBody>
      </p:sp>
      <p:sp>
        <p:nvSpPr>
          <p:cNvPr id="4" name="Rounded Rectangle 3"/>
          <p:cNvSpPr/>
          <p:nvPr/>
        </p:nvSpPr>
        <p:spPr>
          <a:xfrm>
            <a:off x="533400" y="3657600"/>
            <a:ext cx="3733800" cy="1752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All </a:t>
            </a:r>
            <a:r>
              <a:rPr lang="en-GB" dirty="0" err="1" smtClean="0"/>
              <a:t>panters</a:t>
            </a:r>
            <a:r>
              <a:rPr lang="en-GB" dirty="0" smtClean="0"/>
              <a:t> are pink</a:t>
            </a:r>
          </a:p>
          <a:p>
            <a:pPr algn="ctr"/>
            <a:r>
              <a:rPr lang="en-GB" dirty="0" err="1" smtClean="0"/>
              <a:t>Che</a:t>
            </a:r>
            <a:r>
              <a:rPr lang="en-GB" dirty="0" smtClean="0"/>
              <a:t> Guevara is a </a:t>
            </a:r>
            <a:r>
              <a:rPr lang="en-GB" dirty="0" err="1" smtClean="0"/>
              <a:t>panter</a:t>
            </a:r>
            <a:endParaRPr lang="en-GB" dirty="0" smtClean="0"/>
          </a:p>
          <a:p>
            <a:pPr algn="ctr"/>
            <a:r>
              <a:rPr lang="en-GB" dirty="0" smtClean="0"/>
              <a:t>Therefore, </a:t>
            </a:r>
            <a:r>
              <a:rPr lang="en-GB" dirty="0" err="1" smtClean="0"/>
              <a:t>Che</a:t>
            </a:r>
            <a:r>
              <a:rPr lang="en-GB" dirty="0" smtClean="0"/>
              <a:t> Guevara is pink.</a:t>
            </a:r>
            <a:endParaRPr lang="en-GB" dirty="0"/>
          </a:p>
        </p:txBody>
      </p:sp>
      <p:sp>
        <p:nvSpPr>
          <p:cNvPr id="5" name="Rounded Rectangle 4"/>
          <p:cNvSpPr/>
          <p:nvPr/>
        </p:nvSpPr>
        <p:spPr>
          <a:xfrm>
            <a:off x="4267200" y="3657600"/>
            <a:ext cx="3886200" cy="1752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All </a:t>
            </a:r>
            <a:r>
              <a:rPr lang="en-GB" dirty="0" err="1" smtClean="0"/>
              <a:t>panters</a:t>
            </a:r>
            <a:r>
              <a:rPr lang="en-GB" dirty="0" smtClean="0"/>
              <a:t> (A) are pink (B)</a:t>
            </a:r>
          </a:p>
          <a:p>
            <a:pPr algn="ctr"/>
            <a:r>
              <a:rPr lang="en-GB" dirty="0" err="1" smtClean="0"/>
              <a:t>Che</a:t>
            </a:r>
            <a:r>
              <a:rPr lang="en-GB" dirty="0" smtClean="0"/>
              <a:t> Guevara (C) is a </a:t>
            </a:r>
            <a:r>
              <a:rPr lang="en-GB" dirty="0" err="1" smtClean="0"/>
              <a:t>panter</a:t>
            </a:r>
            <a:r>
              <a:rPr lang="en-GB" dirty="0" smtClean="0"/>
              <a:t> (A)</a:t>
            </a:r>
          </a:p>
          <a:p>
            <a:pPr algn="ctr"/>
            <a:r>
              <a:rPr lang="en-GB" dirty="0" smtClean="0"/>
              <a:t>Therefore, </a:t>
            </a:r>
            <a:r>
              <a:rPr lang="en-GB" dirty="0" err="1" smtClean="0"/>
              <a:t>Che</a:t>
            </a:r>
            <a:r>
              <a:rPr lang="en-GB" dirty="0" smtClean="0"/>
              <a:t> Guevara (C) is pink (B).</a:t>
            </a:r>
            <a:endParaRPr lang="en-GB" dirty="0"/>
          </a:p>
        </p:txBody>
      </p:sp>
      <p:sp>
        <p:nvSpPr>
          <p:cNvPr id="6" name="Right Arrow 5"/>
          <p:cNvSpPr/>
          <p:nvPr/>
        </p:nvSpPr>
        <p:spPr>
          <a:xfrm>
            <a:off x="609600" y="5715000"/>
            <a:ext cx="2286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971800" y="5638800"/>
            <a:ext cx="518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ARGEMENT is valid, logically, but the conclusion as such is false, because </a:t>
            </a:r>
            <a:r>
              <a:rPr lang="en-GB" dirty="0" err="1" smtClean="0"/>
              <a:t>Che</a:t>
            </a:r>
            <a:r>
              <a:rPr lang="en-GB" dirty="0" smtClean="0"/>
              <a:t> Guevara is obviously not pink (neither is he a </a:t>
            </a:r>
            <a:r>
              <a:rPr lang="en-GB" dirty="0" err="1" smtClean="0"/>
              <a:t>panter</a:t>
            </a:r>
            <a:r>
              <a:rPr lang="en-GB" dirty="0" smtClean="0"/>
              <a:t>).</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1447800"/>
            <a:ext cx="6019800" cy="1981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smtClean="0"/>
              <a:t>Just because an argument is (logically) valid, the conclusion is not necessarily true. Both the premises must be true and the argument must be valid.</a:t>
            </a:r>
            <a:endParaRPr lang="en-GB" sz="2800" dirty="0"/>
          </a:p>
        </p:txBody>
      </p:sp>
      <p:sp>
        <p:nvSpPr>
          <p:cNvPr id="4" name="Rectangle 3"/>
          <p:cNvSpPr/>
          <p:nvPr/>
        </p:nvSpPr>
        <p:spPr>
          <a:xfrm>
            <a:off x="1295400" y="3505200"/>
            <a:ext cx="6705600" cy="1828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In everyday life people often use incomplete arguments, called </a:t>
            </a:r>
            <a:r>
              <a:rPr lang="en-GB" b="1" dirty="0" smtClean="0"/>
              <a:t>ENTHYMEMES. </a:t>
            </a:r>
            <a:r>
              <a:rPr lang="en-GB" dirty="0" smtClean="0"/>
              <a:t>They often feel that certain premises are obvious and do not state the premises when they construct an argument. </a:t>
            </a:r>
            <a:endParaRPr lang="en-GB" dirty="0"/>
          </a:p>
        </p:txBody>
      </p:sp>
      <p:sp>
        <p:nvSpPr>
          <p:cNvPr id="5" name="Rectangle 4"/>
          <p:cNvSpPr/>
          <p:nvPr/>
        </p:nvSpPr>
        <p:spPr>
          <a:xfrm>
            <a:off x="2209800" y="5562600"/>
            <a:ext cx="541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See activity 5.5 p. 119</a:t>
            </a:r>
            <a:endParaRPr lang="en-GB" dirty="0"/>
          </a:p>
        </p:txBody>
      </p:sp>
      <p:sp>
        <p:nvSpPr>
          <p:cNvPr id="6" name="Rectangle 5"/>
          <p:cNvSpPr/>
          <p:nvPr/>
        </p:nvSpPr>
        <p:spPr>
          <a:xfrm>
            <a:off x="685800" y="533400"/>
            <a:ext cx="7086600" cy="646331"/>
          </a:xfrm>
          <a:prstGeom prst="rect">
            <a:avLst/>
          </a:prstGeom>
        </p:spPr>
        <p:txBody>
          <a:bodyPr wrap="square">
            <a:spAutoFit/>
          </a:bodyPr>
          <a:lstStyle/>
          <a:p>
            <a:r>
              <a:rPr lang="en-GB" dirty="0" smtClean="0">
                <a:hlinkClick r:id="rId2"/>
              </a:rPr>
              <a:t>http://www.youtube.com/watch?v=B2WWeWUBhKU&amp;list=PLB8A5292FC68E2D77&amp;index=1&amp;feature=plpp_video</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1371600" y="1981200"/>
            <a:ext cx="6019800" cy="3124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(Correct) deductive reasoning is important for the </a:t>
            </a:r>
            <a:r>
              <a:rPr lang="en-GB" b="1" dirty="0" smtClean="0"/>
              <a:t>preservation</a:t>
            </a:r>
            <a:r>
              <a:rPr lang="en-GB" dirty="0" smtClean="0"/>
              <a:t> of truth. It prevents people from making logical mistakes and from using incomplete arguments (enthymemes).</a:t>
            </a:r>
          </a:p>
          <a:p>
            <a:pPr algn="ctr"/>
            <a:endParaRPr lang="en-GB" dirty="0" smtClean="0"/>
          </a:p>
          <a:p>
            <a:pPr algn="ctr"/>
            <a:r>
              <a:rPr lang="en-GB" dirty="0" smtClean="0"/>
              <a:t>However, they are not the </a:t>
            </a:r>
            <a:r>
              <a:rPr lang="en-GB" b="1" dirty="0" smtClean="0"/>
              <a:t>source</a:t>
            </a:r>
            <a:r>
              <a:rPr lang="en-GB" dirty="0" smtClean="0"/>
              <a:t> of truth.  To know that your premises are true, you cannot use deductive reasoning, but you must use your experience.</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INDUCTIVE REASONING</a:t>
            </a:r>
            <a:endParaRPr lang="en-GB" dirty="0"/>
          </a:p>
        </p:txBody>
      </p:sp>
      <p:sp>
        <p:nvSpPr>
          <p:cNvPr id="3" name="Rounded Rectangle 2"/>
          <p:cNvSpPr/>
          <p:nvPr/>
        </p:nvSpPr>
        <p:spPr>
          <a:xfrm>
            <a:off x="1524000" y="2819400"/>
            <a:ext cx="6324600" cy="2667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smtClean="0"/>
              <a:t>Inductive reasoning is reasoning that moves from the </a:t>
            </a:r>
            <a:r>
              <a:rPr lang="en-GB" sz="2400" b="1" dirty="0" smtClean="0"/>
              <a:t>particular</a:t>
            </a:r>
            <a:r>
              <a:rPr lang="en-GB" sz="2400" dirty="0" smtClean="0"/>
              <a:t> to the </a:t>
            </a:r>
            <a:r>
              <a:rPr lang="en-GB" sz="2400" b="1" dirty="0" smtClean="0"/>
              <a:t>general</a:t>
            </a:r>
            <a:r>
              <a:rPr lang="en-GB" sz="2400" dirty="0" smtClean="0"/>
              <a:t>. For example, historically every human being before you has died and you have never heard of a human being who has not died, therefore you can deduct that humans are mortal</a:t>
            </a:r>
            <a:r>
              <a:rPr lang="en-GB" dirty="0" smtClean="0"/>
              <a:t>.</a:t>
            </a:r>
            <a:endParaRPr lang="en-GB" dirty="0"/>
          </a:p>
        </p:txBody>
      </p:sp>
      <p:sp>
        <p:nvSpPr>
          <p:cNvPr id="5" name="Rectangle 4"/>
          <p:cNvSpPr/>
          <p:nvPr/>
        </p:nvSpPr>
        <p:spPr>
          <a:xfrm>
            <a:off x="1828800" y="1371600"/>
            <a:ext cx="54864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IN= towards    DUCERE= lead</a:t>
            </a:r>
          </a:p>
          <a:p>
            <a:pPr algn="ctr"/>
            <a:r>
              <a:rPr lang="en-GB" dirty="0" smtClean="0"/>
              <a:t>Reasoning that </a:t>
            </a:r>
            <a:r>
              <a:rPr lang="en-GB" b="1" dirty="0" smtClean="0"/>
              <a:t>leads towards </a:t>
            </a:r>
            <a:r>
              <a:rPr lang="en-GB" dirty="0" smtClean="0"/>
              <a:t>something</a:t>
            </a:r>
          </a:p>
        </p:txBody>
      </p:sp>
      <p:sp>
        <p:nvSpPr>
          <p:cNvPr id="6" name="Rectangle 5"/>
          <p:cNvSpPr/>
          <p:nvPr/>
        </p:nvSpPr>
        <p:spPr>
          <a:xfrm>
            <a:off x="1143000" y="5943600"/>
            <a:ext cx="7162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Discuss the limitations of inductive reasoning and do activities 5.9 and 5.10 on p.122. </a:t>
            </a:r>
            <a:endParaRPr lang="en-GB" dirty="0"/>
          </a:p>
        </p:txBody>
      </p:sp>
      <p:sp>
        <p:nvSpPr>
          <p:cNvPr id="7" name="Oval 6"/>
          <p:cNvSpPr/>
          <p:nvPr/>
        </p:nvSpPr>
        <p:spPr>
          <a:xfrm rot="20331245">
            <a:off x="86319" y="2290246"/>
            <a:ext cx="2743200" cy="990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The issue of hasty generalisations!</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1911</Words>
  <Application>Microsoft Office PowerPoint</Application>
  <PresentationFormat>On-screen Show (4:3)</PresentationFormat>
  <Paragraphs>179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Ways of knowing: Reason</vt:lpstr>
      <vt:lpstr>Sherlock Holmes’s deductive reasoning</vt:lpstr>
      <vt:lpstr>Slide 3</vt:lpstr>
      <vt:lpstr>DEDUCTIVE REASONING</vt:lpstr>
      <vt:lpstr>Syllogisms</vt:lpstr>
      <vt:lpstr>Slide 6</vt:lpstr>
      <vt:lpstr>Slide 7</vt:lpstr>
      <vt:lpstr>Slide 8</vt:lpstr>
      <vt:lpstr>INDUCTIVE REASONING</vt:lpstr>
      <vt:lpstr>Logical fallacies</vt:lpstr>
      <vt:lpstr>Informal reasoning</vt:lpstr>
      <vt:lpstr>Slide 12</vt:lpstr>
      <vt:lpstr>Slide 13</vt:lpstr>
      <vt:lpstr>Slide 14</vt:lpstr>
      <vt:lpstr>Slide 15</vt:lpstr>
      <vt:lpstr>Slide 16</vt:lpstr>
      <vt:lpstr>Slide 17</vt:lpstr>
      <vt:lpstr>Slide 18</vt:lpstr>
      <vt:lpstr>Slide 19</vt:lpstr>
      <vt:lpstr>Slide 20</vt:lpstr>
      <vt:lpstr>Slide 21</vt:lpstr>
      <vt:lpstr>Slide 22</vt:lpstr>
      <vt:lpstr>http://www.youtube.com/watch?v=v5vzCmURh7o</vt:lpstr>
      <vt:lpstr>The statistics prove that....</vt:lpstr>
      <vt:lpstr>Slide 25</vt:lpstr>
      <vt:lpstr>Lateral thinking</vt:lpstr>
      <vt:lpstr>Slide 27</vt:lpstr>
      <vt:lpstr>Reason and knowledge</vt:lpstr>
      <vt:lpstr>Slide 29</vt:lpstr>
      <vt:lpstr>Strengths and weaknesses of reason</vt:lpstr>
      <vt:lpstr>Slide 31</vt:lpstr>
      <vt:lpstr>Linking 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of knowing: Reason</dc:title>
  <dc:creator/>
  <cp:lastModifiedBy>agulinck</cp:lastModifiedBy>
  <cp:revision>125</cp:revision>
  <dcterms:created xsi:type="dcterms:W3CDTF">2006-08-16T00:00:00Z</dcterms:created>
  <dcterms:modified xsi:type="dcterms:W3CDTF">2013-02-25T06:06:53Z</dcterms:modified>
</cp:coreProperties>
</file>