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handoutMasterIdLst>
    <p:handoutMasterId r:id="rId58"/>
  </p:handoutMasterIdLst>
  <p:sldIdLst>
    <p:sldId id="256" r:id="rId2"/>
    <p:sldId id="294" r:id="rId3"/>
    <p:sldId id="301" r:id="rId4"/>
    <p:sldId id="302" r:id="rId5"/>
    <p:sldId id="262" r:id="rId6"/>
    <p:sldId id="303" r:id="rId7"/>
    <p:sldId id="259" r:id="rId8"/>
    <p:sldId id="260" r:id="rId9"/>
    <p:sldId id="304" r:id="rId10"/>
    <p:sldId id="257" r:id="rId11"/>
    <p:sldId id="261" r:id="rId12"/>
    <p:sldId id="266" r:id="rId13"/>
    <p:sldId id="264" r:id="rId14"/>
    <p:sldId id="265" r:id="rId15"/>
    <p:sldId id="263" r:id="rId16"/>
    <p:sldId id="307" r:id="rId17"/>
    <p:sldId id="306" r:id="rId18"/>
    <p:sldId id="269" r:id="rId19"/>
    <p:sldId id="316" r:id="rId20"/>
    <p:sldId id="268" r:id="rId21"/>
    <p:sldId id="296" r:id="rId22"/>
    <p:sldId id="271" r:id="rId23"/>
    <p:sldId id="277" r:id="rId24"/>
    <p:sldId id="276" r:id="rId25"/>
    <p:sldId id="305" r:id="rId26"/>
    <p:sldId id="297" r:id="rId27"/>
    <p:sldId id="270" r:id="rId28"/>
    <p:sldId id="322" r:id="rId29"/>
    <p:sldId id="275" r:id="rId30"/>
    <p:sldId id="317" r:id="rId31"/>
    <p:sldId id="278" r:id="rId32"/>
    <p:sldId id="282" r:id="rId33"/>
    <p:sldId id="288" r:id="rId34"/>
    <p:sldId id="290" r:id="rId35"/>
    <p:sldId id="318" r:id="rId36"/>
    <p:sldId id="291" r:id="rId37"/>
    <p:sldId id="308" r:id="rId38"/>
    <p:sldId id="309" r:id="rId39"/>
    <p:sldId id="310" r:id="rId40"/>
    <p:sldId id="311" r:id="rId41"/>
    <p:sldId id="312" r:id="rId42"/>
    <p:sldId id="315" r:id="rId43"/>
    <p:sldId id="279" r:id="rId44"/>
    <p:sldId id="280" r:id="rId45"/>
    <p:sldId id="284" r:id="rId46"/>
    <p:sldId id="285" r:id="rId47"/>
    <p:sldId id="292" r:id="rId48"/>
    <p:sldId id="286" r:id="rId49"/>
    <p:sldId id="313" r:id="rId50"/>
    <p:sldId id="314" r:id="rId51"/>
    <p:sldId id="299" r:id="rId52"/>
    <p:sldId id="300" r:id="rId53"/>
    <p:sldId id="323" r:id="rId54"/>
    <p:sldId id="293" r:id="rId55"/>
    <p:sldId id="27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696"/>
    <a:srgbClr val="01B794"/>
    <a:srgbClr val="0FFDD0"/>
    <a:srgbClr val="0FFD9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5" autoAdjust="0"/>
    <p:restoredTop sz="71930" autoAdjust="0"/>
  </p:normalViewPr>
  <p:slideViewPr>
    <p:cSldViewPr>
      <p:cViewPr varScale="1">
        <p:scale>
          <a:sx n="53" d="100"/>
          <a:sy n="53" d="100"/>
        </p:scale>
        <p:origin x="-112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6DEC10-E3DA-4A77-8756-F19722B49649}" type="datetimeFigureOut">
              <a:rPr lang="en-US" smtClean="0"/>
              <a:pPr/>
              <a:t>4/15/2014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44F466-22EC-41D7-A0D7-CC068788BEFE}"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37424-49B5-4432-9608-A7421DEA8557}" type="datetimeFigureOut">
              <a:rPr lang="en-US" smtClean="0"/>
              <a:pPr/>
              <a:t>4/15/2014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0F5DA-3B90-4EDA-9009-D9472547019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7A0F5DA-3B90-4EDA-9009-D9472547019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an example to help draw out the idea.  What</a:t>
            </a:r>
            <a:r>
              <a:rPr lang="en-GB" baseline="0" dirty="0" smtClean="0"/>
              <a:t> colour is this screen?  Blue or Green, Well how do you decide, what does it mean to be blue or green, colour is a spectrum of wavelengths and at some point blue become green, someone has to define that point before that happens there we can never be sure.  (in truth this colour is the line it is exactly half way between blue and green so it is neither and both?</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Axiom is something we assume to be true, It is usually</a:t>
            </a:r>
            <a:r>
              <a:rPr lang="en-GB" baseline="0" dirty="0" smtClean="0"/>
              <a:t> something that is hard to deny but not always.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of he most famous pieces of mathematics based</a:t>
            </a:r>
            <a:r>
              <a:rPr lang="en-GB" baseline="0" dirty="0" smtClean="0"/>
              <a:t> on axioms is this one, by this man, Euclid, show the book.  In this book Euclid defined all two dimensional geometry based on five axioms, so things like, circle theorem, angles on parallel lines, angles in polygons, angles in triangles, constructions, all from only five axioms. In fact it has since been proved that none of the five axioms can be proved from any of the other four and it is not possible to construct 2D geometry with fewer that five axioms</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Euclids</a:t>
            </a:r>
            <a:r>
              <a:rPr lang="en-GB" dirty="0" smtClean="0"/>
              <a:t>’ first</a:t>
            </a:r>
            <a:r>
              <a:rPr lang="en-GB" baseline="0" dirty="0" smtClean="0"/>
              <a:t> four axioms are obvious self evident truths, the fifth is slightly different.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that parallel postulate.</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a:t>
            </a:r>
            <a:r>
              <a:rPr lang="en-GB" baseline="0" dirty="0" smtClean="0"/>
              <a:t> example of a Euclidean proof talk through.  Not the generality</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a:t>
            </a:r>
            <a:r>
              <a:rPr lang="en-GB" baseline="0" dirty="0" smtClean="0"/>
              <a:t>w algebraic proofs like this one have the same property, the axioms here are the fundamental laws of arithmetic such and this argument includes theorems about brackets, multiplication .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Logical</a:t>
            </a:r>
            <a:r>
              <a:rPr lang="en-GB" baseline="0" dirty="0" smtClean="0"/>
              <a:t> Reasoning and proof are not limited to only addressing mathematical concepts they can be about anything, here is one for you to try.</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can be approached by a method called proof by exhaustion,</a:t>
            </a:r>
            <a:r>
              <a:rPr lang="en-GB" baseline="0" dirty="0" smtClean="0"/>
              <a:t> you can try all possible combination in the first corner (HH TT HT and show that the other corners given the same result (demo or student demo)</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Mathematics is this system where logic and reasoning, can be used to generate knowledge and understanding. However any mathematical system is only as good as the axioms it is based on, So what is logic and reasoning?</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Mathematics, What does the term mean,</a:t>
            </a:r>
            <a:r>
              <a:rPr lang="en-GB" baseline="0" dirty="0" smtClean="0"/>
              <a:t> what are its limits, how do you define it,  discuss and feedback.</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Logic is</a:t>
            </a:r>
            <a:r>
              <a:rPr lang="en-GB" baseline="0" dirty="0" smtClean="0"/>
              <a:t> essentially a series of self consistent rules that govern whether a argument is valid. Although logic is a vast subject in its own right it can be explained simply by the words IF THEN,   AND, OR and NOT.  If this is true then this happens.  Event A and Event B occur.  IF A is TRUE then B Is Not True, logical reasoning is the basis of almost all mathematics (fuzzy logic) and computing as well.</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You</a:t>
            </a:r>
            <a:r>
              <a:rPr lang="en-GB" baseline="0" dirty="0" smtClean="0"/>
              <a:t> will probably find that you already have quite good logic, Here a puzzle for you to try to solve, use a pen and paper?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Notice the IF</a:t>
            </a:r>
            <a:r>
              <a:rPr lang="en-GB" baseline="0" dirty="0" smtClean="0"/>
              <a:t>... THEN not etc in these are the logical constructs used in your arguments, although it is such a part of our normal decision making process (cause and effect) that we hardly notice we are doing it.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Sometimes</a:t>
            </a:r>
            <a:r>
              <a:rPr lang="en-GB" baseline="0" dirty="0" smtClean="0"/>
              <a:t> we can proof things by looking for a breakdown in logic, following this structure. A contradiction is a breakdown in logic where an </a:t>
            </a:r>
            <a:r>
              <a:rPr lang="en-GB" baseline="0" dirty="0" err="1" smtClean="0"/>
              <a:t>arguement</a:t>
            </a:r>
            <a:r>
              <a:rPr lang="en-GB" baseline="0" dirty="0" smtClean="0"/>
              <a:t> leads to something that is obviously false.</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 well know proof by contradiction</a:t>
            </a:r>
            <a:r>
              <a:rPr lang="en-GB" baseline="0" dirty="0" smtClean="0"/>
              <a:t> that illustrates the concept. Talk through it.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So we have this structure of mathematics with axioms and logic combining to generate new understanding however this is perhaps a bit dull. This is because we are missing the spark. When Mathematics is presented to you in class or in a book it can seem dry and fixed, but it worth remembering that somewhere someone has created these ideas and that require something more than computation or the ability to follow rules. Mathematical proof often required imagination and creativity to generate a result. The ability to visualise or imagine a situation is a skill that enables mathematical knowledge to develop.</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 problem</a:t>
            </a:r>
            <a:r>
              <a:rPr lang="en-GB" baseline="0" dirty="0" smtClean="0"/>
              <a:t> to think about in your pairs.  Take suggestions for what happens, Now I am going to show you a proof  to this problem that only requires a little imagination and no numbers or algebra.</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a:t>
            </a:r>
            <a:r>
              <a:rPr lang="en-GB" baseline="0" dirty="0" smtClean="0"/>
              <a:t> you consider for a moment how certain you are that this result is right. Now contrast that with how you felt a few minutes ago. A small piece of imagination and visualisation has achieved new knowledge. No one has told you the answer, but a spark of creativity combined with a reasoned approach has generated new knowledge. That is the process of mathematics, if you spend some time in the maths office you will see that it is moments like that that make us smile.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system continues to exist and be developed but one of the debated ideas in mathematics is this one, some modern proofs rely on computation power, but it raises an interesting TOK debate, if we cannot prove it without a computer, how do we really know it is true, (we can repeat and check and become more confident, however are we really certain?)</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Talk through summarise.</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a:t>
            </a:r>
            <a:r>
              <a:rPr lang="en-GB" baseline="0" dirty="0" smtClean="0"/>
              <a:t> complex disciplines are difficult to define but here are some partial definitions to help us understand.  Notice that mathematics can be viewed as an art, a science and a language</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I can imagine a system and make it behave following simple logic and reasoning and this enable me to be certain about how</a:t>
            </a:r>
            <a:r>
              <a:rPr lang="en-GB" baseline="0" dirty="0" smtClean="0"/>
              <a:t> it behaves.</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what, we have this idea that we can create a system based on logic and reasoning and spend an infinite amount of time constructing knowledge about our imaginary system. (</a:t>
            </a:r>
            <a:r>
              <a:rPr lang="en-GB" dirty="0" smtClean="0"/>
              <a:t>Think,</a:t>
            </a:r>
            <a:r>
              <a:rPr lang="en-GB" baseline="0" dirty="0" smtClean="0"/>
              <a:t> Pair, Share). Students to discuss this question.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did you come</a:t>
            </a:r>
            <a:r>
              <a:rPr lang="en-GB" baseline="0" dirty="0" smtClean="0"/>
              <a:t> up with? Mathematics is studied primarily because of its long history of giving us insights into events in the real world. We call this modelling. We can start from some known truths about the world and use them and reasoning to generate a model of what really happens. This in many ways helps us to predict the future and solve problems.  Let’s consider a few examples.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a:t>
            </a:r>
            <a:r>
              <a:rPr lang="en-GB" baseline="0" dirty="0" smtClean="0"/>
              <a:t> consider some simple physical axioms about the world. Such as these (what are they) Physics is in essence a mathematical model of the physical world (a small side branch of mathematics) The application of these simple axioms and some logical reasoning provides a model and a set of equations predicting how objects are going to move and interact, this model has been so successful in predicting what will happen that it has radically changed our world</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application</a:t>
            </a:r>
            <a:r>
              <a:rPr lang="en-GB" baseline="0" dirty="0" smtClean="0"/>
              <a:t> of this model has built all modern machinery,  started the industrial revolution, built cars aeroplanes, and put man on the moon. And that is only one small branch of maths (physics)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 branch</a:t>
            </a:r>
            <a:r>
              <a:rPr lang="en-GB" baseline="0" dirty="0" smtClean="0"/>
              <a:t> of Mathematical modelling has generated computing (yes if you study computing then again another small part of mathematics) Charles Babbage designed a machine to make automatic computations, </a:t>
            </a:r>
            <a:r>
              <a:rPr lang="en-GB" baseline="0" dirty="0" err="1" smtClean="0"/>
              <a:t>Ada</a:t>
            </a:r>
            <a:r>
              <a:rPr lang="en-GB" baseline="0" dirty="0" smtClean="0"/>
              <a:t> Lovelace wrote the first program to run on such a machine in the 1800s, note the imagination here, she wrote computer programs before there were computers, only mathematics has this capacity. The man at the bottom Alan Turing imagined a machine that could perform any logic calculation (IF AND etc) and then proved what kind of programs it ( and all computers) could run and more importantly what kind it couldn’t long before any computer was built. Again the power of imagination to create new knowledge and understanding is there.</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36</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Mathematical modelling is a pretty powerful idea but does it always work. Question students.</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37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a:t>
            </a:r>
            <a:r>
              <a:rPr lang="en-GB" baseline="0" dirty="0" smtClean="0"/>
              <a:t>n fact mathematics has already addressed this too, if a system behaves in a ratio logical way, like a machine where its initial conditions can be used to predict what happens in the future, then it is called a deterministic system.  If we do the same thing in the same way we get the same result, so logic and reasoning work quite well(</a:t>
            </a:r>
            <a:r>
              <a:rPr lang="en-GB" baseline="0" dirty="0" err="1" smtClean="0"/>
              <a:t>newtonian</a:t>
            </a:r>
            <a:r>
              <a:rPr lang="en-GB" baseline="0" dirty="0" smtClean="0"/>
              <a:t> mechanics and computation are good examples of these). It can be incredibly complex (lie pin ball or flying to the moon) Large scale physics behaves like this as do all machines hence they apply. But not all systems are like this.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38</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a:t>
            </a:r>
            <a:r>
              <a:rPr lang="en-GB" baseline="0" dirty="0" smtClean="0"/>
              <a:t> everything behaves this way though, in some systems a small change in initial conditions can make a large difference in out come. Imagine I have two colour of </a:t>
            </a:r>
            <a:r>
              <a:rPr lang="en-GB" baseline="0" dirty="0" err="1" smtClean="0"/>
              <a:t>plasticine</a:t>
            </a:r>
            <a:r>
              <a:rPr lang="en-GB" baseline="0" dirty="0" smtClean="0"/>
              <a:t>, I give half to you and the we both combine the two colours in the same way, minute variations in our movements and body temperature can make the finished produces to look very different.</a:t>
            </a:r>
          </a:p>
          <a:p>
            <a:endParaRPr lang="en-GB" baseline="0" dirty="0" smtClean="0"/>
          </a:p>
        </p:txBody>
      </p:sp>
      <p:sp>
        <p:nvSpPr>
          <p:cNvPr id="4" name="Slide Number Placeholder 3"/>
          <p:cNvSpPr>
            <a:spLocks noGrp="1"/>
          </p:cNvSpPr>
          <p:nvPr>
            <p:ph type="sldNum" sz="quarter" idx="10"/>
          </p:nvPr>
        </p:nvSpPr>
        <p:spPr/>
        <p:txBody>
          <a:bodyPr/>
          <a:lstStyle/>
          <a:p>
            <a:fld id="{07A0F5DA-3B90-4EDA-9009-D94725470197}" type="slidenum">
              <a:rPr lang="en-GB" smtClean="0"/>
              <a:pPr/>
              <a:t>39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Chaotic Systems resist logical reasoning</a:t>
            </a:r>
            <a:r>
              <a:rPr lang="en-GB" baseline="0" dirty="0" smtClean="0"/>
              <a:t> as they appear to have unpredictable effects, especially over a long period of time. Mathematicians have tried to model this idea and have had significant success however it is does not help us make predictions as the only prediction is that things will diverge from the expected.  The picture on the left is a piece of art made by someone randomly mixing colours, the one on the right is a plot of the </a:t>
            </a:r>
            <a:r>
              <a:rPr lang="en-GB" baseline="0" dirty="0" err="1" smtClean="0"/>
              <a:t>lorenz</a:t>
            </a:r>
            <a:r>
              <a:rPr lang="en-GB" baseline="0" dirty="0" smtClean="0"/>
              <a:t> attractor in 3D, which you can think of a bit like a graph. </a:t>
            </a:r>
          </a:p>
        </p:txBody>
      </p:sp>
      <p:sp>
        <p:nvSpPr>
          <p:cNvPr id="4" name="Slide Number Placeholder 3"/>
          <p:cNvSpPr>
            <a:spLocks noGrp="1"/>
          </p:cNvSpPr>
          <p:nvPr>
            <p:ph type="sldNum" sz="quarter" idx="10"/>
          </p:nvPr>
        </p:nvSpPr>
        <p:spPr/>
        <p:txBody>
          <a:bodyPr/>
          <a:lstStyle/>
          <a:p>
            <a:fld id="{07A0F5DA-3B90-4EDA-9009-D94725470197}" type="slidenum">
              <a:rPr lang="en-GB" smtClean="0"/>
              <a:pPr/>
              <a:t>40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7A0F5DA-3B90-4EDA-9009-D94725470197}"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Weather prediction works in this way, when</a:t>
            </a:r>
            <a:r>
              <a:rPr lang="en-GB" baseline="0" dirty="0" smtClean="0"/>
              <a:t> you get the weather predicts on the TV, a computer program is run hundred of thousands of times with varying starting conditions and then the weather predicted is the most frequently </a:t>
            </a:r>
            <a:r>
              <a:rPr lang="en-GB" baseline="0" dirty="0" err="1" smtClean="0"/>
              <a:t>occuring</a:t>
            </a:r>
            <a:r>
              <a:rPr lang="en-GB" baseline="0" dirty="0" smtClean="0"/>
              <a:t> outcome, but it is not always right. ..... 1987 Hurricane,  </a:t>
            </a:r>
          </a:p>
          <a:p>
            <a:endParaRPr lang="en-GB" baseline="0" dirty="0" smtClean="0"/>
          </a:p>
          <a:p>
            <a:r>
              <a:rPr lang="en-GB" baseline="0" dirty="0" smtClean="0"/>
              <a:t>In the </a:t>
            </a:r>
            <a:r>
              <a:rPr lang="en-GB" baseline="0" dirty="0" err="1" smtClean="0"/>
              <a:t>rennaisance</a:t>
            </a:r>
            <a:r>
              <a:rPr lang="en-GB" baseline="0" dirty="0" smtClean="0"/>
              <a:t> and the following years thinkers believed that the universe was entirely deterministic and as such the aims was to establish all the laws of nature and then we would know everything, however we now know that there is a little more to it than that.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41</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some systems</a:t>
            </a:r>
            <a:r>
              <a:rPr lang="en-GB" baseline="0" dirty="0" smtClean="0"/>
              <a:t> behave chaotically making logical reasoning a difficult tool to use and some systems have resisted analysis and modelling so have not as yet been identified as being chaotic.</a:t>
            </a:r>
          </a:p>
          <a:p>
            <a:endParaRPr lang="en-GB" baseline="0" dirty="0" smtClean="0"/>
          </a:p>
          <a:p>
            <a:r>
              <a:rPr lang="en-GB" baseline="0" dirty="0" smtClean="0"/>
              <a:t>What about people, if we consider people and human activity then we need to contend with freewill to what extent does mathematics help us understand the world in that manner. What are the big questions in your life and can mathematics help you? </a:t>
            </a:r>
            <a:r>
              <a:rPr lang="en-GB" dirty="0" smtClean="0"/>
              <a:t>Can you think</a:t>
            </a:r>
            <a:r>
              <a:rPr lang="en-GB" baseline="0" dirty="0" smtClean="0"/>
              <a:t> of any questions that mathematics is not able to answer?</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42</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have seen however that mathematical knowledge and logic can be applied to the world in many way to help us develop further knowledge and understanding, but there are some questions that are resistant to this approach.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43</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Another branch of Mathematics, Statistics can help us to try and make sense of some of these ideas. IF Mathematics is the science of certainty then statistics is the opposite</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44</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a:t>
            </a:r>
            <a:r>
              <a:rPr lang="en-GB" baseline="0" dirty="0" smtClean="0"/>
              <a:t> have already mentioned that proof  requires an element of imagination and some depth and statistics can be the same way. When I say statistics we think of something like this, a list of numbers that require some processing. However statistics is really about making sense of numerical data and giving lists of numbers meaning.</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45</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lady did just that, Any ideas who it is, this is Florence</a:t>
            </a:r>
            <a:r>
              <a:rPr lang="en-GB" baseline="0" dirty="0" smtClean="0"/>
              <a:t> Nightingale, famous as a nurse, however what actually made her stand out was statistics. She had a table like we just saw of deaths in the </a:t>
            </a:r>
            <a:r>
              <a:rPr lang="en-GB" baseline="0" dirty="0" err="1" smtClean="0"/>
              <a:t>crimean</a:t>
            </a:r>
            <a:r>
              <a:rPr lang="en-GB" baseline="0" dirty="0" smtClean="0"/>
              <a:t> war and use a revolution idea to demonstrate how to reduce them. She show her data visually, .....explain the graph.  Notice how by showing the same information in a more creative way we have more information than before.</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46</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want to show you a</a:t>
            </a:r>
            <a:r>
              <a:rPr lang="en-GB" baseline="0" dirty="0" smtClean="0"/>
              <a:t> short clip of David </a:t>
            </a:r>
            <a:r>
              <a:rPr lang="en-GB" baseline="0" dirty="0" err="1" smtClean="0"/>
              <a:t>Mccandless</a:t>
            </a:r>
            <a:r>
              <a:rPr lang="en-GB" baseline="0" dirty="0" smtClean="0"/>
              <a:t> to help illustrate this point a little more. 6:09=7:43</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47</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Florence Nightingale and David </a:t>
            </a:r>
            <a:r>
              <a:rPr lang="en-GB" baseline="0" dirty="0" err="1" smtClean="0"/>
              <a:t>Mccandless</a:t>
            </a:r>
            <a:r>
              <a:rPr lang="en-GB" baseline="0" dirty="0" smtClean="0"/>
              <a:t> use pictures to represent information and that promotes understanding and knowledge, can you see the parallel with the approach to proof.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48</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Statistics is more than just graphs though, it</a:t>
            </a:r>
            <a:r>
              <a:rPr lang="en-GB" baseline="0" dirty="0" smtClean="0"/>
              <a:t> is a raft of tools based on the same logical foundation of mathematics used to make predictions and draw patterns from large quantities of data.</a:t>
            </a:r>
          </a:p>
          <a:p>
            <a:r>
              <a:rPr lang="en-GB" dirty="0" smtClean="0"/>
              <a:t>In recent ideas this ability to process information and use it in this manner has been transformed and</a:t>
            </a:r>
            <a:r>
              <a:rPr lang="en-GB" baseline="0" dirty="0" smtClean="0"/>
              <a:t> this area is called </a:t>
            </a:r>
            <a:r>
              <a:rPr lang="en-GB" baseline="0" dirty="0" err="1" smtClean="0"/>
              <a:t>Bbig</a:t>
            </a:r>
            <a:r>
              <a:rPr lang="en-GB" baseline="0" dirty="0" smtClean="0"/>
              <a:t> data, which is </a:t>
            </a:r>
            <a:r>
              <a:rPr lang="en-GB" sz="1200" b="0" i="0" kern="1200" dirty="0" smtClean="0">
                <a:solidFill>
                  <a:schemeClr val="tx1"/>
                </a:solidFill>
                <a:latin typeface="+mn-lt"/>
                <a:ea typeface="+mn-ea"/>
                <a:cs typeface="+mn-cs"/>
              </a:rPr>
              <a:t>Big data is the term for a collection of data sets so large and complex that it becomes difficult to process using on-hand database management tools.</a:t>
            </a:r>
            <a:r>
              <a:rPr lang="en-GB" sz="1200" b="0" i="0" kern="1200" baseline="0" dirty="0" smtClean="0">
                <a:solidFill>
                  <a:schemeClr val="tx1"/>
                </a:solidFill>
                <a:latin typeface="+mn-lt"/>
                <a:ea typeface="+mn-ea"/>
                <a:cs typeface="+mn-cs"/>
              </a:rPr>
              <a:t> The approach relies primarily on mathematical algorithms in the form of computer programs. Geoffrey West has used this technique to identify the underlying reason the world is moving increasingly towards urban lifestyle (geography) and Hans </a:t>
            </a:r>
            <a:r>
              <a:rPr lang="en-GB" sz="1200" b="0" i="0" kern="1200" baseline="0" dirty="0" err="1" smtClean="0">
                <a:solidFill>
                  <a:schemeClr val="tx1"/>
                </a:solidFill>
                <a:latin typeface="+mn-lt"/>
                <a:ea typeface="+mn-ea"/>
                <a:cs typeface="+mn-cs"/>
              </a:rPr>
              <a:t>Rosling</a:t>
            </a:r>
            <a:r>
              <a:rPr lang="en-GB" sz="1200" b="0" i="0" kern="1200" baseline="0" dirty="0" smtClean="0">
                <a:solidFill>
                  <a:schemeClr val="tx1"/>
                </a:solidFill>
                <a:latin typeface="+mn-lt"/>
                <a:ea typeface="+mn-ea"/>
                <a:cs typeface="+mn-cs"/>
              </a:rPr>
              <a:t> at the </a:t>
            </a:r>
            <a:r>
              <a:rPr lang="en-GB" sz="1200" b="0" i="0" kern="1200" baseline="0" dirty="0" err="1" smtClean="0">
                <a:solidFill>
                  <a:schemeClr val="tx1"/>
                </a:solidFill>
                <a:latin typeface="+mn-lt"/>
                <a:ea typeface="+mn-ea"/>
                <a:cs typeface="+mn-cs"/>
              </a:rPr>
              <a:t>gapminder</a:t>
            </a:r>
            <a:r>
              <a:rPr lang="en-GB" sz="1200" b="0" i="0" kern="1200" baseline="0" dirty="0" smtClean="0">
                <a:solidFill>
                  <a:schemeClr val="tx1"/>
                </a:solidFill>
                <a:latin typeface="+mn-lt"/>
                <a:ea typeface="+mn-ea"/>
                <a:cs typeface="+mn-cs"/>
              </a:rPr>
              <a:t> foundation has used it to interpret history and social development.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49</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Google translate uses this method to convert</a:t>
            </a:r>
            <a:r>
              <a:rPr lang="en-GB" baseline="0" dirty="0" smtClean="0"/>
              <a:t> from language to another, by search the internet for sources in more than one language it uses a statistical technique to work out what words mean, as the sources become greater and the </a:t>
            </a:r>
            <a:r>
              <a:rPr lang="en-GB" baseline="0" dirty="0" err="1" smtClean="0"/>
              <a:t>algoritmn</a:t>
            </a:r>
            <a:r>
              <a:rPr lang="en-GB" baseline="0" dirty="0" smtClean="0"/>
              <a:t> is better poor Ms </a:t>
            </a:r>
            <a:r>
              <a:rPr lang="en-GB" baseline="0" dirty="0" err="1" smtClean="0"/>
              <a:t>Gulinck</a:t>
            </a:r>
            <a:r>
              <a:rPr lang="en-GB" baseline="0" dirty="0" smtClean="0"/>
              <a:t> here may be out of the job.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50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Any</a:t>
            </a:r>
            <a:r>
              <a:rPr lang="en-GB" baseline="0" dirty="0" smtClean="0"/>
              <a:t> area of mathematics and there are many is a self contained system of related concepts, structures and ideas.  These are built up systematically starting from axioms (assumed truths) and through logical reasoning new understanding is derived through the development of new rules, relationships or truths. These process continues indefinitely, and some ideas or relationships generate whole new branches of mathematics or whole new sciences.  Theorems are things deemed important, Lemmas are less so and </a:t>
            </a:r>
            <a:r>
              <a:rPr lang="en-GB" baseline="0" dirty="0" err="1" smtClean="0"/>
              <a:t>corrolarrys</a:t>
            </a:r>
            <a:r>
              <a:rPr lang="en-GB" baseline="0" dirty="0" smtClean="0"/>
              <a:t> tend to be side results.  To contribute a Theorem to mathematical knowledge is the aim of most university professors and alike however it is not enough to have an idea that something is true to be considered mathematical knowledge it must be true.  If it is not yet proved then it is called a conjecture.</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Take a moment to discuss</a:t>
            </a:r>
            <a:r>
              <a:rPr lang="en-GB" baseline="0" dirty="0" smtClean="0"/>
              <a:t> what we have so far, what can stats not tell us about the world. Are there any limits, what kind of questions can it not answer?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51</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last</a:t>
            </a:r>
            <a:r>
              <a:rPr lang="en-GB" baseline="0" dirty="0" smtClean="0"/>
              <a:t> question here is interesting, what impact does our reliance on mathematics and statistics have on our view and understanding of the world. David Boyle wrote this wonderful book addressing this very issue. He argued that by attempting to measure everything we distort the nature of the world. If we take the big questions like, what do you want from life, many people in the world might say they want to be happy. However how do to begin to measure that, but we can easily measure something like, how rich you are and thus our goal is shifted from happiness to wealth, which we begin to associate with each other and I would suggest incorrectly. </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52</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Perhaps it</a:t>
            </a:r>
            <a:r>
              <a:rPr lang="en-GB" baseline="0" dirty="0" smtClean="0"/>
              <a:t> is wrong to try and measure everything,</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53</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in summary, Mathematics is a system....... At its centre is the human imagination and creativity and it encourages a thought process that allows us to imagine new knowledge (unique) this seeming abstract self contained system empowers us to make predictions and creations that have transformed the world.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54</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Mathematics</a:t>
            </a:r>
            <a:r>
              <a:rPr lang="en-GB" baseline="0" dirty="0" smtClean="0"/>
              <a:t> is a unique subject in many ways as it is about ideas and imagination and how relationships, it is about structures and patterns and predictions. most of all it is about beauty, studies of the brains of mathematicians have shown that proof and elegant mathematical ideas have the same effect on the brain as a beautiful picture or piece of music, with that in mind I will leave you with this puzzle to think about, if you cannot find an elegant solution you will feel frustrated and confused, but when you see the solution it will make your smile. Mathematics is essentially about ideas and this makes it applicable to all other areas of study. </a:t>
            </a:r>
          </a:p>
          <a:p>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55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difference between these two is that the first one has never been proved to be true for all numbers, whereas the second has been show to be true for all right angled triangles.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how do you prove that something is true?  What form can take proof, What do we mean by proof, discuss and feedback.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Mathematics proof</a:t>
            </a:r>
            <a:r>
              <a:rPr lang="en-GB" baseline="0" dirty="0" smtClean="0"/>
              <a:t> has to be more than in a court of law, in a court of law you only need to prove beyond reasonable doubt. In Mathematics proof requires absolute </a:t>
            </a:r>
            <a:r>
              <a:rPr lang="en-GB" baseline="0" dirty="0" err="1" smtClean="0"/>
              <a:t>irefutable</a:t>
            </a:r>
            <a:r>
              <a:rPr lang="en-GB" baseline="0" dirty="0" smtClean="0"/>
              <a:t> certainty.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Mathematics is this system where logic and reasoning, can be used to generate knowledge and understanding. However any mathematical system is only as good as the axioms it is based on, So what are axioms? </a:t>
            </a:r>
            <a:endParaRPr lang="en-GB" dirty="0"/>
          </a:p>
        </p:txBody>
      </p:sp>
      <p:sp>
        <p:nvSpPr>
          <p:cNvPr id="4" name="Slide Number Placeholder 3"/>
          <p:cNvSpPr>
            <a:spLocks noGrp="1"/>
          </p:cNvSpPr>
          <p:nvPr>
            <p:ph type="sldNum" sz="quarter" idx="10"/>
          </p:nvPr>
        </p:nvSpPr>
        <p:spPr/>
        <p:txBody>
          <a:bodyPr/>
          <a:lstStyle/>
          <a:p>
            <a:fld id="{07A0F5DA-3B90-4EDA-9009-D94725470197}"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749A411-FA4A-4FC7-8B36-C0FF3CF7E3D8}" type="datetimeFigureOut">
              <a:rPr lang="en-US" smtClean="0"/>
              <a:pPr/>
              <a:t>4/15/2014</a:t>
            </a:fld>
            <a:endParaRPr lang="en-GB"/>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F4BBB37-39D7-4B60-BADA-A4D219601E0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49A411-FA4A-4FC7-8B36-C0FF3CF7E3D8}" type="datetimeFigureOut">
              <a:rPr lang="en-US" smtClean="0"/>
              <a:pPr/>
              <a:t>4/15/2014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4BBB37-39D7-4B60-BADA-A4D219601E0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49A411-FA4A-4FC7-8B36-C0FF3CF7E3D8}" type="datetimeFigureOut">
              <a:rPr lang="en-US" smtClean="0"/>
              <a:pPr/>
              <a:t>4/15/2014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4BBB37-39D7-4B60-BADA-A4D219601E0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749A411-FA4A-4FC7-8B36-C0FF3CF7E3D8}" type="datetimeFigureOut">
              <a:rPr lang="en-US" smtClean="0"/>
              <a:pPr/>
              <a:t>4/15/2014</a:t>
            </a:fld>
            <a:endParaRPr lang="en-GB"/>
          </a:p>
        </p:txBody>
      </p:sp>
      <p:sp>
        <p:nvSpPr>
          <p:cNvPr id="5" name="Footer Placeholder 4"/>
          <p:cNvSpPr>
            <a:spLocks noGrp="1"/>
          </p:cNvSpPr>
          <p:nvPr>
            <p:ph type="ftr" sz="quarter" idx="11"/>
          </p:nvPr>
        </p:nvSpPr>
        <p:spPr>
          <a:xfrm>
            <a:off x="457200" y="6480969"/>
            <a:ext cx="4260056" cy="300831"/>
          </a:xfrm>
        </p:spPr>
        <p:txBody>
          <a:bodyPr/>
          <a:lstStyle/>
          <a:p>
            <a:endParaRPr lang="en-GB"/>
          </a:p>
        </p:txBody>
      </p:sp>
      <p:sp>
        <p:nvSpPr>
          <p:cNvPr id="6" name="Slide Number Placeholder 5"/>
          <p:cNvSpPr>
            <a:spLocks noGrp="1"/>
          </p:cNvSpPr>
          <p:nvPr>
            <p:ph type="sldNum" sz="quarter" idx="12"/>
          </p:nvPr>
        </p:nvSpPr>
        <p:spPr/>
        <p:txBody>
          <a:bodyPr/>
          <a:lstStyle/>
          <a:p>
            <a:fld id="{5F4BBB37-39D7-4B60-BADA-A4D219601E0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749A411-FA4A-4FC7-8B36-C0FF3CF7E3D8}" type="datetimeFigureOut">
              <a:rPr lang="en-US" smtClean="0"/>
              <a:pPr/>
              <a:t>4/15/2014</a:t>
            </a:fld>
            <a:endParaRPr lang="en-GB"/>
          </a:p>
        </p:txBody>
      </p:sp>
      <p:sp>
        <p:nvSpPr>
          <p:cNvPr id="5" name="Footer Placeholder 4"/>
          <p:cNvSpPr>
            <a:spLocks noGrp="1"/>
          </p:cNvSpPr>
          <p:nvPr>
            <p:ph type="ftr" sz="quarter" idx="11"/>
          </p:nvPr>
        </p:nvSpPr>
        <p:spPr>
          <a:xfrm>
            <a:off x="2619376" y="6480969"/>
            <a:ext cx="4260056" cy="300831"/>
          </a:xfrm>
        </p:spPr>
        <p:txBody>
          <a:bodyPr/>
          <a:lstStyle/>
          <a:p>
            <a:endParaRPr lang="en-GB"/>
          </a:p>
        </p:txBody>
      </p:sp>
      <p:sp>
        <p:nvSpPr>
          <p:cNvPr id="6" name="Slide Number Placeholder 5"/>
          <p:cNvSpPr>
            <a:spLocks noGrp="1"/>
          </p:cNvSpPr>
          <p:nvPr>
            <p:ph type="sldNum" sz="quarter" idx="12"/>
          </p:nvPr>
        </p:nvSpPr>
        <p:spPr>
          <a:xfrm>
            <a:off x="8451056" y="809624"/>
            <a:ext cx="502920" cy="300831"/>
          </a:xfrm>
        </p:spPr>
        <p:txBody>
          <a:bodyPr/>
          <a:lstStyle/>
          <a:p>
            <a:fld id="{5F4BBB37-39D7-4B60-BADA-A4D219601E05}" type="slidenum">
              <a:rPr lang="en-GB" smtClean="0"/>
              <a:pPr/>
              <a:t>‹#›</a:t>
            </a:fld>
            <a:endParaRPr lang="en-GB"/>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749A411-FA4A-4FC7-8B36-C0FF3CF7E3D8}" type="datetimeFigureOut">
              <a:rPr lang="en-US" smtClean="0"/>
              <a:pPr/>
              <a:t>4/15/2014</a:t>
            </a:fld>
            <a:endParaRPr lang="en-GB"/>
          </a:p>
        </p:txBody>
      </p:sp>
      <p:sp>
        <p:nvSpPr>
          <p:cNvPr id="6" name="Footer Placeholder 5"/>
          <p:cNvSpPr>
            <a:spLocks noGrp="1"/>
          </p:cNvSpPr>
          <p:nvPr>
            <p:ph type="ftr" sz="quarter" idx="11"/>
          </p:nvPr>
        </p:nvSpPr>
        <p:spPr>
          <a:xfrm>
            <a:off x="457200" y="6480969"/>
            <a:ext cx="4260056" cy="301752"/>
          </a:xfrm>
        </p:spPr>
        <p:txBody>
          <a:bodyPr/>
          <a:lstStyle/>
          <a:p>
            <a:endParaRPr lang="en-GB"/>
          </a:p>
        </p:txBody>
      </p:sp>
      <p:sp>
        <p:nvSpPr>
          <p:cNvPr id="7" name="Slide Number Placeholder 6"/>
          <p:cNvSpPr>
            <a:spLocks noGrp="1"/>
          </p:cNvSpPr>
          <p:nvPr>
            <p:ph type="sldNum" sz="quarter" idx="12"/>
          </p:nvPr>
        </p:nvSpPr>
        <p:spPr>
          <a:xfrm>
            <a:off x="7589520" y="6480969"/>
            <a:ext cx="502920" cy="301752"/>
          </a:xfrm>
        </p:spPr>
        <p:txBody>
          <a:bodyPr/>
          <a:lstStyle/>
          <a:p>
            <a:fld id="{5F4BBB37-39D7-4B60-BADA-A4D219601E0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749A411-FA4A-4FC7-8B36-C0FF3CF7E3D8}" type="datetimeFigureOut">
              <a:rPr lang="en-US" smtClean="0"/>
              <a:pPr/>
              <a:t>4/15/2014</a:t>
            </a:fld>
            <a:endParaRPr lang="en-GB"/>
          </a:p>
        </p:txBody>
      </p:sp>
      <p:sp>
        <p:nvSpPr>
          <p:cNvPr id="8" name="Footer Placeholder 7"/>
          <p:cNvSpPr>
            <a:spLocks noGrp="1"/>
          </p:cNvSpPr>
          <p:nvPr>
            <p:ph type="ftr" sz="quarter" idx="11"/>
          </p:nvPr>
        </p:nvSpPr>
        <p:spPr>
          <a:xfrm>
            <a:off x="457200" y="6480969"/>
            <a:ext cx="4261104" cy="301752"/>
          </a:xfrm>
        </p:spPr>
        <p:txBody>
          <a:bodyPr/>
          <a:lstStyle/>
          <a:p>
            <a:endParaRPr lang="en-GB"/>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F4BBB37-39D7-4B60-BADA-A4D219601E0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49A411-FA4A-4FC7-8B36-C0FF3CF7E3D8}" type="datetimeFigureOut">
              <a:rPr lang="en-US" smtClean="0"/>
              <a:pPr/>
              <a:t>4/15/2014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4BBB37-39D7-4B60-BADA-A4D219601E0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749A411-FA4A-4FC7-8B36-C0FF3CF7E3D8}" type="datetimeFigureOut">
              <a:rPr lang="en-US" smtClean="0"/>
              <a:pPr/>
              <a:t>4/15/2014</a:t>
            </a:fld>
            <a:endParaRPr lang="en-GB"/>
          </a:p>
        </p:txBody>
      </p:sp>
      <p:sp>
        <p:nvSpPr>
          <p:cNvPr id="3" name="Footer Placeholder 2"/>
          <p:cNvSpPr>
            <a:spLocks noGrp="1"/>
          </p:cNvSpPr>
          <p:nvPr>
            <p:ph type="ftr" sz="quarter" idx="11"/>
          </p:nvPr>
        </p:nvSpPr>
        <p:spPr>
          <a:xfrm>
            <a:off x="457200" y="6481890"/>
            <a:ext cx="4260056" cy="300831"/>
          </a:xfrm>
        </p:spPr>
        <p:txBody>
          <a:bodyPr/>
          <a:lstStyle/>
          <a:p>
            <a:endParaRPr lang="en-GB"/>
          </a:p>
        </p:txBody>
      </p:sp>
      <p:sp>
        <p:nvSpPr>
          <p:cNvPr id="4" name="Slide Number Placeholder 3"/>
          <p:cNvSpPr>
            <a:spLocks noGrp="1"/>
          </p:cNvSpPr>
          <p:nvPr>
            <p:ph type="sldNum" sz="quarter" idx="12"/>
          </p:nvPr>
        </p:nvSpPr>
        <p:spPr>
          <a:xfrm>
            <a:off x="7589520" y="6480969"/>
            <a:ext cx="502920" cy="301752"/>
          </a:xfrm>
        </p:spPr>
        <p:txBody>
          <a:bodyPr/>
          <a:lstStyle/>
          <a:p>
            <a:fld id="{5F4BBB37-39D7-4B60-BADA-A4D219601E0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749A411-FA4A-4FC7-8B36-C0FF3CF7E3D8}" type="datetimeFigureOut">
              <a:rPr lang="en-US" smtClean="0"/>
              <a:pPr/>
              <a:t>4/15/2014</a:t>
            </a:fld>
            <a:endParaRPr lang="en-GB"/>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F4BBB37-39D7-4B60-BADA-A4D219601E0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749A411-FA4A-4FC7-8B36-C0FF3CF7E3D8}" type="datetimeFigureOut">
              <a:rPr lang="en-US" smtClean="0"/>
              <a:pPr/>
              <a:t>4/15/2014</a:t>
            </a:fld>
            <a:endParaRPr lang="en-GB"/>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F4BBB37-39D7-4B60-BADA-A4D219601E0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749A411-FA4A-4FC7-8B36-C0FF3CF7E3D8}" type="datetimeFigureOut">
              <a:rPr lang="en-US" smtClean="0"/>
              <a:pPr/>
              <a:t>4/15/2014</a:t>
            </a:fld>
            <a:endParaRPr lang="en-GB"/>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F4BBB37-39D7-4B60-BADA-A4D219601E05}"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2dgmgub8mH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5Zg-C8AAIG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hyperlink" Target="http://www.informationisbeautiful.net/visualizations/billion-dollar-o-gram-2013/"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athworld.wolfram.com/Sum.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mathworld.wolfram.com/PrimeNumbe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Knowledge in Mathematics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0"/>
            <a:ext cx="9144000" cy="6858000"/>
          </a:xfrm>
          <a:prstGeom prst="rect">
            <a:avLst/>
          </a:prstGeom>
          <a:solidFill>
            <a:srgbClr val="019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Axiom</a:t>
            </a:r>
            <a:endParaRPr lang="en-GB" dirty="0"/>
          </a:p>
        </p:txBody>
      </p:sp>
      <p:sp>
        <p:nvSpPr>
          <p:cNvPr id="3" name="Content Placeholder 2"/>
          <p:cNvSpPr>
            <a:spLocks noGrp="1"/>
          </p:cNvSpPr>
          <p:nvPr>
            <p:ph idx="1"/>
          </p:nvPr>
        </p:nvSpPr>
        <p:spPr>
          <a:xfrm>
            <a:off x="214282" y="2214554"/>
            <a:ext cx="8786874" cy="2428892"/>
          </a:xfrm>
        </p:spPr>
        <p:txBody>
          <a:bodyPr/>
          <a:lstStyle/>
          <a:p>
            <a:pPr marL="514350" indent="-514350">
              <a:buFont typeface="+mj-lt"/>
              <a:buAutoNum type="arabicPeriod"/>
            </a:pPr>
            <a:r>
              <a:rPr lang="en-GB" dirty="0"/>
              <a:t>a self-evident truth that requires no proof.</a:t>
            </a:r>
          </a:p>
          <a:p>
            <a:pPr marL="514350" indent="-514350">
              <a:buFont typeface="+mj-lt"/>
              <a:buAutoNum type="arabicPeriod"/>
            </a:pPr>
            <a:r>
              <a:rPr lang="en-GB" dirty="0" smtClean="0"/>
              <a:t>a</a:t>
            </a:r>
            <a:r>
              <a:rPr lang="en-GB" dirty="0"/>
              <a:t> </a:t>
            </a:r>
            <a:r>
              <a:rPr lang="en-GB" u="sng" dirty="0"/>
              <a:t>universally</a:t>
            </a:r>
            <a:r>
              <a:rPr lang="en-GB" dirty="0"/>
              <a:t> accepted principle or rule.</a:t>
            </a:r>
          </a:p>
          <a:p>
            <a:pPr marL="514350" indent="-514350">
              <a:buFont typeface="+mj-lt"/>
              <a:buAutoNum type="arabicPeriod"/>
            </a:pPr>
            <a:r>
              <a:rPr lang="en-GB" dirty="0"/>
              <a:t> a proposition that is assumed without </a:t>
            </a:r>
            <a:r>
              <a:rPr lang="en-GB" dirty="0" smtClean="0"/>
              <a:t>proof for</a:t>
            </a:r>
            <a:r>
              <a:rPr lang="en-GB" dirty="0"/>
              <a:t> the sake of </a:t>
            </a:r>
            <a:r>
              <a:rPr lang="en-GB" dirty="0" smtClean="0"/>
              <a:t>studying its’</a:t>
            </a:r>
            <a:r>
              <a:rPr lang="en-GB" dirty="0"/>
              <a:t> </a:t>
            </a:r>
            <a:r>
              <a:rPr lang="en-GB" dirty="0" smtClean="0"/>
              <a:t>consequences</a:t>
            </a:r>
            <a:r>
              <a:rPr lang="en-GB" dirty="0"/>
              <a:t> </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nndb.com/people/724/000087463/euclid-1-sized.jpg"/>
          <p:cNvPicPr>
            <a:picLocks noChangeAspect="1" noChangeArrowheads="1"/>
          </p:cNvPicPr>
          <p:nvPr/>
        </p:nvPicPr>
        <p:blipFill>
          <a:blip r:embed="rId3" cstate="print"/>
          <a:srcRect/>
          <a:stretch>
            <a:fillRect/>
          </a:stretch>
        </p:blipFill>
        <p:spPr bwMode="auto">
          <a:xfrm>
            <a:off x="2143108" y="714356"/>
            <a:ext cx="4505340" cy="535917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Euclid’s Axioms (Postulates)</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GB" dirty="0" smtClean="0"/>
              <a:t>You can draw a straight line between any two points</a:t>
            </a:r>
          </a:p>
          <a:p>
            <a:pPr marL="514350" indent="-514350">
              <a:buAutoNum type="arabicPeriod"/>
            </a:pPr>
            <a:r>
              <a:rPr lang="en-GB" dirty="0" smtClean="0"/>
              <a:t>It is possible to produce extend a finite line segment into a straight line</a:t>
            </a:r>
          </a:p>
          <a:p>
            <a:pPr marL="514350" indent="-514350">
              <a:buAutoNum type="arabicPeriod"/>
            </a:pPr>
            <a:r>
              <a:rPr lang="en-GB" dirty="0" smtClean="0"/>
              <a:t>It is possible to construct a circle of given radius and centre</a:t>
            </a:r>
          </a:p>
          <a:p>
            <a:pPr marL="514350" indent="-514350">
              <a:buAutoNum type="arabicPeriod"/>
            </a:pPr>
            <a:r>
              <a:rPr lang="en-GB" dirty="0" smtClean="0"/>
              <a:t>All right angles are equal to one another</a:t>
            </a:r>
          </a:p>
          <a:p>
            <a:pPr marL="514350" indent="-514350">
              <a:buAutoNum type="arabicPeriod"/>
            </a:pPr>
            <a:r>
              <a:rPr lang="en-GB" dirty="0"/>
              <a:t>If two lines intersect a third in such a way that the sum of the inner angles on one side is less than two right angles, then the two lines inevitably must intersect each other on that side if extended far enough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Parallel Postulate</a:t>
            </a:r>
            <a:endParaRPr lang="en-GB" dirty="0"/>
          </a:p>
        </p:txBody>
      </p:sp>
      <p:pic>
        <p:nvPicPr>
          <p:cNvPr id="21506" name="Picture 2" descr="File:Parallel postulate en.svg"/>
          <p:cNvPicPr>
            <a:picLocks noChangeAspect="1" noChangeArrowheads="1"/>
          </p:cNvPicPr>
          <p:nvPr/>
        </p:nvPicPr>
        <p:blipFill>
          <a:blip r:embed="rId3" cstate="print"/>
          <a:srcRect/>
          <a:stretch>
            <a:fillRect/>
          </a:stretch>
        </p:blipFill>
        <p:spPr bwMode="auto">
          <a:xfrm>
            <a:off x="928662" y="785794"/>
            <a:ext cx="7620000" cy="5715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cut-the-knot.org/triangle/pythpar/TwoRight1.gif"/>
          <p:cNvPicPr>
            <a:picLocks noChangeAspect="1" noChangeArrowheads="1"/>
          </p:cNvPicPr>
          <p:nvPr/>
        </p:nvPicPr>
        <p:blipFill>
          <a:blip r:embed="rId3" cstate="print"/>
          <a:srcRect/>
          <a:stretch>
            <a:fillRect/>
          </a:stretch>
        </p:blipFill>
        <p:spPr bwMode="auto">
          <a:xfrm>
            <a:off x="785786" y="571480"/>
            <a:ext cx="6798741" cy="3714776"/>
          </a:xfrm>
          <a:prstGeom prst="rect">
            <a:avLst/>
          </a:prstGeom>
          <a:noFill/>
        </p:spPr>
      </p:pic>
      <p:sp>
        <p:nvSpPr>
          <p:cNvPr id="5" name="TextBox 4"/>
          <p:cNvSpPr txBox="1"/>
          <p:nvPr/>
        </p:nvSpPr>
        <p:spPr>
          <a:xfrm>
            <a:off x="928662" y="4643446"/>
            <a:ext cx="6643734" cy="1754326"/>
          </a:xfrm>
          <a:prstGeom prst="rect">
            <a:avLst/>
          </a:prstGeom>
          <a:noFill/>
        </p:spPr>
        <p:txBody>
          <a:bodyPr wrap="square" rtlCol="0">
            <a:spAutoFit/>
          </a:bodyPr>
          <a:lstStyle/>
          <a:p>
            <a:r>
              <a:rPr lang="en-GB" b="1" dirty="0" smtClean="0"/>
              <a:t>AB is parallel to CE</a:t>
            </a:r>
          </a:p>
          <a:p>
            <a:endParaRPr lang="en-GB" b="1" dirty="0"/>
          </a:p>
          <a:p>
            <a:r>
              <a:rPr lang="en-GB" b="1" dirty="0" smtClean="0"/>
              <a:t>BCD form a straight line.</a:t>
            </a:r>
          </a:p>
          <a:p>
            <a:endParaRPr lang="en-GB" b="1" dirty="0" smtClean="0"/>
          </a:p>
          <a:p>
            <a:r>
              <a:rPr lang="en-GB" b="1" dirty="0" smtClean="0"/>
              <a:t>Already have the theorems that alternate and corresponding angles are equal.</a:t>
            </a:r>
            <a:endParaRPr lang="en-GB" b="1" dirty="0"/>
          </a:p>
        </p:txBody>
      </p:sp>
      <p:sp>
        <p:nvSpPr>
          <p:cNvPr id="9" name="Oval 8"/>
          <p:cNvSpPr/>
          <p:nvPr/>
        </p:nvSpPr>
        <p:spPr>
          <a:xfrm>
            <a:off x="4929190" y="3143248"/>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500298" y="128586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428728" y="3357562"/>
            <a:ext cx="357190" cy="35719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572132" y="3429000"/>
            <a:ext cx="357190" cy="35719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286248" y="3429000"/>
            <a:ext cx="357190" cy="35719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rot="10800000" flipV="1">
            <a:off x="1571604" y="2285992"/>
            <a:ext cx="285752"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5715008" y="2357430"/>
            <a:ext cx="285752"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1857356" y="2285992"/>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V="1">
            <a:off x="6000760" y="2357430"/>
            <a:ext cx="1524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algebra		</a:t>
            </a:r>
            <a:endParaRPr lang="en-GB" dirty="0"/>
          </a:p>
        </p:txBody>
      </p:sp>
      <p:sp>
        <p:nvSpPr>
          <p:cNvPr id="3" name="Content Placeholder 2"/>
          <p:cNvSpPr>
            <a:spLocks noGrp="1"/>
          </p:cNvSpPr>
          <p:nvPr>
            <p:ph idx="1"/>
          </p:nvPr>
        </p:nvSpPr>
        <p:spPr/>
        <p:txBody>
          <a:bodyPr/>
          <a:lstStyle/>
          <a:p>
            <a:pPr>
              <a:buNone/>
            </a:pPr>
            <a:r>
              <a:rPr lang="en-GB" dirty="0" smtClean="0"/>
              <a:t>Prove that the sum of three consecutive integers is always equal to 3 times the middle number</a:t>
            </a:r>
          </a:p>
          <a:p>
            <a:pPr>
              <a:buNone/>
            </a:pPr>
            <a:endParaRPr lang="en-GB" dirty="0" smtClean="0"/>
          </a:p>
          <a:p>
            <a:pPr algn="ctr">
              <a:buNone/>
            </a:pPr>
            <a:r>
              <a:rPr lang="en-GB" dirty="0" smtClean="0"/>
              <a:t>N+(N+1)+(N+2)</a:t>
            </a:r>
          </a:p>
          <a:p>
            <a:pPr algn="ctr">
              <a:buNone/>
            </a:pPr>
            <a:r>
              <a:rPr lang="en-GB" dirty="0" smtClean="0"/>
              <a:t>=3N+3</a:t>
            </a:r>
          </a:p>
          <a:p>
            <a:pPr algn="ctr">
              <a:buNone/>
            </a:pPr>
            <a:r>
              <a:rPr lang="en-GB" dirty="0" smtClean="0"/>
              <a:t>=3(N+1)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357430"/>
            <a:ext cx="8229600" cy="1399032"/>
          </a:xfrm>
        </p:spPr>
        <p:txBody>
          <a:bodyPr/>
          <a:lstStyle/>
          <a:p>
            <a:r>
              <a:rPr lang="en-GB" dirty="0" smtClean="0"/>
              <a:t>Not Just Shapes and Numbers</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Pins</a:t>
            </a:r>
            <a:endParaRPr lang="en-GB" dirty="0"/>
          </a:p>
        </p:txBody>
      </p:sp>
      <p:sp>
        <p:nvSpPr>
          <p:cNvPr id="3" name="Content Placeholder 2"/>
          <p:cNvSpPr>
            <a:spLocks noGrp="1"/>
          </p:cNvSpPr>
          <p:nvPr>
            <p:ph idx="1"/>
          </p:nvPr>
        </p:nvSpPr>
        <p:spPr/>
        <p:txBody>
          <a:bodyPr>
            <a:normAutofit fontScale="92500"/>
          </a:bodyPr>
          <a:lstStyle/>
          <a:p>
            <a:pPr lvl="0">
              <a:buNone/>
            </a:pPr>
            <a:r>
              <a:rPr lang="en-GB" dirty="0" smtClean="0"/>
              <a:t>Form a triangle with three small pins. Each pin has two ends. One is blunt, the other is pointed. The blunt end is known as the head, the pointed one is the tail. At a vertex of the triangle where two pins meet, they may meet either head to head, or head to tail, or tail to tail. Prove that </a:t>
            </a:r>
            <a:r>
              <a:rPr lang="en-GB" i="1" dirty="0" smtClean="0"/>
              <a:t>with </a:t>
            </a:r>
            <a:r>
              <a:rPr lang="en-GB" b="1" i="1" dirty="0" smtClean="0"/>
              <a:t>three pins forming a triangle, either all vertex configurations are the same, or all vertex configurations are different.</a:t>
            </a: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5720" y="285728"/>
            <a:ext cx="8229600" cy="1143000"/>
          </a:xfrm>
        </p:spPr>
        <p:txBody>
          <a:bodyPr>
            <a:normAutofit fontScale="90000"/>
          </a:bodyPr>
          <a:lstStyle/>
          <a:p>
            <a:r>
              <a:rPr lang="en-GB" dirty="0" smtClean="0"/>
              <a:t>The Structure and Nature of Mathematics </a:t>
            </a:r>
            <a:endParaRPr lang="en-GB" dirty="0"/>
          </a:p>
        </p:txBody>
      </p:sp>
      <p:pic>
        <p:nvPicPr>
          <p:cNvPr id="1026" name="Picture 2"/>
          <p:cNvPicPr>
            <a:picLocks noChangeAspect="1" noChangeArrowheads="1"/>
          </p:cNvPicPr>
          <p:nvPr/>
        </p:nvPicPr>
        <p:blipFill>
          <a:blip r:embed="rId3" cstate="print"/>
          <a:srcRect l="34688" t="23334" r="13749" b="22499"/>
          <a:stretch>
            <a:fillRect/>
          </a:stretch>
        </p:blipFill>
        <p:spPr bwMode="auto">
          <a:xfrm>
            <a:off x="642910" y="1500174"/>
            <a:ext cx="7858180"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571744"/>
            <a:ext cx="8229600" cy="685792"/>
          </a:xfrm>
        </p:spPr>
        <p:txBody>
          <a:bodyPr/>
          <a:lstStyle/>
          <a:p>
            <a:pPr algn="ctr">
              <a:buNone/>
            </a:pPr>
            <a:r>
              <a:rPr lang="en-GB" dirty="0" smtClean="0"/>
              <a:t>What is Mathematics?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2285992"/>
            <a:ext cx="8229600" cy="1399032"/>
          </a:xfrm>
        </p:spPr>
        <p:txBody>
          <a:bodyPr/>
          <a:lstStyle/>
          <a:p>
            <a:r>
              <a:rPr lang="en-GB" dirty="0" smtClean="0"/>
              <a:t>What is Logical Reasoning?</a:t>
            </a:r>
            <a:endParaRPr lang="en-GB" dirty="0"/>
          </a:p>
        </p:txBody>
      </p:sp>
      <p:sp>
        <p:nvSpPr>
          <p:cNvPr id="3" name="Content Placeholder 2"/>
          <p:cNvSpPr>
            <a:spLocks noGrp="1"/>
          </p:cNvSpPr>
          <p:nvPr>
            <p:ph idx="1"/>
          </p:nvPr>
        </p:nvSpPr>
        <p:spPr>
          <a:xfrm>
            <a:off x="914400" y="4714884"/>
            <a:ext cx="8229600" cy="1185858"/>
          </a:xfrm>
        </p:spPr>
        <p:txBody>
          <a:bodyPr/>
          <a:lstStyle/>
          <a:p>
            <a:pPr>
              <a:buNone/>
            </a:pPr>
            <a:r>
              <a:rPr lang="en-GB" dirty="0" smtClean="0">
                <a:hlinkClick r:id="rId3"/>
              </a:rPr>
              <a:t>http://www.youtube.com/watch?v=2dgmgub8mHw</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Office Burglary</a:t>
            </a:r>
            <a:endParaRPr lang="en-GB" dirty="0"/>
          </a:p>
        </p:txBody>
      </p:sp>
      <p:pic>
        <p:nvPicPr>
          <p:cNvPr id="4" name="Picture 3"/>
          <p:cNvPicPr/>
          <p:nvPr/>
        </p:nvPicPr>
        <p:blipFill>
          <a:blip r:embed="rId3" cstate="print"/>
          <a:srcRect l="2995" t="20621" r="39442" b="12860"/>
          <a:stretch>
            <a:fillRect/>
          </a:stretch>
        </p:blipFill>
        <p:spPr bwMode="auto">
          <a:xfrm>
            <a:off x="357158" y="214290"/>
            <a:ext cx="8501090" cy="6500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Office Burglary</a:t>
            </a:r>
            <a:endParaRPr lang="en-GB" dirty="0"/>
          </a:p>
        </p:txBody>
      </p:sp>
      <p:pic>
        <p:nvPicPr>
          <p:cNvPr id="24578" name="Picture 2"/>
          <p:cNvPicPr>
            <a:picLocks noChangeAspect="1" noChangeArrowheads="1"/>
          </p:cNvPicPr>
          <p:nvPr/>
        </p:nvPicPr>
        <p:blipFill>
          <a:blip r:embed="rId3" cstate="print"/>
          <a:srcRect l="2929" t="43945" r="22363" b="34570"/>
          <a:stretch>
            <a:fillRect/>
          </a:stretch>
        </p:blipFill>
        <p:spPr bwMode="auto">
          <a:xfrm>
            <a:off x="0" y="1500174"/>
            <a:ext cx="9464630" cy="421753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Proof by contradiction</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1. Assume the opposite of what you want to proof</a:t>
            </a:r>
          </a:p>
          <a:p>
            <a:pPr>
              <a:buNone/>
            </a:pPr>
            <a:endParaRPr lang="en-GB" dirty="0"/>
          </a:p>
          <a:p>
            <a:pPr>
              <a:buNone/>
            </a:pPr>
            <a:r>
              <a:rPr lang="en-GB" dirty="0" smtClean="0"/>
              <a:t>2. Construct a logical argument</a:t>
            </a:r>
          </a:p>
          <a:p>
            <a:pPr>
              <a:buNone/>
            </a:pPr>
            <a:endParaRPr lang="en-GB" dirty="0"/>
          </a:p>
          <a:p>
            <a:pPr>
              <a:buNone/>
            </a:pPr>
            <a:r>
              <a:rPr lang="en-GB" dirty="0" smtClean="0"/>
              <a:t>3.Generate a contradictory statement</a:t>
            </a:r>
          </a:p>
          <a:p>
            <a:pPr>
              <a:buNone/>
            </a:pPr>
            <a:endParaRPr lang="en-GB" dirty="0"/>
          </a:p>
          <a:p>
            <a:pPr>
              <a:buNone/>
            </a:pPr>
            <a:r>
              <a:rPr lang="en-GB" dirty="0" smtClean="0"/>
              <a:t>4. The contradiction implies your assumption must be wrong.</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808"/>
            <a:ext cx="8329642" cy="4618026"/>
          </a:xfrm>
        </p:spPr>
        <p:txBody>
          <a:bodyPr>
            <a:normAutofit fontScale="40000" lnSpcReduction="20000"/>
          </a:bodyPr>
          <a:lstStyle/>
          <a:p>
            <a:pPr>
              <a:buNone/>
            </a:pPr>
            <a:r>
              <a:rPr lang="en-GB" sz="6000" b="1" dirty="0" smtClean="0"/>
              <a:t>Assume</a:t>
            </a:r>
            <a:r>
              <a:rPr lang="en-GB" sz="6000" dirty="0" smtClean="0"/>
              <a:t> there are a finite number call them</a:t>
            </a:r>
          </a:p>
          <a:p>
            <a:pPr>
              <a:buNone/>
            </a:pPr>
            <a:r>
              <a:rPr lang="en-GB" sz="6000" dirty="0" smtClean="0"/>
              <a:t>P</a:t>
            </a:r>
            <a:r>
              <a:rPr lang="en-GB" sz="6000" baseline="-25000" dirty="0" smtClean="0"/>
              <a:t>1, </a:t>
            </a:r>
            <a:r>
              <a:rPr lang="en-GB" sz="6000" dirty="0" smtClean="0"/>
              <a:t>P</a:t>
            </a:r>
            <a:r>
              <a:rPr lang="en-GB" sz="6000" baseline="-25000" dirty="0" smtClean="0"/>
              <a:t>2</a:t>
            </a:r>
            <a:r>
              <a:rPr lang="en-GB" sz="6000" dirty="0" smtClean="0"/>
              <a:t>,P</a:t>
            </a:r>
            <a:r>
              <a:rPr lang="en-GB" sz="6000" baseline="-25000" dirty="0" smtClean="0"/>
              <a:t>3</a:t>
            </a:r>
            <a:r>
              <a:rPr lang="en-GB" sz="6000" dirty="0" smtClean="0"/>
              <a:t>,...............P</a:t>
            </a:r>
            <a:r>
              <a:rPr lang="en-GB" sz="6000" baseline="-25000" dirty="0" smtClean="0"/>
              <a:t>N  </a:t>
            </a:r>
          </a:p>
          <a:p>
            <a:pPr>
              <a:buNone/>
            </a:pPr>
            <a:r>
              <a:rPr lang="en-GB" sz="6000" baseline="-25000" dirty="0" smtClean="0"/>
              <a:t> </a:t>
            </a:r>
            <a:r>
              <a:rPr lang="en-GB" sz="6000" dirty="0" smtClean="0"/>
              <a:t>(So P</a:t>
            </a:r>
            <a:r>
              <a:rPr lang="en-GB" sz="6000" baseline="-25000" dirty="0" smtClean="0"/>
              <a:t>1</a:t>
            </a:r>
            <a:r>
              <a:rPr lang="en-GB" sz="6000" dirty="0" smtClean="0"/>
              <a:t>=2 and P</a:t>
            </a:r>
            <a:r>
              <a:rPr lang="en-GB" sz="6000" baseline="-25000" dirty="0" smtClean="0"/>
              <a:t>N</a:t>
            </a:r>
            <a:r>
              <a:rPr lang="en-GB" sz="6000" dirty="0" smtClean="0"/>
              <a:t> is the largest prime)</a:t>
            </a:r>
          </a:p>
          <a:p>
            <a:pPr>
              <a:buNone/>
            </a:pPr>
            <a:r>
              <a:rPr lang="en-GB" sz="6000" dirty="0" smtClean="0"/>
              <a:t> </a:t>
            </a:r>
          </a:p>
          <a:p>
            <a:pPr>
              <a:buNone/>
            </a:pPr>
            <a:r>
              <a:rPr lang="en-GB" sz="6000" dirty="0" smtClean="0"/>
              <a:t>Consider the number </a:t>
            </a:r>
          </a:p>
          <a:p>
            <a:pPr>
              <a:buNone/>
            </a:pPr>
            <a:r>
              <a:rPr lang="en-GB" sz="6000" dirty="0" smtClean="0"/>
              <a:t>P1xP2xP</a:t>
            </a:r>
            <a:r>
              <a:rPr lang="en-GB" sz="6000" baseline="-25000" dirty="0" smtClean="0"/>
              <a:t>3</a:t>
            </a:r>
            <a:r>
              <a:rPr lang="en-GB" sz="6000" dirty="0" smtClean="0"/>
              <a:t>,...............xP</a:t>
            </a:r>
            <a:r>
              <a:rPr lang="en-GB" sz="6000" baseline="-25000" dirty="0" smtClean="0"/>
              <a:t>N</a:t>
            </a:r>
            <a:r>
              <a:rPr lang="en-GB" sz="6000" dirty="0" smtClean="0"/>
              <a:t>+1.</a:t>
            </a:r>
          </a:p>
          <a:p>
            <a:pPr>
              <a:buNone/>
            </a:pPr>
            <a:endParaRPr lang="en-GB" sz="6000" dirty="0" smtClean="0"/>
          </a:p>
          <a:p>
            <a:pPr>
              <a:buNone/>
            </a:pPr>
            <a:r>
              <a:rPr lang="en-GB" sz="6000" dirty="0" smtClean="0"/>
              <a:t>No number P</a:t>
            </a:r>
            <a:r>
              <a:rPr lang="en-GB" sz="6000" baseline="-25000" dirty="0" smtClean="0"/>
              <a:t>1</a:t>
            </a:r>
            <a:r>
              <a:rPr lang="en-GB" sz="6000" dirty="0" smtClean="0"/>
              <a:t> to P</a:t>
            </a:r>
            <a:r>
              <a:rPr lang="en-GB" sz="6000" baseline="-25000" dirty="0" smtClean="0"/>
              <a:t>N</a:t>
            </a:r>
            <a:r>
              <a:rPr lang="en-GB" sz="6000" dirty="0" smtClean="0"/>
              <a:t> can be a factor of this number hence it must be prime.</a:t>
            </a:r>
          </a:p>
          <a:p>
            <a:pPr>
              <a:buNone/>
            </a:pPr>
            <a:r>
              <a:rPr lang="en-GB" sz="6000" dirty="0" smtClean="0"/>
              <a:t> </a:t>
            </a:r>
          </a:p>
          <a:p>
            <a:pPr>
              <a:buNone/>
            </a:pPr>
            <a:r>
              <a:rPr lang="en-GB" sz="6000" dirty="0" smtClean="0"/>
              <a:t>This </a:t>
            </a:r>
            <a:r>
              <a:rPr lang="en-GB" sz="6000" b="1" dirty="0" smtClean="0"/>
              <a:t>contradicts</a:t>
            </a:r>
            <a:r>
              <a:rPr lang="en-GB" sz="6000" dirty="0" smtClean="0"/>
              <a:t> the initial assumption</a:t>
            </a:r>
            <a:r>
              <a:rPr lang="en-GB" sz="6000" baseline="-25000" dirty="0" smtClean="0"/>
              <a:t> </a:t>
            </a:r>
          </a:p>
          <a:p>
            <a:pPr>
              <a:buNone/>
            </a:pPr>
            <a:endParaRPr lang="en-GB" sz="6000" baseline="-25000" dirty="0" smtClean="0"/>
          </a:p>
          <a:p>
            <a:pPr>
              <a:buNone/>
            </a:pPr>
            <a:r>
              <a:rPr lang="en-GB" sz="6000" dirty="0" smtClean="0"/>
              <a:t>So the initial assumption must be incorrect</a:t>
            </a:r>
          </a:p>
          <a:p>
            <a:pPr>
              <a:buNone/>
            </a:pPr>
            <a:endParaRPr lang="en-GB" dirty="0" smtClean="0"/>
          </a:p>
          <a:p>
            <a:pPr>
              <a:buNone/>
            </a:pPr>
            <a:endParaRPr lang="en-GB" dirty="0"/>
          </a:p>
        </p:txBody>
      </p:sp>
      <p:sp>
        <p:nvSpPr>
          <p:cNvPr id="4" name="Title 3"/>
          <p:cNvSpPr>
            <a:spLocks noGrp="1"/>
          </p:cNvSpPr>
          <p:nvPr>
            <p:ph type="title"/>
          </p:nvPr>
        </p:nvSpPr>
        <p:spPr/>
        <p:txBody>
          <a:bodyPr>
            <a:normAutofit fontScale="90000"/>
          </a:bodyPr>
          <a:lstStyle/>
          <a:p>
            <a:r>
              <a:rPr lang="en-GB" dirty="0" smtClean="0"/>
              <a:t>Prove that there are an infinite number of primes</a:t>
            </a:r>
            <a:br>
              <a:rPr lang="en-GB" dirty="0" smtClean="0"/>
            </a:b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ystery756.files.wordpress.com/2012/06/imagination-1.jpg"/>
          <p:cNvPicPr>
            <a:picLocks noChangeAspect="1" noChangeArrowheads="1"/>
          </p:cNvPicPr>
          <p:nvPr/>
        </p:nvPicPr>
        <p:blipFill>
          <a:blip r:embed="rId3" cstate="print"/>
          <a:srcRect/>
          <a:stretch>
            <a:fillRect/>
          </a:stretch>
        </p:blipFill>
        <p:spPr bwMode="auto">
          <a:xfrm>
            <a:off x="357158" y="214290"/>
            <a:ext cx="8286807" cy="6215106"/>
          </a:xfrm>
          <a:prstGeom prst="rect">
            <a:avLst/>
          </a:prstGeom>
          <a:noFill/>
        </p:spPr>
      </p:pic>
      <p:sp>
        <p:nvSpPr>
          <p:cNvPr id="2" name="Title 1"/>
          <p:cNvSpPr>
            <a:spLocks noGrp="1"/>
          </p:cNvSpPr>
          <p:nvPr>
            <p:ph type="title"/>
          </p:nvPr>
        </p:nvSpPr>
        <p:spPr>
          <a:xfrm>
            <a:off x="571472" y="0"/>
            <a:ext cx="8229600" cy="1399032"/>
          </a:xfrm>
        </p:spPr>
        <p:txBody>
          <a:bodyPr/>
          <a:lstStyle/>
          <a:p>
            <a:pPr algn="ctr"/>
            <a:r>
              <a:rPr lang="en-GB" dirty="0" smtClean="0"/>
              <a:t>Where is the art?</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Dimensional Ants</a:t>
            </a:r>
            <a:endParaRPr lang="en-GB" dirty="0"/>
          </a:p>
        </p:txBody>
      </p:sp>
      <p:sp>
        <p:nvSpPr>
          <p:cNvPr id="4" name="Content Placeholder 3"/>
          <p:cNvSpPr>
            <a:spLocks noGrp="1"/>
          </p:cNvSpPr>
          <p:nvPr>
            <p:ph idx="1"/>
          </p:nvPr>
        </p:nvSpPr>
        <p:spPr>
          <a:xfrm>
            <a:off x="457200" y="1600201"/>
            <a:ext cx="8229600" cy="4186254"/>
          </a:xfrm>
        </p:spPr>
        <p:txBody>
          <a:bodyPr>
            <a:normAutofit fontScale="77500" lnSpcReduction="20000"/>
          </a:bodyPr>
          <a:lstStyle/>
          <a:p>
            <a:r>
              <a:rPr lang="en-GB" i="1" dirty="0" smtClean="0"/>
              <a:t>Ants on a stick may only march left or right, all with the same constant speed. They never stop, short of falling off the stick. When two ants bump into each other they bounce and reverse their directions.</a:t>
            </a:r>
          </a:p>
          <a:p>
            <a:r>
              <a:rPr lang="en-GB" i="1" dirty="0" smtClean="0"/>
              <a:t>Assume 25 ants were randomly dropped on a 1 meter stick and move with constant speed of 1 m/sec. 25 ants create real commotion marching this way and that way, bouncing off each other, and occasionally falling off the stick.</a:t>
            </a:r>
          </a:p>
          <a:p>
            <a:r>
              <a:rPr lang="en-GB" i="1" dirty="0" smtClean="0"/>
              <a:t>Is this certain that eventually all the ants will fall off the stick?</a:t>
            </a:r>
          </a:p>
          <a:p>
            <a:r>
              <a:rPr lang="en-GB" i="1" dirty="0" smtClean="0"/>
              <a:t>If so, in the worst case scenario, how long it may take for the stick to become ant free?</a:t>
            </a:r>
          </a:p>
          <a:p>
            <a:pPr>
              <a:buNone/>
            </a:pP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Dimensional Ants</a:t>
            </a:r>
            <a:endParaRPr lang="en-GB" dirty="0"/>
          </a:p>
        </p:txBody>
      </p:sp>
      <p:sp>
        <p:nvSpPr>
          <p:cNvPr id="3" name="Content Placeholder 2"/>
          <p:cNvSpPr>
            <a:spLocks noGrp="1"/>
          </p:cNvSpPr>
          <p:nvPr>
            <p:ph idx="1"/>
          </p:nvPr>
        </p:nvSpPr>
        <p:spPr/>
        <p:txBody>
          <a:bodyPr>
            <a:normAutofit fontScale="77500" lnSpcReduction="20000"/>
          </a:bodyPr>
          <a:lstStyle/>
          <a:p>
            <a:r>
              <a:rPr lang="en-GB" dirty="0"/>
              <a:t>Imagine that each ant carries a flag. Let's stipulate that when they bump into each other, in addition to reversing their directions, they exchange the flags. The usefulness of the introduction of the flags stems from the following observations:</a:t>
            </a:r>
          </a:p>
          <a:p>
            <a:r>
              <a:rPr lang="en-GB" i="1" dirty="0"/>
              <a:t>There are no flagless ants as there are no </a:t>
            </a:r>
            <a:r>
              <a:rPr lang="en-GB" i="1" dirty="0" err="1"/>
              <a:t>antless</a:t>
            </a:r>
            <a:r>
              <a:rPr lang="en-GB" i="1" dirty="0"/>
              <a:t> flags, implying that a stick is ant free if and when it is flag free, and vice </a:t>
            </a:r>
            <a:r>
              <a:rPr lang="en-GB" i="1" dirty="0" err="1"/>
              <a:t>versa.The</a:t>
            </a:r>
            <a:r>
              <a:rPr lang="en-GB" i="1" dirty="0"/>
              <a:t> flags never change their (individual) directions and each moves with the given constant speed towards the end of the stick at which it is doomed to fall off.</a:t>
            </a:r>
          </a:p>
          <a:p>
            <a:r>
              <a:rPr lang="en-GB" dirty="0"/>
              <a:t>Since within 100 seconds each flag will have fallen off the stick, 100 seconds is the longest for the stick to become flag (and hence ant) free.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Automatic Theorem Proving?</a:t>
            </a:r>
            <a:endParaRPr lang="en-GB" dirty="0"/>
          </a:p>
        </p:txBody>
      </p:sp>
      <p:pic>
        <p:nvPicPr>
          <p:cNvPr id="1026" name="Picture 2"/>
          <p:cNvPicPr>
            <a:picLocks noGrp="1" noChangeAspect="1" noChangeArrowheads="1"/>
          </p:cNvPicPr>
          <p:nvPr>
            <p:ph idx="1"/>
          </p:nvPr>
        </p:nvPicPr>
        <p:blipFill>
          <a:blip r:embed="rId3" cstate="print"/>
          <a:srcRect t="10938" r="46093" b="40624"/>
          <a:stretch>
            <a:fillRect/>
          </a:stretch>
        </p:blipFill>
        <p:spPr bwMode="auto">
          <a:xfrm>
            <a:off x="928662" y="1785926"/>
            <a:ext cx="6858048" cy="46217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00174"/>
            <a:ext cx="8229600" cy="4572000"/>
          </a:xfrm>
        </p:spPr>
        <p:txBody>
          <a:bodyPr>
            <a:normAutofit fontScale="92500" lnSpcReduction="10000"/>
          </a:bodyPr>
          <a:lstStyle/>
          <a:p>
            <a:r>
              <a:rPr lang="en-GB" dirty="0" smtClean="0"/>
              <a:t>Mathematical Proof must have a starting point something that is assumed to be true (axioms)</a:t>
            </a:r>
          </a:p>
          <a:p>
            <a:r>
              <a:rPr lang="en-GB" dirty="0" smtClean="0"/>
              <a:t>Mathematical Proof follows logical structure and reasoning</a:t>
            </a:r>
          </a:p>
          <a:p>
            <a:r>
              <a:rPr lang="en-GB" dirty="0" smtClean="0"/>
              <a:t>There are many different approaches, each proof can be unique sometimes requiring imagination, visualisation and creative</a:t>
            </a:r>
          </a:p>
          <a:p>
            <a:r>
              <a:rPr lang="en-GB" dirty="0" smtClean="0"/>
              <a:t>The process of logical reasoning and proof can generate new knowledge and understanding purely through thinking</a:t>
            </a:r>
          </a:p>
          <a:p>
            <a:endParaRPr lang="en-GB" dirty="0"/>
          </a:p>
        </p:txBody>
      </p:sp>
      <p:sp>
        <p:nvSpPr>
          <p:cNvPr id="4" name="TextBox 3"/>
          <p:cNvSpPr txBox="1"/>
          <p:nvPr/>
        </p:nvSpPr>
        <p:spPr>
          <a:xfrm>
            <a:off x="714348" y="357166"/>
            <a:ext cx="7858180" cy="646331"/>
          </a:xfrm>
          <a:prstGeom prst="rect">
            <a:avLst/>
          </a:prstGeom>
          <a:noFill/>
        </p:spPr>
        <p:txBody>
          <a:bodyPr wrap="square" rtlCol="0">
            <a:spAutoFit/>
          </a:bodyPr>
          <a:lstStyle/>
          <a:p>
            <a:pPr algn="ctr"/>
            <a:r>
              <a:rPr lang="en-GB" sz="3600" dirty="0" smtClean="0"/>
              <a:t>Proof </a:t>
            </a:r>
            <a:endParaRPr lang="en-GB"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Maths</a:t>
            </a:r>
            <a:endParaRPr lang="en-GB" dirty="0"/>
          </a:p>
        </p:txBody>
      </p:sp>
      <p:sp>
        <p:nvSpPr>
          <p:cNvPr id="3" name="Content Placeholder 2"/>
          <p:cNvSpPr>
            <a:spLocks noGrp="1"/>
          </p:cNvSpPr>
          <p:nvPr>
            <p:ph idx="1"/>
          </p:nvPr>
        </p:nvSpPr>
        <p:spPr/>
        <p:txBody>
          <a:bodyPr>
            <a:normAutofit lnSpcReduction="10000"/>
          </a:bodyPr>
          <a:lstStyle/>
          <a:p>
            <a:r>
              <a:rPr lang="en-GB" dirty="0" smtClean="0"/>
              <a:t>The abstract </a:t>
            </a:r>
            <a:r>
              <a:rPr lang="en-GB" b="1" dirty="0" smtClean="0"/>
              <a:t>science</a:t>
            </a:r>
            <a:r>
              <a:rPr lang="en-GB" dirty="0" smtClean="0"/>
              <a:t> of number, quantity, and space</a:t>
            </a:r>
          </a:p>
          <a:p>
            <a:r>
              <a:rPr lang="en-GB" dirty="0" smtClean="0"/>
              <a:t> a </a:t>
            </a:r>
            <a:r>
              <a:rPr lang="en-GB" b="1" dirty="0" smtClean="0"/>
              <a:t>science</a:t>
            </a:r>
            <a:r>
              <a:rPr lang="en-GB" dirty="0" smtClean="0"/>
              <a:t> of logical reasoning</a:t>
            </a:r>
          </a:p>
          <a:p>
            <a:r>
              <a:rPr lang="en-GB" dirty="0" smtClean="0"/>
              <a:t>systematized knowledge, and/or strategic reasoning based on accepted rules</a:t>
            </a:r>
          </a:p>
          <a:p>
            <a:r>
              <a:rPr lang="en-GB" dirty="0" smtClean="0"/>
              <a:t>an </a:t>
            </a:r>
            <a:r>
              <a:rPr lang="en-GB" b="1" dirty="0" smtClean="0"/>
              <a:t>art</a:t>
            </a:r>
            <a:r>
              <a:rPr lang="en-GB" dirty="0" smtClean="0"/>
              <a:t> which studies patterns for predictive purposes</a:t>
            </a:r>
          </a:p>
          <a:p>
            <a:r>
              <a:rPr lang="en-GB" dirty="0" smtClean="0"/>
              <a:t>a specialized </a:t>
            </a:r>
            <a:r>
              <a:rPr lang="en-GB" b="1" dirty="0" smtClean="0"/>
              <a:t>language </a:t>
            </a:r>
            <a:r>
              <a:rPr lang="en-GB" dirty="0" smtClean="0"/>
              <a:t>which deals with form, size, and quantity</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me-of-Thrones-Cast-Wallpaper-1-image-credit-GameofThronesWallpaper.com_.jpg"/>
          <p:cNvPicPr>
            <a:picLocks noChangeAspect="1"/>
          </p:cNvPicPr>
          <p:nvPr/>
        </p:nvPicPr>
        <p:blipFill>
          <a:blip r:embed="rId3" cstate="print"/>
          <a:stretch>
            <a:fillRect/>
          </a:stretch>
        </p:blipFill>
        <p:spPr>
          <a:xfrm>
            <a:off x="251775" y="928670"/>
            <a:ext cx="8535068" cy="493967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8"/>
            <a:ext cx="8229600" cy="4786346"/>
          </a:xfrm>
        </p:spPr>
        <p:txBody>
          <a:bodyPr>
            <a:normAutofit/>
          </a:bodyPr>
          <a:lstStyle/>
          <a:p>
            <a:pPr>
              <a:buNone/>
            </a:pPr>
            <a:endParaRPr lang="en-GB" dirty="0" smtClean="0"/>
          </a:p>
          <a:p>
            <a:r>
              <a:rPr lang="en-GB" dirty="0" smtClean="0"/>
              <a:t>Can you think of any examples where mathematical knowledge has value in the Real World?</a:t>
            </a:r>
          </a:p>
          <a:p>
            <a:pPr>
              <a:buNone/>
            </a:pP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643182"/>
            <a:ext cx="8229600" cy="1143000"/>
          </a:xfrm>
        </p:spPr>
        <p:txBody>
          <a:bodyPr/>
          <a:lstStyle/>
          <a:p>
            <a:r>
              <a:rPr lang="en-GB" dirty="0" smtClean="0"/>
              <a:t>Mathematical Modelling</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0034" y="1571612"/>
            <a:ext cx="8229600" cy="4525963"/>
          </a:xfrm>
        </p:spPr>
        <p:txBody>
          <a:bodyPr>
            <a:normAutofit fontScale="92500" lnSpcReduction="10000"/>
          </a:bodyPr>
          <a:lstStyle/>
          <a:p>
            <a:pPr>
              <a:buNone/>
            </a:pPr>
            <a:r>
              <a:rPr lang="en-GB" b="1" dirty="0" smtClean="0"/>
              <a:t>I. Every object in a state of uniform motion tends to remain in that state of motion unless an external force is applied to it.</a:t>
            </a:r>
          </a:p>
          <a:p>
            <a:pPr>
              <a:buNone/>
            </a:pPr>
            <a:endParaRPr lang="en-GB" b="1" dirty="0" smtClean="0"/>
          </a:p>
          <a:p>
            <a:pPr>
              <a:buNone/>
            </a:pPr>
            <a:r>
              <a:rPr lang="en-GB" b="1" dirty="0" smtClean="0"/>
              <a:t>II. The relationship between an object's mass </a:t>
            </a:r>
            <a:r>
              <a:rPr lang="en-GB" b="1" i="1" dirty="0" smtClean="0"/>
              <a:t>m</a:t>
            </a:r>
            <a:r>
              <a:rPr lang="en-GB" b="1" dirty="0" smtClean="0"/>
              <a:t>, its acceleration a, and the applied force </a:t>
            </a:r>
            <a:r>
              <a:rPr lang="en-GB" b="1" i="1" dirty="0" smtClean="0"/>
              <a:t>F</a:t>
            </a:r>
            <a:r>
              <a:rPr lang="en-GB" b="1" dirty="0" smtClean="0"/>
              <a:t> is </a:t>
            </a:r>
            <a:r>
              <a:rPr lang="en-GB" b="1" i="1" dirty="0" smtClean="0"/>
              <a:t>F = ma</a:t>
            </a:r>
          </a:p>
          <a:p>
            <a:pPr>
              <a:buNone/>
            </a:pPr>
            <a:endParaRPr lang="en-GB" b="1" i="1" dirty="0" smtClean="0"/>
          </a:p>
          <a:p>
            <a:pPr>
              <a:buNone/>
            </a:pPr>
            <a:r>
              <a:rPr lang="en-GB" b="1" dirty="0" smtClean="0"/>
              <a:t>III. For every action there is an equal and opposite reaction</a:t>
            </a:r>
          </a:p>
          <a:p>
            <a:pPr>
              <a:buNone/>
            </a:pP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moonwalk82820125.jpeg"/>
          <p:cNvPicPr>
            <a:picLocks noGrp="1" noChangeAspect="1"/>
          </p:cNvPicPr>
          <p:nvPr>
            <p:ph idx="1"/>
          </p:nvPr>
        </p:nvPicPr>
        <p:blipFill>
          <a:blip r:embed="rId3" cstate="print"/>
          <a:stretch>
            <a:fillRect/>
          </a:stretch>
        </p:blipFill>
        <p:spPr>
          <a:xfrm>
            <a:off x="214282" y="0"/>
            <a:ext cx="8735896"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if.............?</a:t>
            </a:r>
            <a:endParaRPr lang="en-GB" dirty="0"/>
          </a:p>
        </p:txBody>
      </p:sp>
      <p:sp>
        <p:nvSpPr>
          <p:cNvPr id="3" name="Content Placeholder 2"/>
          <p:cNvSpPr>
            <a:spLocks noGrp="1"/>
          </p:cNvSpPr>
          <p:nvPr>
            <p:ph idx="1"/>
          </p:nvPr>
        </p:nvSpPr>
        <p:spPr/>
        <p:txBody>
          <a:bodyPr/>
          <a:lstStyle/>
          <a:p>
            <a:r>
              <a:rPr lang="en-GB" dirty="0" smtClean="0"/>
              <a:t>00,01,10,100,101,110,111,1000,1001,1010,...</a:t>
            </a:r>
          </a:p>
          <a:p>
            <a:pPr>
              <a:buNone/>
            </a:pPr>
            <a:endParaRPr lang="en-GB" dirty="0" smtClean="0"/>
          </a:p>
          <a:p>
            <a:r>
              <a:rPr lang="en-GB" dirty="0" smtClean="0"/>
              <a:t>IF..THEN, AND, OR, NOT,+,-,x,÷</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net_20130909134437.jpg"/>
          <p:cNvPicPr>
            <a:picLocks noChangeAspect="1"/>
          </p:cNvPicPr>
          <p:nvPr/>
        </p:nvPicPr>
        <p:blipFill>
          <a:blip r:embed="rId3" cstate="print"/>
          <a:stretch>
            <a:fillRect/>
          </a:stretch>
        </p:blipFill>
        <p:spPr>
          <a:xfrm>
            <a:off x="5286380" y="4572008"/>
            <a:ext cx="3558480" cy="2000240"/>
          </a:xfrm>
          <a:prstGeom prst="rect">
            <a:avLst/>
          </a:prstGeom>
        </p:spPr>
      </p:pic>
      <p:pic>
        <p:nvPicPr>
          <p:cNvPr id="6" name="Picture 5" descr="Charles_Babbage_-_1860.jpg"/>
          <p:cNvPicPr>
            <a:picLocks noChangeAspect="1"/>
          </p:cNvPicPr>
          <p:nvPr/>
        </p:nvPicPr>
        <p:blipFill>
          <a:blip r:embed="rId4" cstate="print"/>
          <a:stretch>
            <a:fillRect/>
          </a:stretch>
        </p:blipFill>
        <p:spPr>
          <a:xfrm>
            <a:off x="214282" y="142852"/>
            <a:ext cx="2946095" cy="3857652"/>
          </a:xfrm>
          <a:prstGeom prst="rect">
            <a:avLst/>
          </a:prstGeom>
        </p:spPr>
      </p:pic>
      <p:pic>
        <p:nvPicPr>
          <p:cNvPr id="7" name="Picture 6" descr="download (1).jpg"/>
          <p:cNvPicPr>
            <a:picLocks noChangeAspect="1"/>
          </p:cNvPicPr>
          <p:nvPr/>
        </p:nvPicPr>
        <p:blipFill>
          <a:blip r:embed="rId5" cstate="print"/>
          <a:stretch>
            <a:fillRect/>
          </a:stretch>
        </p:blipFill>
        <p:spPr>
          <a:xfrm>
            <a:off x="3214678" y="142852"/>
            <a:ext cx="2428892" cy="3861665"/>
          </a:xfrm>
          <a:prstGeom prst="rect">
            <a:avLst/>
          </a:prstGeom>
        </p:spPr>
      </p:pic>
      <p:pic>
        <p:nvPicPr>
          <p:cNvPr id="8" name="Picture 7" descr="357864-7acf0bd2-6c31-11e3-8f0f-08d285a22398.jpg"/>
          <p:cNvPicPr>
            <a:picLocks noChangeAspect="1"/>
          </p:cNvPicPr>
          <p:nvPr/>
        </p:nvPicPr>
        <p:blipFill>
          <a:blip r:embed="rId6" cstate="print"/>
          <a:stretch>
            <a:fillRect/>
          </a:stretch>
        </p:blipFill>
        <p:spPr>
          <a:xfrm>
            <a:off x="214282" y="4214818"/>
            <a:ext cx="4000528" cy="225260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 of Mathematical Modelling</a:t>
            </a:r>
            <a:endParaRPr lang="en-GB" dirty="0"/>
          </a:p>
        </p:txBody>
      </p:sp>
      <p:sp>
        <p:nvSpPr>
          <p:cNvPr id="3" name="Content Placeholder 2"/>
          <p:cNvSpPr>
            <a:spLocks noGrp="1"/>
          </p:cNvSpPr>
          <p:nvPr>
            <p:ph idx="1"/>
          </p:nvPr>
        </p:nvSpPr>
        <p:spPr/>
        <p:txBody>
          <a:bodyPr/>
          <a:lstStyle/>
          <a:p>
            <a:r>
              <a:rPr lang="en-GB" dirty="0" smtClean="0"/>
              <a:t>Can Logic and Mathematical Reasoning predict everything?</a:t>
            </a:r>
          </a:p>
          <a:p>
            <a:pPr>
              <a:buNone/>
            </a:pPr>
            <a:endParaRPr lang="en-GB" dirty="0" smtClean="0"/>
          </a:p>
          <a:p>
            <a:r>
              <a:rPr lang="en-GB" dirty="0" smtClean="0"/>
              <a:t>Can you think of any areas where this approach does not work effectively?</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Determinism	</a:t>
            </a:r>
            <a:endParaRPr lang="en-GB" dirty="0"/>
          </a:p>
        </p:txBody>
      </p:sp>
      <p:pic>
        <p:nvPicPr>
          <p:cNvPr id="4" name="Content Placeholder 3" descr="nvAzJ34.jpg"/>
          <p:cNvPicPr>
            <a:picLocks noGrp="1" noChangeAspect="1"/>
          </p:cNvPicPr>
          <p:nvPr>
            <p:ph idx="1"/>
          </p:nvPr>
        </p:nvPicPr>
        <p:blipFill>
          <a:blip r:embed="rId3" cstate="print"/>
          <a:stretch>
            <a:fillRect/>
          </a:stretch>
        </p:blipFill>
        <p:spPr>
          <a:xfrm>
            <a:off x="285720" y="1500174"/>
            <a:ext cx="5000660" cy="5000660"/>
          </a:xfrm>
        </p:spPr>
      </p:pic>
      <p:pic>
        <p:nvPicPr>
          <p:cNvPr id="5" name="Picture 4" descr="pinball1.jpg"/>
          <p:cNvPicPr>
            <a:picLocks noChangeAspect="1"/>
          </p:cNvPicPr>
          <p:nvPr/>
        </p:nvPicPr>
        <p:blipFill>
          <a:blip r:embed="rId4" cstate="print"/>
          <a:stretch>
            <a:fillRect/>
          </a:stretch>
        </p:blipFill>
        <p:spPr>
          <a:xfrm>
            <a:off x="5429256" y="1500174"/>
            <a:ext cx="3525447" cy="453069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Chaos	</a:t>
            </a:r>
            <a:endParaRPr lang="en-GB" dirty="0"/>
          </a:p>
        </p:txBody>
      </p:sp>
      <p:pic>
        <p:nvPicPr>
          <p:cNvPr id="4" name="Content Placeholder 3" descr="DSC01535.JPG"/>
          <p:cNvPicPr>
            <a:picLocks noGrp="1" noChangeAspect="1"/>
          </p:cNvPicPr>
          <p:nvPr>
            <p:ph idx="1"/>
          </p:nvPr>
        </p:nvPicPr>
        <p:blipFill>
          <a:blip r:embed="rId3" cstate="print"/>
          <a:stretch>
            <a:fillRect/>
          </a:stretch>
        </p:blipFill>
        <p:spPr>
          <a:xfrm>
            <a:off x="1071538" y="1357297"/>
            <a:ext cx="7715304" cy="512103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Knowledge in Mathematics</a:t>
            </a:r>
            <a:endParaRPr lang="en-GB" dirty="0"/>
          </a:p>
        </p:txBody>
      </p:sp>
      <p:sp>
        <p:nvSpPr>
          <p:cNvPr id="3" name="Content Placeholder 2"/>
          <p:cNvSpPr>
            <a:spLocks noGrp="1"/>
          </p:cNvSpPr>
          <p:nvPr>
            <p:ph idx="1"/>
          </p:nvPr>
        </p:nvSpPr>
        <p:spPr/>
        <p:txBody>
          <a:bodyPr/>
          <a:lstStyle/>
          <a:p>
            <a:r>
              <a:rPr lang="en-GB" dirty="0" smtClean="0"/>
              <a:t>Structure and Nature of Mathematical Knowledge and the concept of proof</a:t>
            </a:r>
          </a:p>
          <a:p>
            <a:r>
              <a:rPr lang="en-GB" dirty="0" smtClean="0"/>
              <a:t>Mathematical Modelling, Maths and the Real World</a:t>
            </a:r>
          </a:p>
          <a:p>
            <a:r>
              <a:rPr lang="en-GB" dirty="0" smtClean="0"/>
              <a:t>Statistics and Data Processing</a:t>
            </a:r>
          </a:p>
          <a:p>
            <a:r>
              <a:rPr lang="en-GB" dirty="0" smtClean="0"/>
              <a:t>Limitation of Mathematics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Chaos </a:t>
            </a:r>
            <a:endParaRPr lang="en-GB" dirty="0"/>
          </a:p>
        </p:txBody>
      </p:sp>
      <p:pic>
        <p:nvPicPr>
          <p:cNvPr id="4" name="Content Placeholder 3" descr="chaos_2.jpg"/>
          <p:cNvPicPr>
            <a:picLocks noGrp="1" noChangeAspect="1"/>
          </p:cNvPicPr>
          <p:nvPr>
            <p:ph idx="1"/>
          </p:nvPr>
        </p:nvPicPr>
        <p:blipFill>
          <a:blip r:embed="rId3" cstate="print"/>
          <a:stretch>
            <a:fillRect/>
          </a:stretch>
        </p:blipFill>
        <p:spPr>
          <a:xfrm>
            <a:off x="500034" y="1928802"/>
            <a:ext cx="6096000" cy="4572000"/>
          </a:xfrm>
        </p:spPr>
      </p:pic>
      <p:pic>
        <p:nvPicPr>
          <p:cNvPr id="5" name="Picture 4" descr="175-lorenz_attractor.png"/>
          <p:cNvPicPr>
            <a:picLocks noChangeAspect="1"/>
          </p:cNvPicPr>
          <p:nvPr/>
        </p:nvPicPr>
        <p:blipFill>
          <a:blip r:embed="rId4" cstate="print"/>
          <a:stretch>
            <a:fillRect/>
          </a:stretch>
        </p:blipFill>
        <p:spPr>
          <a:xfrm>
            <a:off x="5072066" y="428604"/>
            <a:ext cx="3738924" cy="411987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Chaos and the Weather	</a:t>
            </a:r>
            <a:endParaRPr lang="en-GB" dirty="0"/>
          </a:p>
        </p:txBody>
      </p:sp>
      <p:pic>
        <p:nvPicPr>
          <p:cNvPr id="4" name="Content Placeholder 3" descr="michael-fish_1962553c.jpg"/>
          <p:cNvPicPr>
            <a:picLocks noGrp="1" noChangeAspect="1"/>
          </p:cNvPicPr>
          <p:nvPr>
            <p:ph idx="1"/>
          </p:nvPr>
        </p:nvPicPr>
        <p:blipFill>
          <a:blip r:embed="rId3" cstate="print"/>
          <a:stretch>
            <a:fillRect/>
          </a:stretch>
        </p:blipFill>
        <p:spPr>
          <a:xfrm>
            <a:off x="1000100" y="1643050"/>
            <a:ext cx="7442495" cy="464347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285992"/>
            <a:ext cx="8229600" cy="1399032"/>
          </a:xfrm>
        </p:spPr>
        <p:txBody>
          <a:bodyPr>
            <a:normAutofit fontScale="90000"/>
          </a:bodyPr>
          <a:lstStyle/>
          <a:p>
            <a:r>
              <a:rPr lang="en-GB" dirty="0" smtClean="0"/>
              <a:t>What about you, what are the big questions in your life?</a:t>
            </a:r>
            <a:br>
              <a:rPr lang="en-GB" dirty="0" smtClean="0"/>
            </a:br>
            <a:r>
              <a:rPr lang="en-GB" dirty="0" smtClean="0"/>
              <a:t/>
            </a:r>
            <a:br>
              <a:rPr lang="en-GB" dirty="0" smtClean="0"/>
            </a:br>
            <a:r>
              <a:rPr lang="en-GB" dirty="0" smtClean="0"/>
              <a:t>Can Mathematics help?</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714488"/>
            <a:ext cx="8229600" cy="4525963"/>
          </a:xfrm>
        </p:spPr>
        <p:txBody>
          <a:bodyPr/>
          <a:lstStyle/>
          <a:p>
            <a:pPr algn="ctr">
              <a:buNone/>
            </a:pPr>
            <a:r>
              <a:rPr lang="en-GB" dirty="0" smtClean="0"/>
              <a:t>How can we eliminate world poverty?</a:t>
            </a:r>
          </a:p>
          <a:p>
            <a:pPr algn="ctr">
              <a:buNone/>
            </a:pPr>
            <a:r>
              <a:rPr lang="en-GB" dirty="0" smtClean="0"/>
              <a:t>How can we ensure world peace?</a:t>
            </a:r>
          </a:p>
          <a:p>
            <a:pPr algn="ctr">
              <a:buNone/>
            </a:pPr>
            <a:r>
              <a:rPr lang="en-GB" dirty="0" smtClean="0"/>
              <a:t>How can we reduce child mortality?</a:t>
            </a:r>
          </a:p>
          <a:p>
            <a:pPr algn="ctr">
              <a:buNone/>
            </a:pPr>
            <a:r>
              <a:rPr lang="en-GB" dirty="0" smtClean="0"/>
              <a:t>What will make me happy?</a:t>
            </a:r>
          </a:p>
          <a:p>
            <a:pPr algn="ctr">
              <a:buNone/>
            </a:pPr>
            <a:r>
              <a:rPr lang="en-GB" dirty="0" smtClean="0"/>
              <a:t>How can I find true love?</a:t>
            </a:r>
          </a:p>
          <a:p>
            <a:pPr algn="ctr">
              <a:buNone/>
            </a:pPr>
            <a:r>
              <a:rPr lang="en-GB" dirty="0" smtClean="0"/>
              <a:t>What should I do with my life?</a:t>
            </a:r>
          </a:p>
          <a:p>
            <a:pPr algn="ctr">
              <a:buNone/>
            </a:pPr>
            <a:r>
              <a:rPr lang="en-GB" dirty="0" smtClean="0"/>
              <a:t>How can I get rich?</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8229600" cy="1143000"/>
          </a:xfrm>
        </p:spPr>
        <p:txBody>
          <a:bodyPr/>
          <a:lstStyle/>
          <a:p>
            <a:pPr algn="ctr"/>
            <a:r>
              <a:rPr lang="en-GB" dirty="0" smtClean="0"/>
              <a:t>Statistics</a:t>
            </a:r>
            <a:endParaRPr lang="en-GB" dirty="0"/>
          </a:p>
        </p:txBody>
      </p:sp>
      <p:pic>
        <p:nvPicPr>
          <p:cNvPr id="3" name="Picture 2" descr="quote-statistics-may-be-defined-as-a-body-of-methods-for-making-wise-decisions-in-the-face-of-uncertainty-wilson-allen-wallis-301428.jpg"/>
          <p:cNvPicPr>
            <a:picLocks noChangeAspect="1"/>
          </p:cNvPicPr>
          <p:nvPr/>
        </p:nvPicPr>
        <p:blipFill>
          <a:blip r:embed="rId3" cstate="print"/>
          <a:srcRect t="20625" b="26874"/>
          <a:stretch>
            <a:fillRect/>
          </a:stretch>
        </p:blipFill>
        <p:spPr>
          <a:xfrm>
            <a:off x="571472" y="2714620"/>
            <a:ext cx="8096250" cy="200026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power of visual representation</a:t>
            </a:r>
            <a:endParaRPr lang="en-GB" dirty="0"/>
          </a:p>
        </p:txBody>
      </p:sp>
      <p:pic>
        <p:nvPicPr>
          <p:cNvPr id="4" name="Picture 3" descr="9FF1.jpeg"/>
          <p:cNvPicPr>
            <a:picLocks noChangeAspect="1"/>
          </p:cNvPicPr>
          <p:nvPr/>
        </p:nvPicPr>
        <p:blipFill>
          <a:blip r:embed="rId3" cstate="print"/>
          <a:stretch>
            <a:fillRect/>
          </a:stretch>
        </p:blipFill>
        <p:spPr>
          <a:xfrm>
            <a:off x="571472" y="1714488"/>
            <a:ext cx="7929618" cy="486308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jpg"/>
          <p:cNvPicPr>
            <a:picLocks noChangeAspect="1"/>
          </p:cNvPicPr>
          <p:nvPr/>
        </p:nvPicPr>
        <p:blipFill>
          <a:blip r:embed="rId3" cstate="print"/>
          <a:stretch>
            <a:fillRect/>
          </a:stretch>
        </p:blipFill>
        <p:spPr>
          <a:xfrm>
            <a:off x="357158" y="285728"/>
            <a:ext cx="3643338" cy="5474961"/>
          </a:xfrm>
          <a:prstGeom prst="rect">
            <a:avLst/>
          </a:prstGeom>
        </p:spPr>
      </p:pic>
      <p:pic>
        <p:nvPicPr>
          <p:cNvPr id="5" name="Picture 4" descr="Nightingale-graphic-006.jpg"/>
          <p:cNvPicPr>
            <a:picLocks noChangeAspect="1"/>
          </p:cNvPicPr>
          <p:nvPr/>
        </p:nvPicPr>
        <p:blipFill>
          <a:blip r:embed="rId4" cstate="print"/>
          <a:stretch>
            <a:fillRect/>
          </a:stretch>
        </p:blipFill>
        <p:spPr>
          <a:xfrm>
            <a:off x="285720" y="357166"/>
            <a:ext cx="8596372" cy="5157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David </a:t>
            </a:r>
            <a:r>
              <a:rPr lang="en-GB" dirty="0" err="1" smtClean="0"/>
              <a:t>McCandless</a:t>
            </a:r>
            <a:endParaRPr lang="en-GB" dirty="0"/>
          </a:p>
        </p:txBody>
      </p:sp>
      <p:sp>
        <p:nvSpPr>
          <p:cNvPr id="3" name="Content Placeholder 2"/>
          <p:cNvSpPr>
            <a:spLocks noGrp="1"/>
          </p:cNvSpPr>
          <p:nvPr>
            <p:ph idx="1"/>
          </p:nvPr>
        </p:nvSpPr>
        <p:spPr/>
        <p:txBody>
          <a:bodyPr/>
          <a:lstStyle/>
          <a:p>
            <a:pPr>
              <a:buNone/>
            </a:pPr>
            <a:r>
              <a:rPr lang="en-GB" dirty="0" smtClean="0">
                <a:hlinkClick r:id="rId3"/>
              </a:rPr>
              <a:t>http://www.youtube.com/watch?v=5Zg-C8AAIGg</a:t>
            </a:r>
            <a:endParaRPr lang="en-GB" dirty="0"/>
          </a:p>
        </p:txBody>
      </p:sp>
      <p:pic>
        <p:nvPicPr>
          <p:cNvPr id="4" name="Picture 3" descr="1013710_David_McCandless_2011.jpg"/>
          <p:cNvPicPr>
            <a:picLocks noChangeAspect="1"/>
          </p:cNvPicPr>
          <p:nvPr/>
        </p:nvPicPr>
        <p:blipFill>
          <a:blip r:embed="rId4" cstate="print"/>
          <a:stretch>
            <a:fillRect/>
          </a:stretch>
        </p:blipFill>
        <p:spPr>
          <a:xfrm>
            <a:off x="3786182" y="3143248"/>
            <a:ext cx="4362450" cy="2905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dirty="0" smtClean="0">
                <a:hlinkClick r:id="rId3"/>
              </a:rPr>
              <a:t>http://www.informationisbeautiful.net/visualizations/billion-dollar-o-gram-2013/</a:t>
            </a:r>
            <a:endParaRPr lang="en-GB" dirty="0" smtClean="0"/>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DATA and Computational Statistics </a:t>
            </a:r>
            <a:endParaRPr lang="en-GB" dirty="0"/>
          </a:p>
        </p:txBody>
      </p:sp>
      <p:pic>
        <p:nvPicPr>
          <p:cNvPr id="4" name="Content Placeholder 3" descr="6a00d8341bfb1653ef0154327764b9970c-550wi.jpg"/>
          <p:cNvPicPr>
            <a:picLocks noGrp="1" noChangeAspect="1"/>
          </p:cNvPicPr>
          <p:nvPr>
            <p:ph idx="1"/>
          </p:nvPr>
        </p:nvPicPr>
        <p:blipFill>
          <a:blip r:embed="rId3" cstate="print"/>
          <a:stretch>
            <a:fillRect/>
          </a:stretch>
        </p:blipFill>
        <p:spPr>
          <a:xfrm>
            <a:off x="4643438" y="3643314"/>
            <a:ext cx="4294734" cy="2857520"/>
          </a:xfrm>
        </p:spPr>
      </p:pic>
      <p:pic>
        <p:nvPicPr>
          <p:cNvPr id="5" name="Picture 4" descr="Geoffrey_West.jpg"/>
          <p:cNvPicPr>
            <a:picLocks noChangeAspect="1"/>
          </p:cNvPicPr>
          <p:nvPr/>
        </p:nvPicPr>
        <p:blipFill>
          <a:blip r:embed="rId4" cstate="print"/>
          <a:stretch>
            <a:fillRect/>
          </a:stretch>
        </p:blipFill>
        <p:spPr>
          <a:xfrm>
            <a:off x="500034" y="2071678"/>
            <a:ext cx="3861514" cy="25717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5720" y="285728"/>
            <a:ext cx="8229600" cy="1143000"/>
          </a:xfrm>
        </p:spPr>
        <p:txBody>
          <a:bodyPr>
            <a:normAutofit fontScale="90000"/>
          </a:bodyPr>
          <a:lstStyle/>
          <a:p>
            <a:r>
              <a:rPr lang="en-GB" dirty="0" smtClean="0"/>
              <a:t>The Structure and Nature of Mathematics </a:t>
            </a:r>
            <a:endParaRPr lang="en-GB" dirty="0"/>
          </a:p>
        </p:txBody>
      </p:sp>
      <p:pic>
        <p:nvPicPr>
          <p:cNvPr id="1026" name="Picture 2"/>
          <p:cNvPicPr>
            <a:picLocks noChangeAspect="1" noChangeArrowheads="1"/>
          </p:cNvPicPr>
          <p:nvPr/>
        </p:nvPicPr>
        <p:blipFill>
          <a:blip r:embed="rId3" cstate="print"/>
          <a:srcRect l="34688" t="23334" r="13749" b="22499"/>
          <a:stretch>
            <a:fillRect/>
          </a:stretch>
        </p:blipFill>
        <p:spPr bwMode="auto">
          <a:xfrm>
            <a:off x="642910" y="1500174"/>
            <a:ext cx="7858180"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or Languages?</a:t>
            </a:r>
            <a:endParaRPr lang="en-GB" dirty="0"/>
          </a:p>
        </p:txBody>
      </p:sp>
      <p:pic>
        <p:nvPicPr>
          <p:cNvPr id="4" name="Content Placeholder 3" descr="GOG.gif"/>
          <p:cNvPicPr>
            <a:picLocks noGrp="1" noChangeAspect="1"/>
          </p:cNvPicPr>
          <p:nvPr>
            <p:ph idx="1"/>
          </p:nvPr>
        </p:nvPicPr>
        <p:blipFill>
          <a:blip r:embed="rId3" cstate="print"/>
          <a:stretch>
            <a:fillRect/>
          </a:stretch>
        </p:blipFill>
        <p:spPr>
          <a:xfrm>
            <a:off x="2000232" y="2143116"/>
            <a:ext cx="6500858" cy="3873981"/>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28662" y="856357"/>
            <a:ext cx="6858048" cy="5016758"/>
          </a:xfrm>
          <a:prstGeom prst="rect">
            <a:avLst/>
          </a:prstGeom>
          <a:noFill/>
        </p:spPr>
        <p:txBody>
          <a:bodyPr wrap="square" rtlCol="0">
            <a:spAutoFit/>
          </a:bodyPr>
          <a:lstStyle/>
          <a:p>
            <a:r>
              <a:rPr lang="en-GB" sz="3200" dirty="0" smtClean="0"/>
              <a:t>What can Statistics and Mathematics not tell us about the world?</a:t>
            </a:r>
          </a:p>
          <a:p>
            <a:endParaRPr lang="en-GB" sz="3200" dirty="0" smtClean="0"/>
          </a:p>
          <a:p>
            <a:endParaRPr lang="en-GB" sz="3200" dirty="0" smtClean="0"/>
          </a:p>
          <a:p>
            <a:r>
              <a:rPr lang="en-GB" sz="3200" dirty="0" smtClean="0"/>
              <a:t>Is there a negative consequence for trying to interpret the world in this manner?</a:t>
            </a:r>
          </a:p>
          <a:p>
            <a:endParaRPr lang="en-GB" sz="3200" dirty="0" smtClean="0"/>
          </a:p>
          <a:p>
            <a:endParaRPr lang="en-GB" sz="3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tyranny.jpg"/>
          <p:cNvPicPr>
            <a:picLocks noGrp="1" noChangeAspect="1"/>
          </p:cNvPicPr>
          <p:nvPr>
            <p:ph idx="1"/>
          </p:nvPr>
        </p:nvPicPr>
        <p:blipFill>
          <a:blip r:embed="rId3" cstate="print"/>
          <a:stretch>
            <a:fillRect/>
          </a:stretch>
        </p:blipFill>
        <p:spPr>
          <a:xfrm>
            <a:off x="2214546" y="285728"/>
            <a:ext cx="4000528" cy="6029124"/>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Picture 5" descr="decline_420.jpg"/>
          <p:cNvPicPr>
            <a:picLocks noChangeAspect="1"/>
          </p:cNvPicPr>
          <p:nvPr/>
        </p:nvPicPr>
        <p:blipFill>
          <a:blip r:embed="rId3" cstate="print"/>
          <a:stretch>
            <a:fillRect/>
          </a:stretch>
        </p:blipFill>
        <p:spPr>
          <a:xfrm>
            <a:off x="428596" y="714356"/>
            <a:ext cx="8320426" cy="471490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5572164"/>
          </a:xfrm>
        </p:spPr>
        <p:txBody>
          <a:bodyPr>
            <a:noAutofit/>
          </a:bodyPr>
          <a:lstStyle/>
          <a:p>
            <a:r>
              <a:rPr lang="en-GB" sz="2400" dirty="0" smtClean="0"/>
              <a:t>Mathematical Reasoning is based on axioms (assumed truths) and a self consistent logic</a:t>
            </a:r>
          </a:p>
          <a:p>
            <a:r>
              <a:rPr lang="en-GB" sz="2400" dirty="0" smtClean="0"/>
              <a:t>Human Creativity can enhance the Mathematical Process and add new knowledge</a:t>
            </a:r>
          </a:p>
          <a:p>
            <a:r>
              <a:rPr lang="en-GB" sz="2400" dirty="0" smtClean="0"/>
              <a:t>The process of Mathematical Reasoning allows us to gain more knowledge and understanding about the world and helps use achieve things which would not be possible without it</a:t>
            </a:r>
          </a:p>
          <a:p>
            <a:r>
              <a:rPr lang="en-GB" sz="2400" dirty="0" smtClean="0"/>
              <a:t>Statistics is a tool for dealing with ‘awkward’ concepts that elude other mathematical techniques</a:t>
            </a:r>
          </a:p>
          <a:p>
            <a:r>
              <a:rPr lang="en-GB" sz="2400" dirty="0" smtClean="0"/>
              <a:t>Trying to analyse the world in this manner can have unintended consequences (distort our thinking).</a:t>
            </a:r>
          </a:p>
          <a:p>
            <a:pPr>
              <a:buNone/>
            </a:pPr>
            <a:r>
              <a:rPr lang="en-GB" sz="2400" dirty="0" smtClean="0"/>
              <a:t> </a:t>
            </a:r>
          </a:p>
        </p:txBody>
      </p:sp>
      <p:sp>
        <p:nvSpPr>
          <p:cNvPr id="4" name="TextBox 3"/>
          <p:cNvSpPr txBox="1"/>
          <p:nvPr/>
        </p:nvSpPr>
        <p:spPr>
          <a:xfrm>
            <a:off x="2357422" y="214290"/>
            <a:ext cx="3214710" cy="584775"/>
          </a:xfrm>
          <a:prstGeom prst="rect">
            <a:avLst/>
          </a:prstGeom>
          <a:noFill/>
        </p:spPr>
        <p:txBody>
          <a:bodyPr wrap="square" rtlCol="0">
            <a:spAutoFit/>
          </a:bodyPr>
          <a:lstStyle/>
          <a:p>
            <a:pPr algn="ctr"/>
            <a:r>
              <a:rPr lang="en-GB" sz="3200" u="sng" dirty="0" smtClean="0"/>
              <a:t>Summary</a:t>
            </a:r>
            <a:endParaRPr lang="en-GB" sz="3200" u="sng"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229600" cy="1614486"/>
          </a:xfrm>
        </p:spPr>
        <p:txBody>
          <a:bodyPr/>
          <a:lstStyle/>
          <a:p>
            <a:pPr>
              <a:buNone/>
            </a:pPr>
            <a:r>
              <a:rPr lang="en-GB" dirty="0" smtClean="0"/>
              <a:t>Is </a:t>
            </a:r>
            <a:r>
              <a:rPr lang="en-GB" dirty="0"/>
              <a:t>it possible to cut two opposite </a:t>
            </a:r>
            <a:r>
              <a:rPr lang="en-GB" dirty="0" smtClean="0"/>
              <a:t>corner squares </a:t>
            </a:r>
            <a:r>
              <a:rPr lang="en-GB" dirty="0"/>
              <a:t>off a chess board and to cover the remaining squares with </a:t>
            </a:r>
            <a:r>
              <a:rPr lang="en-GB" dirty="0" smtClean="0"/>
              <a:t>dominoes?</a:t>
            </a:r>
            <a:endParaRPr lang="en-GB" dirty="0"/>
          </a:p>
        </p:txBody>
      </p:sp>
      <p:pic>
        <p:nvPicPr>
          <p:cNvPr id="25602" name="Picture 2" descr="http://www.math.cornell.edu/~numb3rs/lipa/597px-Chess_Board.svg.png"/>
          <p:cNvPicPr>
            <a:picLocks noChangeAspect="1" noChangeArrowheads="1"/>
          </p:cNvPicPr>
          <p:nvPr/>
        </p:nvPicPr>
        <p:blipFill>
          <a:blip r:embed="rId3" cstate="print"/>
          <a:srcRect/>
          <a:stretch>
            <a:fillRect/>
          </a:stretch>
        </p:blipFill>
        <p:spPr bwMode="auto">
          <a:xfrm>
            <a:off x="2500298" y="2002035"/>
            <a:ext cx="4543417" cy="45662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Theorem and Conjecture </a:t>
            </a:r>
            <a:endParaRPr lang="en-GB" dirty="0"/>
          </a:p>
        </p:txBody>
      </p:sp>
      <p:sp>
        <p:nvSpPr>
          <p:cNvPr id="3" name="Content Placeholder 2"/>
          <p:cNvSpPr>
            <a:spLocks noGrp="1"/>
          </p:cNvSpPr>
          <p:nvPr>
            <p:ph idx="1"/>
          </p:nvPr>
        </p:nvSpPr>
        <p:spPr/>
        <p:txBody>
          <a:bodyPr>
            <a:normAutofit lnSpcReduction="10000"/>
          </a:bodyPr>
          <a:lstStyle/>
          <a:p>
            <a:pPr>
              <a:buNone/>
            </a:pPr>
            <a:endParaRPr lang="en-GB" dirty="0" smtClean="0"/>
          </a:p>
          <a:p>
            <a:pPr>
              <a:buNone/>
            </a:pPr>
            <a:r>
              <a:rPr lang="en-GB" dirty="0" smtClean="0"/>
              <a:t>Pythagoras’ Theorem</a:t>
            </a:r>
          </a:p>
          <a:p>
            <a:pPr>
              <a:buNone/>
            </a:pPr>
            <a:r>
              <a:rPr lang="en-GB" dirty="0" smtClean="0"/>
              <a:t>“In a right angled triangle the square of the hypotenuse is equal to the sum of the squares of the other two sides”</a:t>
            </a:r>
          </a:p>
          <a:p>
            <a:pPr>
              <a:buNone/>
            </a:pPr>
            <a:endParaRPr lang="en-GB" dirty="0" smtClean="0"/>
          </a:p>
          <a:p>
            <a:pPr>
              <a:buNone/>
            </a:pPr>
            <a:r>
              <a:rPr lang="en-GB" dirty="0" err="1" smtClean="0"/>
              <a:t>Goldbach’s</a:t>
            </a:r>
            <a:r>
              <a:rPr lang="en-GB" dirty="0" smtClean="0"/>
              <a:t> Conjecture:</a:t>
            </a:r>
          </a:p>
          <a:p>
            <a:pPr>
              <a:buNone/>
            </a:pPr>
            <a:r>
              <a:rPr lang="en-GB" dirty="0" smtClean="0"/>
              <a:t> it seems that </a:t>
            </a:r>
            <a:r>
              <a:rPr lang="en-GB" b="1" dirty="0" smtClean="0"/>
              <a:t>every</a:t>
            </a:r>
            <a:r>
              <a:rPr lang="en-GB" dirty="0" smtClean="0"/>
              <a:t> number that is greater than 2 is the </a:t>
            </a:r>
            <a:r>
              <a:rPr lang="en-GB" dirty="0" smtClean="0">
                <a:hlinkClick r:id="rId3"/>
              </a:rPr>
              <a:t>sum</a:t>
            </a:r>
            <a:r>
              <a:rPr lang="en-GB" dirty="0" smtClean="0"/>
              <a:t> of three </a:t>
            </a:r>
            <a:r>
              <a:rPr lang="en-GB" dirty="0" smtClean="0">
                <a:hlinkClick r:id="rId4"/>
              </a:rPr>
              <a:t>primes</a:t>
            </a:r>
            <a:r>
              <a:rPr lang="en-GB" dirty="0" smtClean="0"/>
              <a:t>”</a:t>
            </a:r>
          </a:p>
          <a:p>
            <a:pPr>
              <a:buNone/>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357430"/>
            <a:ext cx="8229600" cy="1143000"/>
          </a:xfrm>
        </p:spPr>
        <p:txBody>
          <a:bodyPr/>
          <a:lstStyle/>
          <a:p>
            <a:r>
              <a:rPr lang="en-GB" dirty="0" smtClean="0"/>
              <a:t>What is Proof?</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429264"/>
            <a:ext cx="8229600" cy="1143000"/>
          </a:xfrm>
        </p:spPr>
        <p:txBody>
          <a:bodyPr>
            <a:normAutofit fontScale="90000"/>
          </a:bodyPr>
          <a:lstStyle/>
          <a:p>
            <a:r>
              <a:rPr lang="en-GB" dirty="0"/>
              <a:t>"I'll do anything to prove my innocence" -Amanda Knox</a:t>
            </a:r>
            <a:br>
              <a:rPr lang="en-GB" dirty="0"/>
            </a:br>
            <a:endParaRPr lang="en-GB" dirty="0"/>
          </a:p>
        </p:txBody>
      </p:sp>
      <p:pic>
        <p:nvPicPr>
          <p:cNvPr id="7170" name="Picture 2" descr="Amanda Knox"/>
          <p:cNvPicPr>
            <a:picLocks noChangeAspect="1" noChangeArrowheads="1"/>
          </p:cNvPicPr>
          <p:nvPr/>
        </p:nvPicPr>
        <p:blipFill>
          <a:blip r:embed="rId3" cstate="print"/>
          <a:srcRect/>
          <a:stretch>
            <a:fillRect/>
          </a:stretch>
        </p:blipFill>
        <p:spPr bwMode="auto">
          <a:xfrm>
            <a:off x="571472" y="571480"/>
            <a:ext cx="6572296" cy="437504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5720" y="285728"/>
            <a:ext cx="8229600" cy="1143000"/>
          </a:xfrm>
        </p:spPr>
        <p:txBody>
          <a:bodyPr>
            <a:normAutofit fontScale="90000"/>
          </a:bodyPr>
          <a:lstStyle/>
          <a:p>
            <a:r>
              <a:rPr lang="en-GB" dirty="0" smtClean="0"/>
              <a:t>The Structure and Nature of Mathematics </a:t>
            </a:r>
            <a:endParaRPr lang="en-GB" dirty="0"/>
          </a:p>
        </p:txBody>
      </p:sp>
      <p:pic>
        <p:nvPicPr>
          <p:cNvPr id="1026" name="Picture 2"/>
          <p:cNvPicPr>
            <a:picLocks noChangeAspect="1" noChangeArrowheads="1"/>
          </p:cNvPicPr>
          <p:nvPr/>
        </p:nvPicPr>
        <p:blipFill>
          <a:blip r:embed="rId3" cstate="print"/>
          <a:srcRect l="34688" t="23334" r="13749" b="22499"/>
          <a:stretch>
            <a:fillRect/>
          </a:stretch>
        </p:blipFill>
        <p:spPr bwMode="auto">
          <a:xfrm>
            <a:off x="642910" y="1500174"/>
            <a:ext cx="7858180"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483</TotalTime>
  <Words>4156</Words>
  <Application>Microsoft Office PowerPoint</Application>
  <PresentationFormat>On-screen Show (4:3)</PresentationFormat>
  <Paragraphs>255</Paragraphs>
  <Slides>55</Slides>
  <Notes>54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Verve</vt:lpstr>
      <vt:lpstr>Knowledge in Mathematics</vt:lpstr>
      <vt:lpstr>Slide 2</vt:lpstr>
      <vt:lpstr>Defining Maths</vt:lpstr>
      <vt:lpstr>Knowledge in Mathematics</vt:lpstr>
      <vt:lpstr>The Structure and Nature of Mathematics </vt:lpstr>
      <vt:lpstr>Theorem and Conjecture </vt:lpstr>
      <vt:lpstr>What is Proof?</vt:lpstr>
      <vt:lpstr>"I'll do anything to prove my innocence" -Amanda Knox </vt:lpstr>
      <vt:lpstr>The Structure and Nature of Mathematics </vt:lpstr>
      <vt:lpstr>Slide 10</vt:lpstr>
      <vt:lpstr>An Axiom</vt:lpstr>
      <vt:lpstr>Slide 12</vt:lpstr>
      <vt:lpstr>Euclid’s Axioms (Postulates)</vt:lpstr>
      <vt:lpstr>5. Parallel Postulate</vt:lpstr>
      <vt:lpstr>Slide 15</vt:lpstr>
      <vt:lpstr>What about algebra  </vt:lpstr>
      <vt:lpstr>Not Just Shapes and Numbers</vt:lpstr>
      <vt:lpstr>Three Pins</vt:lpstr>
      <vt:lpstr>The Structure and Nature of Mathematics </vt:lpstr>
      <vt:lpstr>What is Logical Reasoning?</vt:lpstr>
      <vt:lpstr>Post Office Burglary</vt:lpstr>
      <vt:lpstr>Post Office Burglary</vt:lpstr>
      <vt:lpstr>Proof by contradiction</vt:lpstr>
      <vt:lpstr>Prove that there are an infinite number of primes </vt:lpstr>
      <vt:lpstr>Where is the art?</vt:lpstr>
      <vt:lpstr>One Dimensional Ants</vt:lpstr>
      <vt:lpstr>One Dimensional Ants</vt:lpstr>
      <vt:lpstr>Automatic Theorem Proving?</vt:lpstr>
      <vt:lpstr>Slide 29</vt:lpstr>
      <vt:lpstr>Slide 30</vt:lpstr>
      <vt:lpstr>Slide 31</vt:lpstr>
      <vt:lpstr>Mathematical Modelling</vt:lpstr>
      <vt:lpstr>Slide 33</vt:lpstr>
      <vt:lpstr>Slide 34</vt:lpstr>
      <vt:lpstr>What if.............?</vt:lpstr>
      <vt:lpstr>Slide 36</vt:lpstr>
      <vt:lpstr>Limitations of Mathematical Modelling</vt:lpstr>
      <vt:lpstr>Determinism </vt:lpstr>
      <vt:lpstr>Chaos </vt:lpstr>
      <vt:lpstr>Chaos </vt:lpstr>
      <vt:lpstr>Chaos and the Weather </vt:lpstr>
      <vt:lpstr>What about you, what are the big questions in your life?  Can Mathematics help?</vt:lpstr>
      <vt:lpstr>Slide 43</vt:lpstr>
      <vt:lpstr>Statistics</vt:lpstr>
      <vt:lpstr>The power of visual representation</vt:lpstr>
      <vt:lpstr>Slide 46</vt:lpstr>
      <vt:lpstr>David McCandless</vt:lpstr>
      <vt:lpstr>Slide 48</vt:lpstr>
      <vt:lpstr>BIG DATA and Computational Statistics </vt:lpstr>
      <vt:lpstr>Maths or Languages?</vt:lpstr>
      <vt:lpstr>Slide 51</vt:lpstr>
      <vt:lpstr>Slide 52</vt:lpstr>
      <vt:lpstr>Slide 53</vt:lpstr>
      <vt:lpstr>Slide 54</vt:lpstr>
      <vt:lpstr>Slide 55</vt:lpstr>
    </vt:vector>
  </TitlesOfParts>
  <Company>JIS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Proof and Mathematical Knowledge</dc:title>
  <dc:creator>dvickery</dc:creator>
  <cp:lastModifiedBy>dvickery</cp:lastModifiedBy>
  <cp:revision>68</cp:revision>
  <dcterms:created xsi:type="dcterms:W3CDTF">2014-03-31T03:55:48Z</dcterms:created>
  <dcterms:modified xsi:type="dcterms:W3CDTF">2014-04-15T01:51:33Z</dcterms:modified>
</cp:coreProperties>
</file>