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ted.com/talks/amy_cuddy_your_body_language_shapes_who_you_are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Ways of knowing: language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‘Thought is not merely expressed in words; it comes into existence through them.’</a:t>
            </a:r>
          </a:p>
          <a:p>
            <a:r>
              <a:rPr lang="en-GB" sz="1600" dirty="0" smtClean="0"/>
              <a:t>L. </a:t>
            </a:r>
            <a:r>
              <a:rPr lang="en-GB" sz="1600" dirty="0" err="1" smtClean="0"/>
              <a:t>Vygotsky</a:t>
            </a:r>
            <a:r>
              <a:rPr lang="en-GB" sz="1600" dirty="0" smtClean="0"/>
              <a:t>, 1896-1934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Thanks to Richard van de </a:t>
            </a:r>
            <a:r>
              <a:rPr lang="en-GB" dirty="0" err="1" smtClean="0"/>
              <a:t>Lagemaat</a:t>
            </a:r>
            <a:r>
              <a:rPr lang="en-GB" dirty="0" smtClean="0"/>
              <a:t>, Theory of Knowledge for the IB Diploma, Cambridge University Press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dublog.me/shapingmedia/files/2012/02/CEMB_strozzi_10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533400"/>
            <a:ext cx="4343400" cy="5901359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5638800" y="1676400"/>
            <a:ext cx="30480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What, do you think, is this painting of Magritte all about?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838200"/>
            <a:ext cx="71628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Image theory: the meaning of the word is the mental image it stands for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28600" y="2209800"/>
            <a:ext cx="4876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http://www.ted.com/talks/einstein_the_parrot_talks_and_squawks.html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5029200" y="2286000"/>
            <a:ext cx="33528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According to the image theory, does ‘Einstein’, know what he says? Why not?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457200"/>
            <a:ext cx="71628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If meanings are in the mind, we can never be sure that someone else understands the meaning of a word in the same way we do, as we can never get into another person’s mind and find out what is going on. (p. 54)</a:t>
            </a:r>
            <a:endParaRPr lang="en-GB" dirty="0"/>
          </a:p>
        </p:txBody>
      </p:sp>
      <p:pic>
        <p:nvPicPr>
          <p:cNvPr id="4" name="Picture 3" descr="Computer with 3D-analysis of a human brain, computer, mi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76600"/>
            <a:ext cx="4381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3434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Computers that can read minds are being developed by Intel. Photo: ALAMY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352213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152400" y="3886200"/>
            <a:ext cx="3962400" cy="2438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the implications of the advances in neuroscience and technologies for (a possible rejuvenation of) the ‘image theory’?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81000" y="2209800"/>
            <a:ext cx="6858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http://www.standaard.be/artikel/detail.aspx?artikelid=B13G7FF0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Meaning as know-how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752600" y="1447800"/>
            <a:ext cx="5638800" cy="1676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You know the meaning of a word when you know how to use it correctly.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381000" y="2590800"/>
            <a:ext cx="4572000" cy="2286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you think a robot could use and respond appropriately to language? What difference, if any, would it make in real life if this were the case?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5410200"/>
            <a:ext cx="83058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http://www.ted.com/talks/lang/en/david_hanson_robots_that_relate_to_you.html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048000"/>
            <a:ext cx="379306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7467600" y="3276600"/>
            <a:ext cx="1143000" cy="2133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</a:t>
            </a:r>
          </a:p>
          <a:p>
            <a:pPr algn="ctr"/>
            <a:r>
              <a:rPr lang="en-GB" dirty="0" smtClean="0"/>
              <a:t>talk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Problematic meaning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828800" y="1676400"/>
            <a:ext cx="586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Vagueness (see activity 3.9 p. 55)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28800" y="2971800"/>
            <a:ext cx="586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Ambiguity (see activity 3.10 p.56)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828800" y="4343400"/>
            <a:ext cx="586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meaning (see activity 3.11 p.57)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Body language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http://www.ted.com/talks/amy_cuddy_your_body_language_shapes_who_you_are.html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05400" y="2590800"/>
            <a:ext cx="32004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Watch only to </a:t>
            </a:r>
            <a:r>
              <a:rPr lang="en-GB" smtClean="0"/>
              <a:t>‘anecdote’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33400" y="228600"/>
            <a:ext cx="4800600" cy="2362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much would you know of the world if you had no language or means of communicating with other people?</a:t>
            </a:r>
            <a:endParaRPr lang="en-GB" dirty="0"/>
          </a:p>
        </p:txBody>
      </p:sp>
      <p:pic>
        <p:nvPicPr>
          <p:cNvPr id="1026" name="Picture 2" descr="http://www.cartoonstock.com/lowres/smb08111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8600"/>
            <a:ext cx="2819400" cy="3427842"/>
          </a:xfrm>
          <a:prstGeom prst="rect">
            <a:avLst/>
          </a:prstGeom>
          <a:noFill/>
        </p:spPr>
      </p:pic>
      <p:pic>
        <p:nvPicPr>
          <p:cNvPr id="1028" name="Picture 4" descr="http://www.oddee.com/_media/imgs/articles2/a96674_Blow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2506245" cy="3352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21056404">
            <a:off x="4640642" y="2201365"/>
            <a:ext cx="149922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505231">
            <a:off x="2597827" y="3496009"/>
            <a:ext cx="1603649" cy="1219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819400" y="4953000"/>
            <a:ext cx="1447800" cy="1524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 and manipulation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629400" y="2819400"/>
            <a:ext cx="2057400" cy="1066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Language and miscommunication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352800" y="2514600"/>
            <a:ext cx="18288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But...</a:t>
            </a:r>
            <a:endParaRPr lang="en-GB" dirty="0"/>
          </a:p>
        </p:txBody>
      </p:sp>
      <p:pic>
        <p:nvPicPr>
          <p:cNvPr id="12" name="Picture 2" descr="http://owni.fr/files/2011/04/c1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343400"/>
            <a:ext cx="3324225" cy="230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is rule-governed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09600" y="1676400"/>
            <a:ext cx="35814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John hits Mary</a:t>
            </a:r>
            <a:endParaRPr lang="en-GB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3733800"/>
            <a:ext cx="3733800" cy="1066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Mary hits John</a:t>
            </a:r>
            <a:endParaRPr lang="en-GB" sz="3200" dirty="0"/>
          </a:p>
        </p:txBody>
      </p:sp>
      <p:sp>
        <p:nvSpPr>
          <p:cNvPr id="17410" name="AutoShape 2" descr="data:image/jpeg;base64,/9j/4AAQSkZJRgABAQAAAQABAAD/2wCEAAkGBhQSEBQUEhQWFBQVFRYaGRYYFhkVGBciHRoYFhgbGBUZGyYgGBsjHBoYHy8gJCcpLSwtGx4xNTAqNSYrLCkBCQoKDgwOGg8PGi8kHyQvLCw0LCwpLCwsLywsLCwpLCwqLCwsLCwsLCwpLCwsLCw0LCwsLCwsKSwsLCwsLCwsLP/AABEIAKoBKAMBIgACEQEDEQH/xAAcAAACAgMBAQAAAAAAAAAAAAAABgUHAgMEAQj/xABEEAACAQMCBAQEBAMFBwIHAQABAgMABBESIQUGMUETIlFhBzJxgRQjQpFSYrEzcoKSoRUkNENzosHR8FODk6Syw+NE/8QAGgEAAwEBAQEAAAAAAAAAAAAAAAMEAgEFBv/EAC4RAAMAAgEDAwIFAwUAAAAAAAABAgMRIQQSMRMiQTLwQlFhgZGxweEFI3Gh0f/aAAwDAQACEQMRAD8AvGiiigAooooAKKKKACiiigAooooAKKVePfEW2tpDEge5nHWKAByn/UckLH/iOfaoVfifchstw4+H/Lco0n+QqFz/AIqXWWJeqaX7mlLfhFiUUvcC58s7vSI5Qsh2MMn5cqnfysh6HY4HcbimGmGQooooAKKKKACiiigApZ59uwlrj8b+B1NgyCPxZHGCSkSZzqPXIBOAcDfI7+aeZI7G2aeTJwQqoPmkZjhEX3J/YZPaqSv+MPPdGW5kBnk2WJdxEuchE2zgd2OMnc9sKy5OxfqMx4+9nNxDhcOzRl7wkjLTxGOQjuxkkkYk+xVftT38KJJvxMsau/4aOIFkYl1DsfIELE6MKrEqNvMpxSdcTaRspZiQqqOrMThVH1NPHK3Dr6ytzpkgaRnMjRFCFJIA0eODkYAChtJxjoajx5vd3Vwv3KsmLU9s8v8AYsuio7gfGkuohIgZTkq8bDDxsNmRx6j1GxGCCQQa7vGGrTnzYzjvjpmvRITOisWbAydgO9COCMg5HqKAMqKKKACiiigAooooAKKKKACiiigAooooAKKKKACiiigAooooAKQefeZJHkNjauYzpDXEy/NGpziONv0yt1z+ld+pFN/HuLLbW0s7AkRoW0jqx/So92OAPrVWcMtmVS0pzNKzSSt6u27YzvpX5R6BRUXWdR6MceWNxR3PkzsrFIUCRqFUfuT3LE7sT3J3roorV+IXIGeob6eUgNv7E1869t7LCLu5ES8AZGZZ4G8QqjPjw3TQzaASoHiEa+xxuKb+XefhGirO5uIOi3cZEmO2Jwu+R/GoI/iC4yc/hxw9pJJr1v7N1WKDbqqkmSTfs7YA9QgPetvxF4XDDA13GPCudUaBkAxKXdUAmTYOoznPzAA4PY/R9PjqMUv519/9EtWqemRl58VJDdp+GiWa1LMmBtJLhWYyRuW0hfLhVI82c5GRT1wPmGG7j1wvnGzIRpeM4zpkQ7o3saprlexJuJJTpwmoYRSiF30tIVQk4AAUdTuz0xy2fnEqM0UyjAlQ6XxvhW7Om58rAit+vp6Zr0NraLUopG4X8QmiITiChB2ukH5J/wCouS0J9zlf5h0p2ilDKGUhlIyCDkH6EdaoTTW0TtNPTM6KKK6cET4j8rz301miOIraIyyzSnGUwFVdAPVirSYJGB17YNV27w5adFEUO4i1HzFAdpJHO7SSYDEntpHarv8AiBMV4VfMDgi1mwR/cYVTtlyv+Isb65Zcw2ltIkK9jIseXk9xGpwP5s/w0jLLvUr5/oOxV27p/BlDOY5YZ1VZPCYuEYlc5UrkN2YBiRkEZ9Oos/hHE1uIIpkBCyoGAbGRnscbVVizAlQNwy6vbGwH75/0NbLPir2eGhlWNSQPCc/kt7Bc+Ruu649wcCvM8rR6Hh7RYN5dfgbkXg2gfSl2AO2yxz/WM7Mf4D/IKluMcTkivoVi0yyXUemJWJVI1izJPI7jJbIeIBQNyOuNxB8vc2wXq6caZCp1Qvg6h0JXtIh9R6jOKjeN8MntXt54WMltau7NFlvGijkXw5VgkG5QKdYQ7goApwAoswZe32WS5sW/fI7z8auLc5uoFaHIHjW5Z9GeplhYalQbeZS+OpwATUZaXCtcuvCxbquFaSVizxOXHihIoo3A1lWEjSdg6nDZOGbg8SLbxCN2ljEa6ZGfxGcY2YufmJG+aSuNR/7Lug9vFEYrx2Co7LEkNwUJ8QOR5VkjUhgN8oMfMauIxw5e4x+JgEmnQwZ0dc6grxu0cgDYGQGU4OBkYOBUlSjwXjNnw+2SGa8gMpLO+JFy7yOZJCiZLEF2OB9K2yc9azi2tZ5uvnZfw8Yx6tLhiP7qtWXSnyzqlvwNNcPFeOQWya7iaOFfV3C59hk7n2FLDPfz58WdLZTjyWy6nHqDPKDn/DGv/mt/DuVbeNg+jXIP+bKzTS//AFZCW/1pL6ifw8jlgr54PX+IiMSLe0u7gD9YiEMf2edk1fYEV18J5zWWUQzQy2sr50CXQVkxuQkkbspYAE6SQcAnGAa6ZCi9cDPSlXmaYyXFnbQ7yvdQynHWOOJxJJJ7dAg9dWKws1OktGnilS2WHRRRVZMFFFFABRRRQAUUUUAFFFFABRRSnzfzs1rNFbwRLNPIjSEO5jREUhcswViSWOAAPX75qlK2zqWzk+I9zqa1t8/M7TMMbMsWAoP0keNv8NL9F5xeW6uDLLD4OmJIwA4kUnU7MVbAODlRuoO1YTTKilmIVR1JOAPua+e63J6mX28osxT2yYXl2sUbyNsqKWP2Gaj+S+AG/mjimBeK2a4NyQSqF2c6YGP6u7MoPRRn5qwteICa7tXkXFitwmpm8viMdXhMAdxGsvh7n5s+g3uS9vYrePU7pEuTgnAGTk9O5zvV/RdL2z3V53/Z/wDv9BWW3vSOpEAAAAAAwANgPYCo/mDgEd5AYZtWksrAqdLKVIZSD7EVp4RxYykaZIbhN8yRnSUPYNGSevTIP29PONcaMUkaDbVg50mRmwd1jiXcnHVjhVyOvSvUJxZf4bSwACyuQUGT4Nwmrrv5ZkwwJOclg/Woi4uJICFvIWtyTgOSHhY9BpmXYZJ2DhSfSrJ4dxVJtYUMrIQGR1KMMjI2PUEdxkdfSuqSIMCGAIIwQRkH6jvSqwzQ2ctSVsRXDwed7S/RbSMsrQzPLAJDHFgMmllXBVZNRONhnLZO1TvMHK4tdDWmFWR1QQMT4as2cFG3Ma+qfLgbAd4CTht5aLdT/kzNIu7prDxIqkKEQ5EoQlm05UsSd+gqVzWJ+SnunIvBYXLvN9term3csdCvpZGQ4buNQGoA7ErkA7Vu5iuLlIc2kaySl0GGxhVJw76Syhyo306lz61X3EogJYWtZTCLawnYOhXIDeD4OVYEFT4TnBG+mrH4JxJbi3ilVlbWiklSCMkAkbe9VY8neiXJHYzksLSea3ljvhGRIGXSilTpZcEONbANudlYgepo5Y5aSys47VTrVAwJIxr1EsxYepzvUtITpOnBODjPTPbNRfCfxRIM2lV0+ZSFLFv5dBwq/UsT7U0WVHzLwCOx4hLHHG0cLpG0eSxT9WpUZsgYb9HbIxUt8P8AkRjPDNOgltTas6awDh5cBkZD3QagDjo3qKtmWBXUq6hgeoIyP2NQHMMag29vgJBIXDKPKraVysW3QHc476cdCaT2KW7G97pKCp+e+W7a3kM3DZ9eh11W8WqSSAg/8iRAwjGWyUbHlzj0pk5C53F3qgmZTcxjJIBUSL01aDurDYMv0PfAmL/gsoQlrz8MgII8JFQRj+EBsq31YHr0FcMXF7gS2qiLxIpWKfi5FCSPhHkJEKgaVIUDVkAkjC9qmy/7ibS+/wCCjH7HyyStIriyBWzEckGSRbSMU8PJyRDKAdKdToZSATsQNqj+ZuIXN5JZQvbpCouklYGVZnKxBi/lC4CbqpOScuBgZpkZgASTgDck7AfWliHmywSSRo3eVjgPJHHPcgY3C+IqsAB10g43JxvSozZGu1cjLxQnvwdt5x61tM+IrQgdXFu+j6+IiFcfU1pX4h8PP/8AriH1JH9RWcXPNg4A/ExjUNg+Yyc/yyAVnb8PCnXYTIozqaE6Zrd84z5OsR75jKjJyQ29YmZ/HtGnVfg0znf4jWCn/i4NODk6iSDtjyhdx17jpXNHzuJdonnl/ha2s5Bn2JlVkx75FOXL/MKyv4MsX4e5CljEcMrAHBeKQACRemejDI1AZFMFWx08a2mSVnr5RWdpwriFwQRbRwEHa5uxFJP1z5YYQAMbAZYdO9N/LfKUdprfU01xJjxJ5Ma2x0UAbIg7Ku1TtFPmJnwJq3XkKKKK2ZCiiigAooqP4xx+C1VWuJFjDHAJ9hkn2AG5PQDrQBIUVijggEEEEZBG4P0NZUAFFFFABVX87W2jjKOek1mQvpmKTLD64kBq0KU/iNw3XaidRl7VvF2zkpgrMMDc+QkgeqrSeoh3jqV+RqHqkxTYHBxscbHrj7d65b3hkUoIlRH2IyVBxkYOD1FdStkZG4NeG1MpEY+Vvnb0XuB/Men7ntv8xG+5JcF78E5ynZ+Nw6IXCiQSRYbUB+Yp2UsMb5XBrot4niu7YTsJIF8RYnbdkZwNIc99lKq3U6sHfr0ctx6bZB2y+n2XW2gD2C4ruurVZUZHGVYb/wBcg9iOua92L7K4F1PfKOji3LyykSRnwbhfkmUb/Rx+tD3B+2Kj+V5GL3M1wFWYNpkOoYjCjZFz0TGHz31+1RsfNk1s3hzRyXEC4AuYl8WRfaaFfN6eZAc9SBS6Lqyub1nZbq+iMel3EUuguJHZUdFCo2lDp8w20jJzVquWt7JHNJ60PnLt2txJNcqQY5CiRMD86pnzj2LM2PYA96ns0nNzFcMoW1sRCBsDcuiKo7FYoS5P90lftWuLgk8p1XV07jG8MY8GD/KMu33cisPPC+TaxU/g5fiHzWFzDDh3TS/lVpW1hsxoqx5Odtz2BqFmuY7nC6riyuJtJdWV4RINjKqllKO4TUMr5th6U2ym3t1AWPSqgnEcbNv7iNSf3pO5o4ubox20flcSpI7xscwgYZAWKqUmYnGjGy5zSa3mtTK+/wBRspY5bbN1tywtw0tvZSj8NNExmYfmAFDGkcQmJyFdfEBG5UKcac1M8KgY3USxRPDIrDxTpKqqqDlWb5ZA2wHX12xUZwSykt2ght5GUtIoAUkKwzqlLx5Kk6QxJAG5q0qq9H09J+RDyugFeGtcku+Buf6fWvBBn5jn+laMETe2tw839qEiyuNL6WUDGfLpyzE5GdWAO2RvJ31hHPGUlUOhxsd+nQ+x963CFfQUeCO230oAirblK1RgwiDMOhctJp/u6ycfauXmIf71Zj3nP7R4/wDNMAJHX96gOP8A/GWn924//FB/5rF/SzcfUiv/AIlcc8KWNDD+It4/PND4hj8Rv+WrEK2pB1K43JUHbOZ/h97xC3hnK8My87vIPCuIiASipGCp0/KqIpx6Ur8ek1Xs2rp4oH2Glf6CrA4n8RLaFiiLLcMO0KAr6f2rssZ+gYn2rMKYhD8sOmu1NtirxbiMx4ObKTh96JBapCJPCScEhVQt+U7HsTnFar634Zc3FpFBYtHK9yviE2ktswQI7OTJpXqQAd870xw/FKInz2t0g/i0xOB/hjlLH7A0zcH47BdIWgkDgbMOjIcZw6HDIcdiBW1U14Ym8dx9SaI/h3ItrDOs6LIZE1aNc80qpqGliqu5AJUkZ9DTBRWm8u0ijaSRgiIpZmY4CgDJJNaFmu+4rDDp8aVI9Rwut1TUfQZO5rpBqrL7m6Bri6luYZxHgJE8lpME8IRqzbsnl1SGTOQMgJnpQrTWltYzRSyyzl7WNlaVykwkCq6lMlVAHmDAZXTncZyj1kq0x3pNraLUoqH5f440/iLJGIpYmVWUP4inUoYMj4BKnJG6g5B2qYpyaa2hTWuGFFFFdOBSjzpEI7i2un3iRZoZDjIQTeGVdvRNUQUntrycAGm6lT4jXssVqjISIfGRbgoA0nhtlSEBBzlioIALac43rFrctGpemma+B8ciso2guHWKKPJgcnCtH1EY/nTdQgySoUjO4HNd/FKNFOqCVJCyeFFJpRpkYkeIoycBQGLKfMu2QMiveC8LgihRYYfDQY0qynVsMKTqy2ceu/0rzj/CYZ4W8dchAzBgSrJgHJV1IK7Z6Go46rTSaK66be2mdVj8TbZwPESaEnoWj1qR6+JEWUA9s4PtTNY38c0ayxOskbjKspyCPY1S/Cc/h4c9fCT6/KKnuQOcFtoGimjYQC4uNM6+cLmViwkjA1KAzMNQ1DAJOmvXy4VCTR58U64GD4m3MqQ2xikeEm6jBdT08r4BB2ILYBB65qPj+IM4j0T2fjMQQWhkQRsOmSkpBXP8Pmx6mmzjPCYb+1MbNqjk0sro24IIdHRh3BAPp9qrbmbgU1pc20P4p3jmWXz+HGr6k0ELqAxkhmPQfKcV5nUPLHvhrWudj4Uvhmrg1q0cCI2AVBAUEtpXJ0LqPzaV0rnvipy1hPhnGxbv6ds/UVC+HHArOzYAHmkkYk/dm6D2G3tU7Y3SNCrqylCoOoHIxjOc14ce63ZU+FowjjdGht45HEbvum2VQZZwH+YL2696ZLk4ARdhjttgDtUFwtHMiSKF8ScMI9ecRxqNRYgbkscHG3UVy8Sv54kgnluoo0uGChVtWdh+U8mABKWc5UDYfqFev6V1Jmcky+SauuERSEF41JG2ehx6EjBI9qjuL5TwLWz/AC5pGxGqABEUEGSSRNJHhqPpkkAEE5rjt+OXcSs9zGjIWCxBUMc8zHIVVgDyAEnHVxgZJC4NNnKfLrQ657ghrqfGvG6xqPkhjP8ACuSSf1MWPcAZw4XVc+Eby5Ulx5Zwty9xBT5bm1dc/rtpFb28yT4z9qXObbq/twsZms3mlI8OFIJtRAIy7sZ/JGvdsegwc4px5r5uW0AjjHi3UgPhxA49tch/RGO579BkmkRiIdc9xJ4k0hGuTByxOyxxIMkLk4WMZO/ckmr56eHzonm7flmiexfzyz3Ph6lzK0KR2wcDfzyqPEwMn9Y61Lcp/D5Zj+JdHtU0kQon5cjZOTLOCNyf0qwJAJJ3OFl+AcnGUpPeLgKQ0dscEKeqvNjZnHULuqnfcgEO9M9s/StGLrfBB8F5WWCQyNI0r6dKlgo0DqcBR1O2T7CpmV8Cs61yDLL9zXG9iwijwPfvWyiigAooooAKXeOf8Za/9O5//VTFSlzHJjitgOxgvv62p/8AWsZPpZuPqQnX3Ctd9cEjKq+cHYMWAYA+2+9dF9y+5tIrl7y3tlbA/Ni/LGo4Qata4qS44RFcOzEBXjV8/wB3yN/porZC/wCFto7m/UG3iiIQAF/BBzhnj3yzqdOR8ucfqJpMe/6l+RZkt45lw9Pkhn5H4mvRbSYdmWWSPP8AhaNv61OckcmXUN01zctFH+UYxFEzPqyQ2qRyq504OkAbam33qL5Uu54ZLSRmeO2up3jjtDulvG8bSwjcatWpAMZwofSAABVo1vHGPfdKFZeozVPZb4Co/mHhIurSe3J0iaJ0yO2oEZqQqK5n42LS0lnIyUA0jsWYhEyey6iMnoBk04lEzhnGppYMrGjyRExXEBbQ6uuQ2ljlSDsQGAyCDntUba2ktqls94AYLaPKrChfwnIK5cbswVGKKUGNySNxjrtuWliVXSRo5wv5k64/NOS7mVD5XBYsd9xk4IqLbjcsjSLdykWkaI7yW0GkupLZLCR2cIdBH5YJ/rXnvFqu1a0/5K1mTnb8ofOSLeQi4uJEMf4iUGNGGlxGqKiF1Pysx1NpO4BGd8imetVrOrorrnSyhhkFTgjIyrAEH2IzW2r5SlaRK3t7YUUUV04FK/O3CZ5TbSwIJvw8pdoC4j15QqGVj5da5JAbAOeo2NNFFca2tM6np7Kyn5iuIWQ3MLQQs+HkkhIEQJ8oZ0ldcH5deQB1IxWy/wCFzcWt5Vt5PBtiCokII/Eno2O4gAyNQ3c9MKPPY7oCCCAQeoO4P2r1VAGAMAdqRPTxNbGvPTWil+NW89gpa7g0RKNpom8aLYbBsKHjJx3XHQZzU3wTkW6isonjcO7J4j28gCYd/wAxxHMo8u7Ns6t9QKs3Fe1bWWq1sRK7XtFJcvczXFjcumh8l0MtjpAPmBeWSLsun+LOmTGPmbNWtcR2t9bLJIsc0BAkUsMgYGdW+6kb+4rl5v5Z/FRh4sJcxAmKT/Uxv6xvjBHbYjcA1XFjbtMhdJpoYpFYiJXKeFI+Vn1J0Yk9VbIDBtskmsa7hiXd4Inj9/bzsrxWwitItcyuXd5JwgAUsjbIhLBgpJJwCcdKa+VODPOiSSIYYWVGaI7eIwHoQCqdM5A1Y6YpM0N/s+aHrJAjxEepQZQ4/mXSfvVu8J4kktukqsCjIrasjGCAdz2xS+raxzMyuHz+53BPc26+DXeRyfiYzGoI8GVSx+VNRTfHVjgHAH7ioqW1gsmDnXNMwWOLP5kr+UARwr0UbZOMKMFmPU10XnNinUtupkKjLPjyKPUDIMnc4HXHWsRx63gJkgV7+6K4LgAYB30+IcLEo/hXJ23BNTTiq0pfCHO5l7XLJbl/l5g/4q70m40kIgIZLZSBqVGwNTHALOevQYAqG5k+I+dcPDtMkiq5acjMSaeoj/8AjuCQMA6R3PYrnHuLyTkf7Qmyr/JZQBmVj7qo8S4P1Gnvp71J2HJNzd6DKPwMKHKgEG4YYKkYHkhUg9PMfZTVkwpWhL87oXeBT5uLmOESXV1JJGxLNlnBijYPJJjEcYLH2GMKDsKsrlvkwQv49wwmud8HBEcIP6YkPf1c+ZvYYUSvAeXYLKEQ20axoPTqx9WY7sfc1JV1vZl1sKKKKyZCtZ+YfStlao9yT9qANtFeA0FqAPaiObHuRZymz/t/Lp2UtjUNegN5S+jVpDbZxmpevKAKcl5jmDI6z3UluARNKXZZYHGxEtqsWV7H5cdegwTJWDNJf2c34t7qPRcqpYxMF1KjbNGik50/qz0+td3HuTJ0vZ7yFBP4rKxCP4NwmmNY9KsTomU6QdD6cHPWsOH8LtpJC6KIrgYLEL4M4YAjLrjDbH0I3PY0ultaOp6eye4rZ6jFKqCRoX1BDjzDowBO2ejDPdR9aiLzhjXJ0ujx2aSI6QPjLOCGHynaIHcIe/tgV3iS5j/guF9/ypP3GUY/Za4b7nKBJEjn127Hf81SqHsAJRlP9amfqRLSKl2XSbMebXKwxOOsd3aN9vHRW/7SasGq75zkD8MuXjYHTCzqy4YZTzgjsflrDhnxhgWNEucySnID24WSKUD9S+byE90O4Oeo3rXSfS1+pnqvq2WPSv8AEPmZbSzYAK802Y4kYZBJHmZh3RVyxz12HUioK9+McYB8G1ldsbF2SJPuQWYfZTVYcY5iubu5E02HkfMcUKjCjzkeHH31EhTk9d84AGPQnG9+7wRVkWvb5GTk+3u7iKa2jAuIIo1VjJJ4bgnGESTScnTlsMMbgZAOzfytybJJL414joiMCkMjI7yOuMSymM6MKc6I18o+bqRhm5O5dFlZxw7F92kb+J23c/TsPQACpuk1Mu+5I3O1Omwooorp0KKKKACsZGwCQMnHT19t6yooAX7yNgoa4uJFd/lit/0n+RVUvJjIyWyu2cKNqkeFcREgKYlDx6Q3ixmMttsw2CsD6rtnI2xisOK8St7VTPO6x7BdTHc9wqjqST+kdTVZcwc5XHEWMFqsscXdEOiZ99mlkDDwI++nIY437rR45Z1JvwW/XmaX+SeISyW2idNMkBWJmEhlEhVEOoOVBJOd8jrnr1ru5lt/Es7hBJ4JeJ1EmrRoJUgNqyMYPeuJ75OPg18y8ypZwGVlaXzIojj0l2LMFGAxA753NVry2xa3Ep63BacjbCmU+IVGANhnr9ajOEWdtcwpNDHGsytGWYAF1ZWVmUvuSGAIzndWyKn7CzEUYjHyrkLtjAySo+w2+1OmdD4nXJGcStwlyH6CZCjb9WXddvUoXB/uioTh/EgkaQGMqsMhicA/8QQT4CBP1HRoYudwBjOM4YuZk/3WR98xDxVx1zH5/wDUAg+xNRvCLJfx8khGdUEboewOWRyB/Fp8MZ642prSqVv4/uLpNXpfI0WnkJi8KSaV1DsEQMp1ZABJ2VRjAzipy05ancedltk/hjw8n+YjQn2DfWuPlC603zIej2+R/gk//pT3SKb2DeuCJ4PyvbWpZoYlEj/NIfNI/wDekO5+nSpaiisGAooooAKKKwkkAG9AHkz4G3U9KyRcDFalGMs2232ApXF8b/Dhitn1RQSGn/mc9RGey/qG522rNUpW2amXT0hi4pxRYIjIfNuAqjq7HZVX3Jqrr67nacXEqNNPC3jqEOqNFjbDxQJ1OpWdPEOC7DpgABk4lwVlUpbp5GZXVQQqwyJurqOyMMqyjuR6k1v4IsZjDxrpLfMCcspGxQkk40nIx0FL7+7Tlnant8iTxD4nX0+8TJbRn5QiCSTHYmR8rnHYJ96gW5o4gxf/AHu4J8wB1BADp1DZVUb5x9hVixctwtfBCHZHDOY0OkRnfzORuEY7AAjfPUdHOy4Fbw/2cMae4QZP1bqar751wifsrfLKosON3CDLXsxJ9XDKP8wOaC5kdnZxIzHVqGAwOMZBXp0HTFWzxG+hgUGUqqsdIyM74J7D0BqvOcVtluUliaLS8ZJKMukFTuTp2yQ3f+GuzadeDlQ1Pk0WHNMsKt4p8VU652fHUEHo23Y9+9a73mlLq2b8IyyzzZSOM4yhI+aRD8qoPMSdug3JAKXxzjYZ1KsPDGQ265buG3PQHP71lwPmM2zs0EQm1q2PLjQTggiU9ELAFkHXqN85zlxzK34O4qq67Utmrh3GBbW09vGjsGjkieMIxRjgxsxIBCyjuRlXA7HBrkPAwbYXI3jaUoT0ZNGmMONsjzA5B7b9q7eARPdSGCPCyKcyuSCFycsy4+ZiScL69elWFe8BiSxeBVxGEbY7k5yWLE9WOSSajxNqu7X+S/qVClSn/gVuR+WoeIMyS3ckMqs2I4xGokUdWRnVidPRh2PsQatPlz4fWdk2uKMtLv8AmyMZH364J+XP8oFUBwaUsVdCU0qp1KSCHxkshHykA7kdcmrg5V+KkbARX7LFIOk58kL77amJxG/TOcA9R6C/JNNd3wedjqU+35LDorCKZWGVIYeoOR+4rPNIHhRRRmgAoozRQBW198XyxP4O28WPO0ssnhK/UZRVVmIyOpAzUTd/EDiEhOHhhX0jiLuP/mSMR/2VK33whZWP4O5WKLJIiliMoTO+EdXU6fY5x61ha/CScn869UL6QwaW+zyO4H+U13g2u0V+G2iTzyzcQuXbw9Gku51NryMKR8uSuNEQXO3XNM1rxoQi5C2xtobe1E6hlCNIG8XDlBug/JOzeY53Apu4DyJaWjeJHHql7zSEySfQM3yD2XAqA4+yyzX564WC1b9tZH/3P+tSZ43y3+Q7Hk50kN/AOGiC2jj6kLlj01O3nkY+7OWJ+tVvxOA3F5cvdEyCKZkjjYkxRqoUgiP5SxPmLEE/tUtzFzdJcpc2ltH4QHiwPNI2l0OnGqOJQSdmyCxXsQCDmoW34THHGYhrZXYk6maQnYEhmOTpIXG59qtiRcT8siOIo7SLcWwCPjSoxvcgb4dcgLGBnDncZ22OGlrDjSyN4bgxTDrE+M/VD0kX3X74O1d3hDVq74xn0GcnH1wP2FcvFeDxXKaJl1AHIPRlPqrDcGm6GaPOOyBbWct0EMpP+Q1D8GRhcwD+GzbX9S0IXP3Vv2NQ/MdtNaxrGbh/BlfTlh4gHVzrUgvjA/ScHfZa6+CxXr5liaIrKFxJJGBlBnSVVH1b5J0kD5uvaup8NCnt2v0HXgV2g4nbLqBdknXTkZxpV849MoB96sjTjp+1VvydxeOxgWKS0PiomPHhVX8c92Y+VkYnchtt9iak3+I8h/s7Cb6ySwRj/tdz/pSHtvwcpNvwOvijvtWQNV1ffFG4ixrsEOo4VVu9TufRU8DfA3JzgAEkgVrsviXJPLGFt41RpY0bzswAZgrnxwoiDJ5jpBbOnGckCuaM9rLKrFpAOprD8OP/AGa4OK8ctbQAzyxxaugZhqb+6vVj9BXDh3GYn5R9z0r1Id8nc1o4VxaK5jEkDiRCSMjPUHBBB3BB2wa7KANdxAHVkYZVgVI9QRgj9qrrkm6i8HMchJkeQqjOXdFQ+HGjBtwVRFyD3JzknJsmkPjqfhuISTC0dkkhjVZIIdZZtchcSaNx/wAvc7dd6R1EOo4HYaU1yTYuwPm29+3pS/Zxyr48kH57ePIksWR5XJDROPRdDRhh6YPY1ptOB8QupxO6rBBHvHbzEFmbszCE4XHbUz776QQKY+V+CSxPcSXCRo0zoQsbmQeVAmosUXc4G2NsDc0vBFy/cjea5pcEjwHg/gR+Y65XOqR/4m9B6KOgHpUkWxSBzL8TIoZGitYxcyRuVlJcxRxkdU16SWftgDA3ycjB12nxPDqzfgJjoGW0ywMB17s6seh/TT3khPTYv0cnb3aejV8Q+Zk/EpCpLGFNTAdNT7Lk9MhQfs/vUFwJfHMjSqpUaQFKgjue/XtSzzZxgPcPcxReAshzIJJvEDnCqpHl/LOBjZiOm1SvLPMkJtZAG0zYZtDbE5woKno4+nTO+Kg6jurdTyv0L9KMPpNap/n/AMkdNEhdiqKAWJGFA77dqjb64ZyYozjbzP8Aw+w9/ftWfEbwrhE+dh1/hHTP19KLW3Eagev3/c/+ar6LpfU99+Dn+pdcsK9HF5+f0OdbFwF/s/KNsISw+jFhisH5gnRWjE82H8u7lwNW2+qR9Ix2GK7Chbqoxv13P7dCPvWuewUqdWTscb4x/dA2X6ivXvEqXB87GTT5MODACEADoSD9c7/+n2rurh4Tea0w3zgDPvncN9/65rZd34TYeZ+yj/yewpktKUYpN2z03ZtRrhkkgbPlETtHk+6DysPXIIqyIPiuYraOMK13OIxrnYCCJm74GNZ+oQA+vaqwtrUs2qQ5bHT0HoB2H9akKw8St7ZtZXC0iT41zTd3f9vOwTP9lDmGP2zgln+jMR7U3cvfEOO24Rbg5muR4sSRatz4TlNUj76FxpJY+oABO1VpeXmkYBAPcscKg/iY/wBB1NTvJfw0vJ2Z2U20L4JmkUeLJ5nPkizlSVI3cDHo1S9Q5Xtjz9+SrplT92Tx9+CTtuauJ3d3HHFclZHYHw4408KNM5Zn1KzaQoIyWGo4AxmirV4By5BZxeHAmkE5ZiSzufV3O7H+nQYFFTwmly9lFtN8LRKUUUVowYyOACT0AzVW2XFrWS189x5riRrghDrl88njKoRQzeUaFwBkaQKtStccCr8qhfoAP6UrJj79LYyL7Pgpq6MsU5uzFdGGTyzzTKyhR0icrJhlAJwfKBhiT0qaCbk+vufpsO32p85m4hFBZzyzrriSNiyYB1jGNGDsS2Qv3qnIbu4jj3aKCMfKJC0zRr2VpSUD6emSM4xkkjJqwy9aXIeql5Gmoa/5mRSyQjx5B1CnCJ/1JflXHXG5x2qBvL8OuWaa7DYAVQEhbPYYwrj13bHU4Far5WCCMaRJhcRqB4MJJCptjzuWICg99wBin9vy2ZrM/Eo0GGW8d5y2qOGSNXfBCnMiZhiU9ECnUzndtu3Rs5flx4kJ6xuSvrocllOOwB1p/gqWPAtFgbaM+YQlQx7vjOpvUl9yfelBuY4UIkZ1jlQEPE7BJMfrQqx65GR7gb4NIw2sir74GZJeKpb+fI4VqubpY0LuQqjuf2AA7knbA61E3HMwI/IjeVj8vkZEJxkAErqkP8sasfaprgfw+uLhhLfOY1G6xr5XGRjy4z4ORnzZL7ndOlDtLwbdJC/FBJcySkQ6winWjnEaKAWzdOM74GVt0z1Bf5vLKck8GnvZWa4uJAiQwkogRUDPliippIAVQNzqPm6im7nO2S24TLDAgjVwkCKgC4M0iw5Hvl9WfrSRc8Xe3sLsWx0l7sJLKM+UForXTGf4tC5Lfp27naan7lsyqpp6JPjnOfgILLhpIWEeG1yxMmgg4KRas+I43BY+VTgYYggKvCOByXVy0cG8z4aad8uUUnGt2PzN1CpkZwcYAOPeFcKkuJVtrVRqAGpsflwL0DPj/tTqx9ACRcfLfLcVlAIosnJ1O53eRjgF3PqcdOgAAGAKd4MPUm/gXBY7S3SCIHSg6ncsScszHuzEkn6130UVkWFeYr2igAooozQAkc7fDz8XMs9u6RTY0SagSsijJUkA/Op79wSD0GOHhPwslTV4t7gPgFYYVXI32LyF/U9ADTNzRzpBYgByXlYZWFMGRvc5OFXtqYgduu1VrxD4wXrKzxLBEBgBCjSk52XzFl3zsfLtg+lJqce/cuSiby9nan7Tr+IfBbbhdsn4eI+JO5R7l28WWNcDUE1klS/y+QDAydjiq5cW7qAHUY6b4I9PcVKcQmkuJGlnkMkz9X6aR/DGP0L2wPqcneuU8MT/AN4/9K9PHicLXB5eTMrre2abJFBLM4Zs9SwJPYf6V2NdoOrr/mFc3+yE9B+wr02ESDJwB6nApspytJIVTVPbbbPX4tGOhLH+UFv9elajfuwOmPAwd2bfp6Af+ameCcsXF2AbS31oekrnw4vfDEEv/hBG2M08cJ+C4ODe3DP6ww/lR/Qv87fYr0pd5Uvn+Bk4m/j+SpYrQsyJCJJZPDUMsKs7ffSDpz13x0pj4R8L+JyEYt0t0J3aWRdX1wuo5+33FXzwrg8NtGI7eJIkHRUUAff1Pua7aleR/HBSsa+eShuaeRn4dHAWuBI00rKVSPQABGz5LMzMxyAM7da18s8rT8QcrD5IVJD3LDKqR1WMH+0f/tG+TnY2rzZySL+4tmkkIhhEmuMbGUtowC3ZRpOcbnOKYrS0SJFjjVURAAqqAFUDYAAdBWlmpTpGXhTrYu8s/DizsiHjj8SbvNKdbk7ZIzsmcfpApoxRRSRwUUUUAFFFFABRRRQBw8b4NHdwNDMCUfGdLFDsQwIYbgggUocxcmR2dnJNY26zXMY1Bpg11Lpz+Z4fiEnXpzgd+lPtFGwKL5R5e8dgtmC+xLXLr+XECclVAAUHI2iQADG+NstHCPhRPHIC92hCMXDLCdcjkFdU2pyDgHbTjoOgAFWWoA6V7TKyOuPg4lp7EyXlK9z5bq3x/NauT+4uAP8ASs15DdyDPdNkYyIYo4tXtqcO4H0YH3pwzRmk9k/kNeW38kbwvl2C33ijAfABkYl5CB0BkcliNztnuaka9rytCxO524mpnhgZkWOL/eZ3YgBAhxCN+mqTJye0Z7nZLSOTiTi0skMdrGwaSRgepbXqkHd2JLhOpJDPjYFr5w+HD3l6k6T+GjIqSqQSQELMjRj5dYLMPMCBnI9C3cI4RFawrDAgRF7dSSdyzMd2Ynck7k0v0067mMV6ntRo5d5disoRFCPd3bBeRsYLuwG7H9hsBgDFSlGaM0wWFFGaM0AFFGa8oAjZeJn8SYxgJFF4krHr5siNR9ldifZfU4gbrmZouGvxA7tMsZhjOdKCQhYFYDocurOeuSR0AwxtwePx/Hwwk0aDh2CuN8B0B0vjJwSMjJx1rli5Utlt5LcR/kSE5iLMyLntGpP5SjqFXAB3FAFHz3BLs8jM8sjbk5Z5GPQKo3PoqDoNgKlb/wCG00PD3vJFYziRH8Bd/Cj1ecsF+eTBLnqBuB3JtbgvJNnaNrggUSbjxGLSOAeoDuSwHsDU4aTix9j7m9sdly967UtI+b45AwBUgg9CNwfvWVWzxz4TWk7l4i9rITkmEgI3qTEwKZ9wAaiV+DHrey49oow37kEf6V6i6mfk8x9PXwVzLMFGWOO31PYAdz7U3cofC1rkia8QxQdREdppfaTO8cZ/hzqPfT0L1y98NrO0cSBGmmHSWY+Iy+6DAWP/AAgU1UnJndcIdjwqeWara2WNFSNQiIAqqoCqoGwAA2AA7VtooqceFFFFABRRRQAUUUUAFFFFABRRRQAUUUUAFFFFACjxewkN1IzRySKQnhaWxpwBqAIXyMWyckrjrn0kOIcJeWSHUsT6YJAxki8RdRMXTzLjOGqeooAVuHPcoIEIkGEjBTQGTAibWTIRq1CQBQM7jGxySJCwSfw5FlZnJhQglVXzMrB1AUDYEDY5Iz1NTNFAC7e3034eLwFkUghZCY2VlHhtjSrRNq84UHCnr26jTJLdq4OGGp11hIx5j4duD5irYUHxRvjp8wwAWiigBZjgukUKrvhnz/ZofDH4lc6cr3hZ92z0yMdK98S7WN8tIxxFg6EBBMrq+AsZ/QFJ8rHfI9mWigBatprthGxLLhLXUvhr5mMrLPqyuRhADtjHX2qb4jw5Z00OXA1K2UdkOVIYeZSD1A27966qKAI/jk0qQM8Cl3TDCMYJkAILIM9yuQPfFLsj8SMTAHTLkwB9CFckZF1pIzgE40dNqcqKAEyTinEQiyiFjrQymHCZTSxBg1dfEdXjIJzvG++9St9ASsAnV51Q4lwmQzaBhzGo86ZJ2AOCQceXaeooASr0SxRtJDE8QSLKBgJCgVb0r83Q+aPy9gwWui5v7wI2jxjiR9DGJQzgRxkBkCMcazIo2TIXr0LtbKCMHcEdKyoAXryK4ZwwkkA8ZwqhFChfBcKX8uojWRuSO3pUdJwvVGVhhlhJt5FlJAyzHThWLAiZ86vP5ti2/mpyooAhb6eUSoE8RUGB5YlYMQ4Vg5I8i6NwQV6nGcAVypNdMWGZF80YJMaAJ+cAwjJGHXwsnUdWNjscimSigBetUuGHhyl3VxFklFXHmkMg8oGxREG/d/fFYRpeap8ghnEek6hpjGpwwiB2LBdJyRu2522pkooAULGKX/dVcXKOkNtrdjLICVzqUhfKzt+t3PcdT0xht3aNjm5jBaHKkTu4ClyWY6lJLkgMseQMDqKcaKAFZIpi9sSsqyflaxmTw8ANqx5yqnclg+onKgHIBDTRRQAUUUUAFFFFABRRRQB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2" name="AutoShape 4" descr="data:image/jpeg;base64,/9j/4AAQSkZJRgABAQAAAQABAAD/2wCEAAkGBhQSEBQUEhQWFBQVFRYaGRYYFhkVGBciHRoYFhgbGBUZGyYgGBsjHBoYHy8gJCcpLSwtGx4xNTAqNSYrLCkBCQoKDgwOGg8PGi8kHyQvLCw0LCwpLCwsLywsLCwpLCwqLCwsLCwsLCwpLCwsLCw0LCwsLCwsKSwsLCwsLCwsLP/AABEIAKoBKAMBIgACEQEDEQH/xAAcAAACAgMBAQAAAAAAAAAAAAAABgUHAgMEAQj/xABEEAACAQMCBAQEBAMFBwIHAQABAgMABBESIQUGMUETIlFhBzJxgRQjQpFSYrEzcoKSoRUkNENzosHR8FODk6Syw+NE/8QAGgEAAwEBAQEAAAAAAAAAAAAAAAMEAgEFBv/EAC4RAAMAAgEDAwIFAwUAAAAAAAABAgMRIQQSMRMiQTLwQlFhgZGxweEFI3Gh0f/aAAwDAQACEQMRAD8AvGiiigAooooAKKKKACiiigAooooAKKVePfEW2tpDEge5nHWKAByn/UckLH/iOfaoVfifchstw4+H/Lco0n+QqFz/AIqXWWJeqaX7mlLfhFiUUvcC58s7vSI5Qsh2MMn5cqnfysh6HY4HcbimGmGQooooAKKKKACiiigApZ59uwlrj8b+B1NgyCPxZHGCSkSZzqPXIBOAcDfI7+aeZI7G2aeTJwQqoPmkZjhEX3J/YZPaqSv+MPPdGW5kBnk2WJdxEuchE2zgd2OMnc9sKy5OxfqMx4+9nNxDhcOzRl7wkjLTxGOQjuxkkkYk+xVftT38KJJvxMsau/4aOIFkYl1DsfIELE6MKrEqNvMpxSdcTaRspZiQqqOrMThVH1NPHK3Dr6ytzpkgaRnMjRFCFJIA0eODkYAChtJxjoajx5vd3Vwv3KsmLU9s8v8AYsuio7gfGkuohIgZTkq8bDDxsNmRx6j1GxGCCQQa7vGGrTnzYzjvjpmvRITOisWbAydgO9COCMg5HqKAMqKKKACiiigAooooAKKKKACiiigAooooAKKKKACiiigAooooAKQefeZJHkNjauYzpDXEy/NGpziONv0yt1z+ld+pFN/HuLLbW0s7AkRoW0jqx/So92OAPrVWcMtmVS0pzNKzSSt6u27YzvpX5R6BRUXWdR6MceWNxR3PkzsrFIUCRqFUfuT3LE7sT3J3roorV+IXIGeob6eUgNv7E1869t7LCLu5ES8AZGZZ4G8QqjPjw3TQzaASoHiEa+xxuKb+XefhGirO5uIOi3cZEmO2Jwu+R/GoI/iC4yc/hxw9pJJr1v7N1WKDbqqkmSTfs7YA9QgPetvxF4XDDA13GPCudUaBkAxKXdUAmTYOoznPzAA4PY/R9PjqMUv519/9EtWqemRl58VJDdp+GiWa1LMmBtJLhWYyRuW0hfLhVI82c5GRT1wPmGG7j1wvnGzIRpeM4zpkQ7o3saprlexJuJJTpwmoYRSiF30tIVQk4AAUdTuz0xy2fnEqM0UyjAlQ6XxvhW7Om58rAit+vp6Zr0NraLUopG4X8QmiITiChB2ukH5J/wCouS0J9zlf5h0p2ilDKGUhlIyCDkH6EdaoTTW0TtNPTM6KKK6cET4j8rz301miOIraIyyzSnGUwFVdAPVirSYJGB17YNV27w5adFEUO4i1HzFAdpJHO7SSYDEntpHarv8AiBMV4VfMDgi1mwR/cYVTtlyv+Isb65Zcw2ltIkK9jIseXk9xGpwP5s/w0jLLvUr5/oOxV27p/BlDOY5YZ1VZPCYuEYlc5UrkN2YBiRkEZ9Oos/hHE1uIIpkBCyoGAbGRnscbVVizAlQNwy6vbGwH75/0NbLPir2eGhlWNSQPCc/kt7Bc+Ruu649wcCvM8rR6Hh7RYN5dfgbkXg2gfSl2AO2yxz/WM7Mf4D/IKluMcTkivoVi0yyXUemJWJVI1izJPI7jJbIeIBQNyOuNxB8vc2wXq6caZCp1Qvg6h0JXtIh9R6jOKjeN8MntXt54WMltau7NFlvGijkXw5VgkG5QKdYQ7goApwAoswZe32WS5sW/fI7z8auLc5uoFaHIHjW5Z9GeplhYalQbeZS+OpwATUZaXCtcuvCxbquFaSVizxOXHihIoo3A1lWEjSdg6nDZOGbg8SLbxCN2ljEa6ZGfxGcY2YufmJG+aSuNR/7Lug9vFEYrx2Co7LEkNwUJ8QOR5VkjUhgN8oMfMauIxw5e4x+JgEmnQwZ0dc6grxu0cgDYGQGU4OBkYOBUlSjwXjNnw+2SGa8gMpLO+JFy7yOZJCiZLEF2OB9K2yc9azi2tZ5uvnZfw8Yx6tLhiP7qtWXSnyzqlvwNNcPFeOQWya7iaOFfV3C59hk7n2FLDPfz58WdLZTjyWy6nHqDPKDn/DGv/mt/DuVbeNg+jXIP+bKzTS//AFZCW/1pL6ifw8jlgr54PX+IiMSLe0u7gD9YiEMf2edk1fYEV18J5zWWUQzQy2sr50CXQVkxuQkkbspYAE6SQcAnGAa6ZCi9cDPSlXmaYyXFnbQ7yvdQynHWOOJxJJJ7dAg9dWKws1OktGnilS2WHRRRVZMFFFFABRRRQAUUUUAFFFFABRRSnzfzs1rNFbwRLNPIjSEO5jREUhcswViSWOAAPX75qlK2zqWzk+I9zqa1t8/M7TMMbMsWAoP0keNv8NL9F5xeW6uDLLD4OmJIwA4kUnU7MVbAODlRuoO1YTTKilmIVR1JOAPua+e63J6mX28osxT2yYXl2sUbyNsqKWP2Gaj+S+AG/mjimBeK2a4NyQSqF2c6YGP6u7MoPRRn5qwteICa7tXkXFitwmpm8viMdXhMAdxGsvh7n5s+g3uS9vYrePU7pEuTgnAGTk9O5zvV/RdL2z3V53/Z/wDv9BWW3vSOpEAAAAAAwANgPYCo/mDgEd5AYZtWksrAqdLKVIZSD7EVp4RxYykaZIbhN8yRnSUPYNGSevTIP29PONcaMUkaDbVg50mRmwd1jiXcnHVjhVyOvSvUJxZf4bSwACyuQUGT4Nwmrrv5ZkwwJOclg/Woi4uJICFvIWtyTgOSHhY9BpmXYZJ2DhSfSrJ4dxVJtYUMrIQGR1KMMjI2PUEdxkdfSuqSIMCGAIIwQRkH6jvSqwzQ2ctSVsRXDwed7S/RbSMsrQzPLAJDHFgMmllXBVZNRONhnLZO1TvMHK4tdDWmFWR1QQMT4as2cFG3Ma+qfLgbAd4CTht5aLdT/kzNIu7prDxIqkKEQ5EoQlm05UsSd+gqVzWJ+SnunIvBYXLvN9term3csdCvpZGQ4buNQGoA7ErkA7Vu5iuLlIc2kaySl0GGxhVJw76Syhyo306lz61X3EogJYWtZTCLawnYOhXIDeD4OVYEFT4TnBG+mrH4JxJbi3ilVlbWiklSCMkAkbe9VY8neiXJHYzksLSea3ljvhGRIGXSilTpZcEONbANudlYgepo5Y5aSys47VTrVAwJIxr1EsxYepzvUtITpOnBODjPTPbNRfCfxRIM2lV0+ZSFLFv5dBwq/UsT7U0WVHzLwCOx4hLHHG0cLpG0eSxT9WpUZsgYb9HbIxUt8P8AkRjPDNOgltTas6awDh5cBkZD3QagDjo3qKtmWBXUq6hgeoIyP2NQHMMag29vgJBIXDKPKraVysW3QHc476cdCaT2KW7G97pKCp+e+W7a3kM3DZ9eh11W8WqSSAg/8iRAwjGWyUbHlzj0pk5C53F3qgmZTcxjJIBUSL01aDurDYMv0PfAmL/gsoQlrz8MgII8JFQRj+EBsq31YHr0FcMXF7gS2qiLxIpWKfi5FCSPhHkJEKgaVIUDVkAkjC9qmy/7ibS+/wCCjH7HyyStIriyBWzEckGSRbSMU8PJyRDKAdKdToZSATsQNqj+ZuIXN5JZQvbpCouklYGVZnKxBi/lC4CbqpOScuBgZpkZgASTgDck7AfWliHmywSSRo3eVjgPJHHPcgY3C+IqsAB10g43JxvSozZGu1cjLxQnvwdt5x61tM+IrQgdXFu+j6+IiFcfU1pX4h8PP/8AriH1JH9RWcXPNg4A/ExjUNg+Yyc/yyAVnb8PCnXYTIozqaE6Zrd84z5OsR75jKjJyQ29YmZ/HtGnVfg0znf4jWCn/i4NODk6iSDtjyhdx17jpXNHzuJdonnl/ha2s5Bn2JlVkx75FOXL/MKyv4MsX4e5CljEcMrAHBeKQACRemejDI1AZFMFWx08a2mSVnr5RWdpwriFwQRbRwEHa5uxFJP1z5YYQAMbAZYdO9N/LfKUdprfU01xJjxJ5Ma2x0UAbIg7Ku1TtFPmJnwJq3XkKKKK2ZCiiigAooqP4xx+C1VWuJFjDHAJ9hkn2AG5PQDrQBIUVijggEEEEZBG4P0NZUAFFFFABVX87W2jjKOek1mQvpmKTLD64kBq0KU/iNw3XaidRl7VvF2zkpgrMMDc+QkgeqrSeoh3jqV+RqHqkxTYHBxscbHrj7d65b3hkUoIlRH2IyVBxkYOD1FdStkZG4NeG1MpEY+Vvnb0XuB/Men7ntv8xG+5JcF78E5ynZ+Nw6IXCiQSRYbUB+Yp2UsMb5XBrot4niu7YTsJIF8RYnbdkZwNIc99lKq3U6sHfr0ctx6bZB2y+n2XW2gD2C4ruurVZUZHGVYb/wBcg9iOua92L7K4F1PfKOji3LyykSRnwbhfkmUb/Rx+tD3B+2Kj+V5GL3M1wFWYNpkOoYjCjZFz0TGHz31+1RsfNk1s3hzRyXEC4AuYl8WRfaaFfN6eZAc9SBS6Lqyub1nZbq+iMel3EUuguJHZUdFCo2lDp8w20jJzVquWt7JHNJ60PnLt2txJNcqQY5CiRMD86pnzj2LM2PYA96ns0nNzFcMoW1sRCBsDcuiKo7FYoS5P90lftWuLgk8p1XV07jG8MY8GD/KMu33cisPPC+TaxU/g5fiHzWFzDDh3TS/lVpW1hsxoqx5Odtz2BqFmuY7nC6riyuJtJdWV4RINjKqllKO4TUMr5th6U2ym3t1AWPSqgnEcbNv7iNSf3pO5o4ubox20flcSpI7xscwgYZAWKqUmYnGjGy5zSa3mtTK+/wBRspY5bbN1tywtw0tvZSj8NNExmYfmAFDGkcQmJyFdfEBG5UKcac1M8KgY3USxRPDIrDxTpKqqqDlWb5ZA2wHX12xUZwSykt2ght5GUtIoAUkKwzqlLx5Kk6QxJAG5q0qq9H09J+RDyugFeGtcku+Buf6fWvBBn5jn+laMETe2tw839qEiyuNL6WUDGfLpyzE5GdWAO2RvJ31hHPGUlUOhxsd+nQ+x963CFfQUeCO230oAirblK1RgwiDMOhctJp/u6ycfauXmIf71Zj3nP7R4/wDNMAJHX96gOP8A/GWn924//FB/5rF/SzcfUiv/AIlcc8KWNDD+It4/PND4hj8Rv+WrEK2pB1K43JUHbOZ/h97xC3hnK8My87vIPCuIiASipGCp0/KqIpx6Ur8ek1Xs2rp4oH2Glf6CrA4n8RLaFiiLLcMO0KAr6f2rssZ+gYn2rMKYhD8sOmu1NtirxbiMx4ObKTh96JBapCJPCScEhVQt+U7HsTnFar634Zc3FpFBYtHK9yviE2ktswQI7OTJpXqQAd870xw/FKInz2t0g/i0xOB/hjlLH7A0zcH47BdIWgkDgbMOjIcZw6HDIcdiBW1U14Ym8dx9SaI/h3ItrDOs6LIZE1aNc80qpqGliqu5AJUkZ9DTBRWm8u0ijaSRgiIpZmY4CgDJJNaFmu+4rDDp8aVI9Rwut1TUfQZO5rpBqrL7m6Bri6luYZxHgJE8lpME8IRqzbsnl1SGTOQMgJnpQrTWltYzRSyyzl7WNlaVykwkCq6lMlVAHmDAZXTncZyj1kq0x3pNraLUoqH5f440/iLJGIpYmVWUP4inUoYMj4BKnJG6g5B2qYpyaa2hTWuGFFFFdOBSjzpEI7i2un3iRZoZDjIQTeGVdvRNUQUntrycAGm6lT4jXssVqjISIfGRbgoA0nhtlSEBBzlioIALac43rFrctGpemma+B8ciso2guHWKKPJgcnCtH1EY/nTdQgySoUjO4HNd/FKNFOqCVJCyeFFJpRpkYkeIoycBQGLKfMu2QMiveC8LgihRYYfDQY0qynVsMKTqy2ceu/0rzj/CYZ4W8dchAzBgSrJgHJV1IK7Z6Go46rTSaK66be2mdVj8TbZwPESaEnoWj1qR6+JEWUA9s4PtTNY38c0ayxOskbjKspyCPY1S/Cc/h4c9fCT6/KKnuQOcFtoGimjYQC4uNM6+cLmViwkjA1KAzMNQ1DAJOmvXy4VCTR58U64GD4m3MqQ2xikeEm6jBdT08r4BB2ILYBB65qPj+IM4j0T2fjMQQWhkQRsOmSkpBXP8Pmx6mmzjPCYb+1MbNqjk0sro24IIdHRh3BAPp9qrbmbgU1pc20P4p3jmWXz+HGr6k0ELqAxkhmPQfKcV5nUPLHvhrWudj4Uvhmrg1q0cCI2AVBAUEtpXJ0LqPzaV0rnvipy1hPhnGxbv6ds/UVC+HHArOzYAHmkkYk/dm6D2G3tU7Y3SNCrqylCoOoHIxjOc14ce63ZU+FowjjdGht45HEbvum2VQZZwH+YL2696ZLk4ARdhjttgDtUFwtHMiSKF8ScMI9ecRxqNRYgbkscHG3UVy8Sv54kgnluoo0uGChVtWdh+U8mABKWc5UDYfqFev6V1Jmcky+SauuERSEF41JG2ehx6EjBI9qjuL5TwLWz/AC5pGxGqABEUEGSSRNJHhqPpkkAEE5rjt+OXcSs9zGjIWCxBUMc8zHIVVgDyAEnHVxgZJC4NNnKfLrQ657ghrqfGvG6xqPkhjP8ACuSSf1MWPcAZw4XVc+Eby5Ulx5Zwty9xBT5bm1dc/rtpFb28yT4z9qXObbq/twsZms3mlI8OFIJtRAIy7sZ/JGvdsegwc4px5r5uW0AjjHi3UgPhxA49tch/RGO579BkmkRiIdc9xJ4k0hGuTByxOyxxIMkLk4WMZO/ckmr56eHzonm7flmiexfzyz3Ph6lzK0KR2wcDfzyqPEwMn9Y61Lcp/D5Zj+JdHtU0kQon5cjZOTLOCNyf0qwJAJJ3OFl+AcnGUpPeLgKQ0dscEKeqvNjZnHULuqnfcgEO9M9s/StGLrfBB8F5WWCQyNI0r6dKlgo0DqcBR1O2T7CpmV8Cs61yDLL9zXG9iwijwPfvWyiigAooooAKXeOf8Za/9O5//VTFSlzHJjitgOxgvv62p/8AWsZPpZuPqQnX3Ctd9cEjKq+cHYMWAYA+2+9dF9y+5tIrl7y3tlbA/Ni/LGo4Qata4qS44RFcOzEBXjV8/wB3yN/porZC/wCFto7m/UG3iiIQAF/BBzhnj3yzqdOR8ucfqJpMe/6l+RZkt45lw9Pkhn5H4mvRbSYdmWWSPP8AhaNv61OckcmXUN01zctFH+UYxFEzPqyQ2qRyq504OkAbam33qL5Uu54ZLSRmeO2up3jjtDulvG8bSwjcatWpAMZwofSAABVo1vHGPfdKFZeozVPZb4Co/mHhIurSe3J0iaJ0yO2oEZqQqK5n42LS0lnIyUA0jsWYhEyey6iMnoBk04lEzhnGppYMrGjyRExXEBbQ6uuQ2ljlSDsQGAyCDntUba2ktqls94AYLaPKrChfwnIK5cbswVGKKUGNySNxjrtuWliVXSRo5wv5k64/NOS7mVD5XBYsd9xk4IqLbjcsjSLdykWkaI7yW0GkupLZLCR2cIdBH5YJ/rXnvFqu1a0/5K1mTnb8ofOSLeQi4uJEMf4iUGNGGlxGqKiF1Pysx1NpO4BGd8imetVrOrorrnSyhhkFTgjIyrAEH2IzW2r5SlaRK3t7YUUUV04FK/O3CZ5TbSwIJvw8pdoC4j15QqGVj5da5JAbAOeo2NNFFca2tM6np7Kyn5iuIWQ3MLQQs+HkkhIEQJ8oZ0ldcH5deQB1IxWy/wCFzcWt5Vt5PBtiCokII/Eno2O4gAyNQ3c9MKPPY7oCCCAQeoO4P2r1VAGAMAdqRPTxNbGvPTWil+NW89gpa7g0RKNpom8aLYbBsKHjJx3XHQZzU3wTkW6isonjcO7J4j28gCYd/wAxxHMo8u7Ns6t9QKs3Fe1bWWq1sRK7XtFJcvczXFjcumh8l0MtjpAPmBeWSLsun+LOmTGPmbNWtcR2t9bLJIsc0BAkUsMgYGdW+6kb+4rl5v5Z/FRh4sJcxAmKT/Uxv6xvjBHbYjcA1XFjbtMhdJpoYpFYiJXKeFI+Vn1J0Yk9VbIDBtskmsa7hiXd4Inj9/bzsrxWwitItcyuXd5JwgAUsjbIhLBgpJJwCcdKa+VODPOiSSIYYWVGaI7eIwHoQCqdM5A1Y6YpM0N/s+aHrJAjxEepQZQ4/mXSfvVu8J4kktukqsCjIrasjGCAdz2xS+raxzMyuHz+53BPc26+DXeRyfiYzGoI8GVSx+VNRTfHVjgHAH7ioqW1gsmDnXNMwWOLP5kr+UARwr0UbZOMKMFmPU10XnNinUtupkKjLPjyKPUDIMnc4HXHWsRx63gJkgV7+6K4LgAYB30+IcLEo/hXJ23BNTTiq0pfCHO5l7XLJbl/l5g/4q70m40kIgIZLZSBqVGwNTHALOevQYAqG5k+I+dcPDtMkiq5acjMSaeoj/8AjuCQMA6R3PYrnHuLyTkf7Qmyr/JZQBmVj7qo8S4P1Gnvp71J2HJNzd6DKPwMKHKgEG4YYKkYHkhUg9PMfZTVkwpWhL87oXeBT5uLmOESXV1JJGxLNlnBijYPJJjEcYLH2GMKDsKsrlvkwQv49wwmud8HBEcIP6YkPf1c+ZvYYUSvAeXYLKEQ20axoPTqx9WY7sfc1JV1vZl1sKKKKyZCtZ+YfStlao9yT9qANtFeA0FqAPaiObHuRZymz/t/Lp2UtjUNegN5S+jVpDbZxmpevKAKcl5jmDI6z3UluARNKXZZYHGxEtqsWV7H5cdegwTJWDNJf2c34t7qPRcqpYxMF1KjbNGik50/qz0+td3HuTJ0vZ7yFBP4rKxCP4NwmmNY9KsTomU6QdD6cHPWsOH8LtpJC6KIrgYLEL4M4YAjLrjDbH0I3PY0ultaOp6eye4rZ6jFKqCRoX1BDjzDowBO2ejDPdR9aiLzhjXJ0ujx2aSI6QPjLOCGHynaIHcIe/tgV3iS5j/guF9/ypP3GUY/Za4b7nKBJEjn127Hf81SqHsAJRlP9amfqRLSKl2XSbMebXKwxOOsd3aN9vHRW/7SasGq75zkD8MuXjYHTCzqy4YZTzgjsflrDhnxhgWNEucySnID24WSKUD9S+byE90O4Oeo3rXSfS1+pnqvq2WPSv8AEPmZbSzYAK802Y4kYZBJHmZh3RVyxz12HUioK9+McYB8G1ldsbF2SJPuQWYfZTVYcY5iubu5E02HkfMcUKjCjzkeHH31EhTk9d84AGPQnG9+7wRVkWvb5GTk+3u7iKa2jAuIIo1VjJJ4bgnGESTScnTlsMMbgZAOzfytybJJL414joiMCkMjI7yOuMSymM6MKc6I18o+bqRhm5O5dFlZxw7F92kb+J23c/TsPQACpuk1Mu+5I3O1Omwooorp0KKKKACsZGwCQMnHT19t6yooAX7yNgoa4uJFd/lit/0n+RVUvJjIyWyu2cKNqkeFcREgKYlDx6Q3ixmMttsw2CsD6rtnI2xisOK8St7VTPO6x7BdTHc9wqjqST+kdTVZcwc5XHEWMFqsscXdEOiZ99mlkDDwI++nIY437rR45Z1JvwW/XmaX+SeISyW2idNMkBWJmEhlEhVEOoOVBJOd8jrnr1ru5lt/Es7hBJ4JeJ1EmrRoJUgNqyMYPeuJ75OPg18y8ypZwGVlaXzIojj0l2LMFGAxA753NVry2xa3Ep63BacjbCmU+IVGANhnr9ajOEWdtcwpNDHGsytGWYAF1ZWVmUvuSGAIzndWyKn7CzEUYjHyrkLtjAySo+w2+1OmdD4nXJGcStwlyH6CZCjb9WXddvUoXB/uioTh/EgkaQGMqsMhicA/8QQT4CBP1HRoYudwBjOM4YuZk/3WR98xDxVx1zH5/wDUAg+xNRvCLJfx8khGdUEboewOWRyB/Fp8MZ642prSqVv4/uLpNXpfI0WnkJi8KSaV1DsEQMp1ZABJ2VRjAzipy05ancedltk/hjw8n+YjQn2DfWuPlC603zIej2+R/gk//pT3SKb2DeuCJ4PyvbWpZoYlEj/NIfNI/wDekO5+nSpaiisGAooooAKKKwkkAG9AHkz4G3U9KyRcDFalGMs2232ApXF8b/Dhitn1RQSGn/mc9RGey/qG522rNUpW2amXT0hi4pxRYIjIfNuAqjq7HZVX3Jqrr67nacXEqNNPC3jqEOqNFjbDxQJ1OpWdPEOC7DpgABk4lwVlUpbp5GZXVQQqwyJurqOyMMqyjuR6k1v4IsZjDxrpLfMCcspGxQkk40nIx0FL7+7Tlnant8iTxD4nX0+8TJbRn5QiCSTHYmR8rnHYJ96gW5o4gxf/AHu4J8wB1BADp1DZVUb5x9hVixctwtfBCHZHDOY0OkRnfzORuEY7AAjfPUdHOy4Fbw/2cMae4QZP1bqar751wifsrfLKosON3CDLXsxJ9XDKP8wOaC5kdnZxIzHVqGAwOMZBXp0HTFWzxG+hgUGUqqsdIyM74J7D0BqvOcVtluUliaLS8ZJKMukFTuTp2yQ3f+GuzadeDlQ1Pk0WHNMsKt4p8VU652fHUEHo23Y9+9a73mlLq2b8IyyzzZSOM4yhI+aRD8qoPMSdug3JAKXxzjYZ1KsPDGQ265buG3PQHP71lwPmM2zs0EQm1q2PLjQTggiU9ELAFkHXqN85zlxzK34O4qq67Utmrh3GBbW09vGjsGjkieMIxRjgxsxIBCyjuRlXA7HBrkPAwbYXI3jaUoT0ZNGmMONsjzA5B7b9q7eARPdSGCPCyKcyuSCFycsy4+ZiScL69elWFe8BiSxeBVxGEbY7k5yWLE9WOSSajxNqu7X+S/qVClSn/gVuR+WoeIMyS3ckMqs2I4xGokUdWRnVidPRh2PsQatPlz4fWdk2uKMtLv8AmyMZH364J+XP8oFUBwaUsVdCU0qp1KSCHxkshHykA7kdcmrg5V+KkbARX7LFIOk58kL77amJxG/TOcA9R6C/JNNd3wedjqU+35LDorCKZWGVIYeoOR+4rPNIHhRRRmgAoozRQBW198XyxP4O28WPO0ssnhK/UZRVVmIyOpAzUTd/EDiEhOHhhX0jiLuP/mSMR/2VK33whZWP4O5WKLJIiliMoTO+EdXU6fY5x61ha/CScn869UL6QwaW+zyO4H+U13g2u0V+G2iTzyzcQuXbw9Gku51NryMKR8uSuNEQXO3XNM1rxoQi5C2xtobe1E6hlCNIG8XDlBug/JOzeY53Apu4DyJaWjeJHHql7zSEySfQM3yD2XAqA4+yyzX564WC1b9tZH/3P+tSZ43y3+Q7Hk50kN/AOGiC2jj6kLlj01O3nkY+7OWJ+tVvxOA3F5cvdEyCKZkjjYkxRqoUgiP5SxPmLEE/tUtzFzdJcpc2ltH4QHiwPNI2l0OnGqOJQSdmyCxXsQCDmoW34THHGYhrZXYk6maQnYEhmOTpIXG59qtiRcT8siOIo7SLcWwCPjSoxvcgb4dcgLGBnDncZ22OGlrDjSyN4bgxTDrE+M/VD0kX3X74O1d3hDVq74xn0GcnH1wP2FcvFeDxXKaJl1AHIPRlPqrDcGm6GaPOOyBbWct0EMpP+Q1D8GRhcwD+GzbX9S0IXP3Vv2NQ/MdtNaxrGbh/BlfTlh4gHVzrUgvjA/ScHfZa6+CxXr5liaIrKFxJJGBlBnSVVH1b5J0kD5uvaup8NCnt2v0HXgV2g4nbLqBdknXTkZxpV849MoB96sjTjp+1VvydxeOxgWKS0PiomPHhVX8c92Y+VkYnchtt9iak3+I8h/s7Cb6ySwRj/tdz/pSHtvwcpNvwOvijvtWQNV1ffFG4ixrsEOo4VVu9TufRU8DfA3JzgAEkgVrsviXJPLGFt41RpY0bzswAZgrnxwoiDJ5jpBbOnGckCuaM9rLKrFpAOprD8OP/AGa4OK8ctbQAzyxxaugZhqb+6vVj9BXDh3GYn5R9z0r1Id8nc1o4VxaK5jEkDiRCSMjPUHBBB3BB2wa7KANdxAHVkYZVgVI9QRgj9qrrkm6i8HMchJkeQqjOXdFQ+HGjBtwVRFyD3JzknJsmkPjqfhuISTC0dkkhjVZIIdZZtchcSaNx/wAvc7dd6R1EOo4HYaU1yTYuwPm29+3pS/Zxyr48kH57ePIksWR5XJDROPRdDRhh6YPY1ptOB8QupxO6rBBHvHbzEFmbszCE4XHbUz776QQKY+V+CSxPcSXCRo0zoQsbmQeVAmosUXc4G2NsDc0vBFy/cjea5pcEjwHg/gR+Y65XOqR/4m9B6KOgHpUkWxSBzL8TIoZGitYxcyRuVlJcxRxkdU16SWftgDA3ycjB12nxPDqzfgJjoGW0ywMB17s6seh/TT3khPTYv0cnb3aejV8Q+Zk/EpCpLGFNTAdNT7Lk9MhQfs/vUFwJfHMjSqpUaQFKgjue/XtSzzZxgPcPcxReAshzIJJvEDnCqpHl/LOBjZiOm1SvLPMkJtZAG0zYZtDbE5woKno4+nTO+Kg6jurdTyv0L9KMPpNap/n/AMkdNEhdiqKAWJGFA77dqjb64ZyYozjbzP8Aw+w9/ftWfEbwrhE+dh1/hHTP19KLW3Eagev3/c/+ar6LpfU99+Dn+pdcsK9HF5+f0OdbFwF/s/KNsISw+jFhisH5gnRWjE82H8u7lwNW2+qR9Ix2GK7Chbqoxv13P7dCPvWuewUqdWTscb4x/dA2X6ivXvEqXB87GTT5MODACEADoSD9c7/+n2rurh4Tea0w3zgDPvncN9/65rZd34TYeZ+yj/yewpktKUYpN2z03ZtRrhkkgbPlETtHk+6DysPXIIqyIPiuYraOMK13OIxrnYCCJm74GNZ+oQA+vaqwtrUs2qQ5bHT0HoB2H9akKw8St7ZtZXC0iT41zTd3f9vOwTP9lDmGP2zgln+jMR7U3cvfEOO24Rbg5muR4sSRatz4TlNUj76FxpJY+oABO1VpeXmkYBAPcscKg/iY/wBB1NTvJfw0vJ2Z2U20L4JmkUeLJ5nPkizlSVI3cDHo1S9Q5Xtjz9+SrplT92Tx9+CTtuauJ3d3HHFclZHYHw4408KNM5Zn1KzaQoIyWGo4AxmirV4By5BZxeHAmkE5ZiSzufV3O7H+nQYFFTwmly9lFtN8LRKUUUVowYyOACT0AzVW2XFrWS189x5riRrghDrl88njKoRQzeUaFwBkaQKtStccCr8qhfoAP6UrJj79LYyL7Pgpq6MsU5uzFdGGTyzzTKyhR0icrJhlAJwfKBhiT0qaCbk+vufpsO32p85m4hFBZzyzrriSNiyYB1jGNGDsS2Qv3qnIbu4jj3aKCMfKJC0zRr2VpSUD6emSM4xkkjJqwy9aXIeql5Gmoa/5mRSyQjx5B1CnCJ/1JflXHXG5x2qBvL8OuWaa7DYAVQEhbPYYwrj13bHU4Far5WCCMaRJhcRqB4MJJCptjzuWICg99wBin9vy2ZrM/Eo0GGW8d5y2qOGSNXfBCnMiZhiU9ECnUzndtu3Rs5flx4kJ6xuSvrocllOOwB1p/gqWPAtFgbaM+YQlQx7vjOpvUl9yfelBuY4UIkZ1jlQEPE7BJMfrQqx65GR7gb4NIw2sir74GZJeKpb+fI4VqubpY0LuQqjuf2AA7knbA61E3HMwI/IjeVj8vkZEJxkAErqkP8sasfaprgfw+uLhhLfOY1G6xr5XGRjy4z4ORnzZL7ndOlDtLwbdJC/FBJcySkQ6winWjnEaKAWzdOM74GVt0z1Bf5vLKck8GnvZWa4uJAiQwkogRUDPliippIAVQNzqPm6im7nO2S24TLDAgjVwkCKgC4M0iw5Hvl9WfrSRc8Xe3sLsWx0l7sJLKM+UForXTGf4tC5Lfp27naan7lsyqpp6JPjnOfgILLhpIWEeG1yxMmgg4KRas+I43BY+VTgYYggKvCOByXVy0cG8z4aad8uUUnGt2PzN1CpkZwcYAOPeFcKkuJVtrVRqAGpsflwL0DPj/tTqx9ACRcfLfLcVlAIosnJ1O53eRjgF3PqcdOgAAGAKd4MPUm/gXBY7S3SCIHSg6ncsScszHuzEkn6130UVkWFeYr2igAooozQAkc7fDz8XMs9u6RTY0SagSsijJUkA/Op79wSD0GOHhPwslTV4t7gPgFYYVXI32LyF/U9ADTNzRzpBYgByXlYZWFMGRvc5OFXtqYgduu1VrxD4wXrKzxLBEBgBCjSk52XzFl3zsfLtg+lJqce/cuSiby9nan7Tr+IfBbbhdsn4eI+JO5R7l28WWNcDUE1klS/y+QDAydjiq5cW7qAHUY6b4I9PcVKcQmkuJGlnkMkz9X6aR/DGP0L2wPqcneuU8MT/AN4/9K9PHicLXB5eTMrre2abJFBLM4Zs9SwJPYf6V2NdoOrr/mFc3+yE9B+wr02ESDJwB6nApspytJIVTVPbbbPX4tGOhLH+UFv9elajfuwOmPAwd2bfp6Af+ameCcsXF2AbS31oekrnw4vfDEEv/hBG2M08cJ+C4ODe3DP6ww/lR/Qv87fYr0pd5Uvn+Bk4m/j+SpYrQsyJCJJZPDUMsKs7ffSDpz13x0pj4R8L+JyEYt0t0J3aWRdX1wuo5+33FXzwrg8NtGI7eJIkHRUUAff1Pua7aleR/HBSsa+eShuaeRn4dHAWuBI00rKVSPQABGz5LMzMxyAM7da18s8rT8QcrD5IVJD3LDKqR1WMH+0f/tG+TnY2rzZySL+4tmkkIhhEmuMbGUtowC3ZRpOcbnOKYrS0SJFjjVURAAqqAFUDYAAdBWlmpTpGXhTrYu8s/DizsiHjj8SbvNKdbk7ZIzsmcfpApoxRRSRwUUUUAFFFFABRRRQBw8b4NHdwNDMCUfGdLFDsQwIYbgggUocxcmR2dnJNY26zXMY1Bpg11Lpz+Z4fiEnXpzgd+lPtFGwKL5R5e8dgtmC+xLXLr+XECclVAAUHI2iQADG+NstHCPhRPHIC92hCMXDLCdcjkFdU2pyDgHbTjoOgAFWWoA6V7TKyOuPg4lp7EyXlK9z5bq3x/NauT+4uAP8ASs15DdyDPdNkYyIYo4tXtqcO4H0YH3pwzRmk9k/kNeW38kbwvl2C33ijAfABkYl5CB0BkcliNztnuaka9rytCxO524mpnhgZkWOL/eZ3YgBAhxCN+mqTJye0Z7nZLSOTiTi0skMdrGwaSRgepbXqkHd2JLhOpJDPjYFr5w+HD3l6k6T+GjIqSqQSQELMjRj5dYLMPMCBnI9C3cI4RFawrDAgRF7dSSdyzMd2Ynck7k0v0067mMV6ntRo5d5disoRFCPd3bBeRsYLuwG7H9hsBgDFSlGaM0wWFFGaM0AFFGa8oAjZeJn8SYxgJFF4krHr5siNR9ldifZfU4gbrmZouGvxA7tMsZhjOdKCQhYFYDocurOeuSR0AwxtwePx/Hwwk0aDh2CuN8B0B0vjJwSMjJx1rli5Utlt5LcR/kSE5iLMyLntGpP5SjqFXAB3FAFHz3BLs8jM8sjbk5Z5GPQKo3PoqDoNgKlb/wCG00PD3vJFYziRH8Bd/Cj1ecsF+eTBLnqBuB3JtbgvJNnaNrggUSbjxGLSOAeoDuSwHsDU4aTix9j7m9sdly967UtI+b45AwBUgg9CNwfvWVWzxz4TWk7l4i9rITkmEgI3qTEwKZ9wAaiV+DHrey49oow37kEf6V6i6mfk8x9PXwVzLMFGWOO31PYAdz7U3cofC1rkia8QxQdREdppfaTO8cZ/hzqPfT0L1y98NrO0cSBGmmHSWY+Iy+6DAWP/AAgU1UnJndcIdjwqeWara2WNFSNQiIAqqoCqoGwAA2AA7VtooqceFFFFABRRRQAUUUUAFFFFABRRRQAUUUUAFFFFACjxewkN1IzRySKQnhaWxpwBqAIXyMWyckrjrn0kOIcJeWSHUsT6YJAxki8RdRMXTzLjOGqeooAVuHPcoIEIkGEjBTQGTAibWTIRq1CQBQM7jGxySJCwSfw5FlZnJhQglVXzMrB1AUDYEDY5Iz1NTNFAC7e3034eLwFkUghZCY2VlHhtjSrRNq84UHCnr26jTJLdq4OGGp11hIx5j4duD5irYUHxRvjp8wwAWiigBZjgukUKrvhnz/ZofDH4lc6cr3hZ92z0yMdK98S7WN8tIxxFg6EBBMrq+AsZ/QFJ8rHfI9mWigBatprthGxLLhLXUvhr5mMrLPqyuRhADtjHX2qb4jw5Z00OXA1K2UdkOVIYeZSD1A27966qKAI/jk0qQM8Cl3TDCMYJkAILIM9yuQPfFLsj8SMTAHTLkwB9CFckZF1pIzgE40dNqcqKAEyTinEQiyiFjrQymHCZTSxBg1dfEdXjIJzvG++9St9ASsAnV51Q4lwmQzaBhzGo86ZJ2AOCQceXaeooASr0SxRtJDE8QSLKBgJCgVb0r83Q+aPy9gwWui5v7wI2jxjiR9DGJQzgRxkBkCMcazIo2TIXr0LtbKCMHcEdKyoAXryK4ZwwkkA8ZwqhFChfBcKX8uojWRuSO3pUdJwvVGVhhlhJt5FlJAyzHThWLAiZ86vP5ti2/mpyooAhb6eUSoE8RUGB5YlYMQ4Vg5I8i6NwQV6nGcAVypNdMWGZF80YJMaAJ+cAwjJGHXwsnUdWNjscimSigBetUuGHhyl3VxFklFXHmkMg8oGxREG/d/fFYRpeap8ghnEek6hpjGpwwiB2LBdJyRu2522pkooAULGKX/dVcXKOkNtrdjLICVzqUhfKzt+t3PcdT0xht3aNjm5jBaHKkTu4ClyWY6lJLkgMseQMDqKcaKAFZIpi9sSsqyflaxmTw8ANqx5yqnclg+onKgHIBDTRRQAUUUUAFFFFABRRRQB//9k="/>
          <p:cNvSpPr>
            <a:spLocks noChangeAspect="1" noChangeArrowheads="1"/>
          </p:cNvSpPr>
          <p:nvPr/>
        </p:nvSpPr>
        <p:spPr bwMode="auto">
          <a:xfrm>
            <a:off x="155575" y="-776288"/>
            <a:ext cx="281940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4" name="Picture 6" descr="http://3.bp.blogspot.com/-UUlye-gSWZg/ToRrnoESqLI/AAAAAAAAExM/e6kXIfj6Suk/s1600/442253-Cartoon-Woman-Chasing-Her-Husband-With-A-Rolling-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71800"/>
            <a:ext cx="4368996" cy="2514600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>
          <a:xfrm>
            <a:off x="2057400" y="2667000"/>
            <a:ext cx="685800" cy="914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 is intended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762000" y="54864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Yawn contagion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2000" y="60960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http://www.ted.com/talks/frans_de_waal_do_animals_have_morals.html</a:t>
            </a:r>
            <a:endParaRPr lang="en-GB" dirty="0"/>
          </a:p>
        </p:txBody>
      </p:sp>
      <p:pic>
        <p:nvPicPr>
          <p:cNvPr id="16386" name="Picture 2" descr="http://1.bp.blogspot.com/-HZtgKCQu_ys/T2SZzFqmhNI/AAAAAAAAPRM/N3N0xxesuWI/s1600/ya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124200" cy="3625374"/>
          </a:xfrm>
          <a:prstGeom prst="rect">
            <a:avLst/>
          </a:prstGeom>
          <a:noFill/>
        </p:spPr>
      </p:pic>
      <p:pic>
        <p:nvPicPr>
          <p:cNvPr id="16388" name="Picture 4" descr="http://www.cartoonstock.com/lowres/ear064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3810000" cy="318135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3124200" y="1219200"/>
            <a:ext cx="3657600" cy="990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When does yawning become language?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7010400" y="5486400"/>
            <a:ext cx="1600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9 </a:t>
            </a:r>
            <a:r>
              <a:rPr lang="en-GB" dirty="0" err="1" smtClean="0"/>
              <a:t>mins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Language is creative and open-ended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09600" y="5715000"/>
            <a:ext cx="7772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http://www.ted.com/talks/steven_pinker_on_language_and_thought.html</a:t>
            </a:r>
            <a:endParaRPr lang="en-GB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6200"/>
            <a:ext cx="311573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8600" y="1371600"/>
            <a:ext cx="3505200" cy="2362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Sentence combinations: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62400" y="1143000"/>
            <a:ext cx="44196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Words which have entered the English language: obscene (Shakespeare), Kindergarten (German), ... </a:t>
            </a:r>
            <a:endParaRPr lang="en-GB" dirty="0"/>
          </a:p>
        </p:txBody>
      </p:sp>
      <p:sp>
        <p:nvSpPr>
          <p:cNvPr id="7" name="Cloud Callout 6"/>
          <p:cNvSpPr/>
          <p:nvPr/>
        </p:nvSpPr>
        <p:spPr>
          <a:xfrm>
            <a:off x="4953000" y="3657600"/>
            <a:ext cx="3505200" cy="1752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you think animals have language?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657600" y="2667000"/>
            <a:ext cx="5181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http://www.ted.com/talks/lang/en/susan_savage_rumbaugh_on_apes_that_write.html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1" y="2514600"/>
          <a:ext cx="3124200" cy="106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599"/>
                <a:gridCol w="533400"/>
                <a:gridCol w="685800"/>
                <a:gridCol w="685800"/>
                <a:gridCol w="609601"/>
              </a:tblGrid>
              <a:tr h="5334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Snows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wise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shelter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Cow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When</a:t>
                      </a:r>
                      <a:endParaRPr lang="en-GB" sz="12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dusk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at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The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Seeks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It</a:t>
                      </a:r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95400" y="990600"/>
            <a:ext cx="41910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sign language a language according to the three criteria (rule-governed, intended and creative and open-ended)?</a:t>
            </a: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3962400" y="3352800"/>
            <a:ext cx="41910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Would it be possible to develop a scent language?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meaning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066800" y="1600200"/>
            <a:ext cx="4419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See activity 3.5 p. 51</a:t>
            </a:r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6477000" y="1371600"/>
            <a:ext cx="1219200" cy="2819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62000" y="3581400"/>
            <a:ext cx="51816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Meaning is important in our search for knowledge because you must know what a sentence means before you can decide whether it is true or false.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172200" y="4267200"/>
            <a:ext cx="1905000" cy="1676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Words are often ambiguous and open to a variety of interpretations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495800" y="3733800"/>
            <a:ext cx="4267200" cy="2209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would you explain, to a blind person what the word ‘red’ means? What does this suggest about the limitations of definitions?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371600" y="533400"/>
            <a:ext cx="56388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Definition theory: consult a dictionary for a definition </a:t>
            </a:r>
          </a:p>
          <a:p>
            <a:pPr algn="ctr"/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457200" y="2438400"/>
            <a:ext cx="5410200" cy="1371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Dictionary definitions- sometimes vague and imprecise.</a:t>
            </a:r>
          </a:p>
          <a:p>
            <a:pPr algn="ctr"/>
            <a:r>
              <a:rPr lang="en-GB" dirty="0" smtClean="0"/>
              <a:t>Always reliant on other words (language)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219200"/>
            <a:ext cx="6096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Denotation theory: a meaningful word (as opposed to a meaningless word) stands for some</a:t>
            </a:r>
            <a:r>
              <a:rPr lang="en-GB" b="1" dirty="0" smtClean="0"/>
              <a:t>thing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loud Callout 2"/>
          <p:cNvSpPr/>
          <p:nvPr/>
        </p:nvSpPr>
        <p:spPr>
          <a:xfrm>
            <a:off x="1447800" y="2438400"/>
            <a:ext cx="37338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‘wisdom’ stand for?</a:t>
            </a:r>
            <a:endParaRPr lang="en-GB" dirty="0"/>
          </a:p>
        </p:txBody>
      </p:sp>
      <p:sp>
        <p:nvSpPr>
          <p:cNvPr id="4" name="Cloud Callout 3"/>
          <p:cNvSpPr/>
          <p:nvPr/>
        </p:nvSpPr>
        <p:spPr>
          <a:xfrm>
            <a:off x="4343400" y="4038600"/>
            <a:ext cx="37338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the word ‘Socrates’ stand for? 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971800" y="53340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62000" y="5257800"/>
            <a:ext cx="20574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Did the word ‘Socrates’ become meaningless once Socrates died?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334000" y="2514600"/>
            <a:ext cx="3124200" cy="1371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Sometimes not possible for a word to clearly stand for a thing.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565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Ways of knowing: language</vt:lpstr>
      <vt:lpstr>Slide 2</vt:lpstr>
      <vt:lpstr>Language is rule-governed</vt:lpstr>
      <vt:lpstr>Language is intended</vt:lpstr>
      <vt:lpstr>Language is creative and open-ended</vt:lpstr>
      <vt:lpstr>Slide 6</vt:lpstr>
      <vt:lpstr>The problem of meaning</vt:lpstr>
      <vt:lpstr>Slide 8</vt:lpstr>
      <vt:lpstr>Slide 9</vt:lpstr>
      <vt:lpstr>Slide 10</vt:lpstr>
      <vt:lpstr>Slide 11</vt:lpstr>
      <vt:lpstr>Slide 12</vt:lpstr>
      <vt:lpstr>Meaning as know-how</vt:lpstr>
      <vt:lpstr>Problematic meaning</vt:lpstr>
      <vt:lpstr>Body language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of knowing</dc:title>
  <dc:creator/>
  <cp:lastModifiedBy>agulinck</cp:lastModifiedBy>
  <cp:revision>78</cp:revision>
  <dcterms:created xsi:type="dcterms:W3CDTF">2006-08-16T00:00:00Z</dcterms:created>
  <dcterms:modified xsi:type="dcterms:W3CDTF">2013-02-25T06:11:48Z</dcterms:modified>
</cp:coreProperties>
</file>