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81" r:id="rId2"/>
    <p:sldId id="282" r:id="rId3"/>
    <p:sldId id="287" r:id="rId4"/>
    <p:sldId id="284" r:id="rId5"/>
    <p:sldId id="257" r:id="rId6"/>
    <p:sldId id="283" r:id="rId7"/>
    <p:sldId id="285" r:id="rId8"/>
    <p:sldId id="263" r:id="rId9"/>
    <p:sldId id="271" r:id="rId10"/>
    <p:sldId id="275" r:id="rId11"/>
    <p:sldId id="288" r:id="rId12"/>
    <p:sldId id="279" r:id="rId13"/>
    <p:sldId id="274" r:id="rId14"/>
    <p:sldId id="258" r:id="rId15"/>
    <p:sldId id="286" r:id="rId16"/>
    <p:sldId id="260" r:id="rId17"/>
    <p:sldId id="256" r:id="rId18"/>
    <p:sldId id="268"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3399"/>
    <a:srgbClr val="C7C70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54" autoAdjust="0"/>
    <p:restoredTop sz="90351" autoAdjust="0"/>
  </p:normalViewPr>
  <p:slideViewPr>
    <p:cSldViewPr>
      <p:cViewPr>
        <p:scale>
          <a:sx n="76" d="100"/>
          <a:sy n="76" d="100"/>
        </p:scale>
        <p:origin x="-402"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0DDADC-4722-4A3F-9401-E9F027EAE1EF}" type="datetimeFigureOut">
              <a:rPr lang="en-US" smtClean="0"/>
              <a:pPr/>
              <a:t>11/28/2013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A7FEDB-5E3B-4FEB-8B46-09FE89E14FC4}" type="slidenum">
              <a:rPr lang="en-GB" smtClean="0"/>
              <a:pPr/>
              <a:t>‹#›</a:t>
            </a:fld>
            <a:endParaRPr lang="en-GB"/>
          </a:p>
        </p:txBody>
      </p:sp>
    </p:spTree>
    <p:extLst>
      <p:ext uri="{BB962C8B-B14F-4D97-AF65-F5344CB8AC3E}">
        <p14:creationId xmlns:p14="http://schemas.microsoft.com/office/powerpoint/2010/main" xmlns="" val="473596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5738DD-8AB2-44E0-8C03-5761CC29F722}" type="datetimeFigureOut">
              <a:rPr lang="en-GB" smtClean="0"/>
              <a:pPr/>
              <a:t>28/11/2013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39E01-4F2A-410F-AE1E-AD8BF21BFDF8}" type="slidenum">
              <a:rPr lang="en-GB" smtClean="0"/>
              <a:pPr/>
              <a:t>‹#›</a:t>
            </a:fld>
            <a:endParaRPr lang="en-GB"/>
          </a:p>
        </p:txBody>
      </p:sp>
    </p:spTree>
    <p:extLst>
      <p:ext uri="{BB962C8B-B14F-4D97-AF65-F5344CB8AC3E}">
        <p14:creationId xmlns:p14="http://schemas.microsoft.com/office/powerpoint/2010/main" xmlns="" val="272561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Going to try to</a:t>
            </a:r>
            <a:r>
              <a:rPr lang="en-GB" baseline="0" dirty="0" smtClean="0"/>
              <a:t> not use a metaphor</a:t>
            </a:r>
            <a:endParaRPr lang="en-GB" dirty="0"/>
          </a:p>
        </p:txBody>
      </p:sp>
      <p:sp>
        <p:nvSpPr>
          <p:cNvPr id="4" name="Slide Number Placeholder 3"/>
          <p:cNvSpPr>
            <a:spLocks noGrp="1"/>
          </p:cNvSpPr>
          <p:nvPr>
            <p:ph type="sldNum" sz="quarter" idx="10"/>
          </p:nvPr>
        </p:nvSpPr>
        <p:spPr/>
        <p:txBody>
          <a:bodyPr/>
          <a:lstStyle/>
          <a:p>
            <a:fld id="{F0539E01-4F2A-410F-AE1E-AD8BF21BFDF8}"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539E01-4F2A-410F-AE1E-AD8BF21BFDF8}"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deal with the abstract in a concrete way because</a:t>
            </a:r>
            <a:r>
              <a:rPr lang="en-GB" baseline="0" dirty="0" smtClean="0"/>
              <a:t> it is the only way we know how. Order of past, present and future is culture dependent: in some cultures the future is in front, whereas others it is behind us. </a:t>
            </a:r>
            <a:r>
              <a:rPr lang="en-GB" dirty="0" smtClean="0"/>
              <a:t>We will go back to time as metaphor a little bit later</a:t>
            </a:r>
            <a:r>
              <a:rPr lang="en-GB" baseline="0" dirty="0" smtClean="0"/>
              <a:t> as I’m sure you can think of more instances where the concept of time is explored using metaphor.</a:t>
            </a:r>
            <a:endParaRPr lang="en-GB" dirty="0"/>
          </a:p>
        </p:txBody>
      </p:sp>
      <p:sp>
        <p:nvSpPr>
          <p:cNvPr id="4" name="Slide Number Placeholder 3"/>
          <p:cNvSpPr>
            <a:spLocks noGrp="1"/>
          </p:cNvSpPr>
          <p:nvPr>
            <p:ph type="sldNum" sz="quarter" idx="10"/>
          </p:nvPr>
        </p:nvSpPr>
        <p:spPr/>
        <p:txBody>
          <a:bodyPr/>
          <a:lstStyle/>
          <a:p>
            <a:fld id="{F0539E01-4F2A-410F-AE1E-AD8BF21BFDF8}"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If you have ever</a:t>
            </a:r>
            <a:r>
              <a:rPr lang="en-GB" baseline="0" dirty="0" smtClean="0"/>
              <a:t> exclaimed that you couldn’t put your feelings into words, you have used a metaphor. The conduit metaphor (Reddy) is a complex one which structures how we talk about and understand language. </a:t>
            </a:r>
            <a:r>
              <a:rPr lang="en-GB" dirty="0" smtClean="0">
                <a:solidFill>
                  <a:srgbClr val="0070C0"/>
                </a:solidFill>
                <a:latin typeface="Andy" pitchFamily="66" charset="0"/>
              </a:rPr>
              <a:t>The speaker puts ideas (objects) into words (containers) and sends them (along a conduit) to a bearer who takes the objects out of the containers.</a:t>
            </a:r>
          </a:p>
          <a:p>
            <a:endParaRPr lang="en-GB" dirty="0"/>
          </a:p>
        </p:txBody>
      </p:sp>
      <p:sp>
        <p:nvSpPr>
          <p:cNvPr id="4" name="Slide Number Placeholder 3"/>
          <p:cNvSpPr>
            <a:spLocks noGrp="1"/>
          </p:cNvSpPr>
          <p:nvPr>
            <p:ph type="sldNum" sz="quarter" idx="10"/>
          </p:nvPr>
        </p:nvSpPr>
        <p:spPr/>
        <p:txBody>
          <a:bodyPr/>
          <a:lstStyle/>
          <a:p>
            <a:fld id="{F0539E01-4F2A-410F-AE1E-AD8BF21BFDF8}"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Feelings themselves are probably</a:t>
            </a:r>
            <a:r>
              <a:rPr lang="en-GB" baseline="0" dirty="0" smtClean="0"/>
              <a:t> the most abstract and subjective concepts we have to deal with, so again we decide to deal with them in metaphor. Happy is feeling up or high, sad is feeling low or feeling down. P</a:t>
            </a:r>
            <a:r>
              <a:rPr lang="en-GB" dirty="0" smtClean="0"/>
              <a:t>hysical basis: drooping posture typically goes along with sadness and depression, erect posture with a positive emotional state. Similarly</a:t>
            </a:r>
            <a:r>
              <a:rPr lang="en-GB" baseline="0" dirty="0" smtClean="0"/>
              <a:t>, rational is up and emotional is down: we view ourselves as being in control over animals, plants etc. and it is the ability to reason which makes us human, which is why it is given more status and prestige than the more animalistic, emotional side of us (which is uncontrollable and therefore less sophisticated). </a:t>
            </a:r>
            <a:endParaRPr lang="en-GB" dirty="0" smtClean="0"/>
          </a:p>
          <a:p>
            <a:endParaRPr lang="en-GB" dirty="0"/>
          </a:p>
        </p:txBody>
      </p:sp>
      <p:sp>
        <p:nvSpPr>
          <p:cNvPr id="4" name="Slide Number Placeholder 3"/>
          <p:cNvSpPr>
            <a:spLocks noGrp="1"/>
          </p:cNvSpPr>
          <p:nvPr>
            <p:ph type="sldNum" sz="quarter" idx="10"/>
          </p:nvPr>
        </p:nvSpPr>
        <p:spPr/>
        <p:txBody>
          <a:bodyPr/>
          <a:lstStyle/>
          <a:p>
            <a:fld id="{F0539E01-4F2A-410F-AE1E-AD8BF21BFDF8}"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a:t>
            </a:r>
            <a:r>
              <a:rPr lang="en-GB" baseline="0" dirty="0" smtClean="0"/>
              <a:t> the same way that we may use metaphor to explain our feelings, we may also use them to control or reflect our feelings in other ways. The way we talk about death is a good example of this. Dylan Thomas’ famous poem instructs the addressee not to ‘go gentle into that good night’. Here we have an example of what we would call </a:t>
            </a:r>
            <a:r>
              <a:rPr lang="en-GB" baseline="0" dirty="0" err="1" smtClean="0"/>
              <a:t>simulatenous</a:t>
            </a:r>
            <a:r>
              <a:rPr lang="en-GB" baseline="0" dirty="0" smtClean="0"/>
              <a:t> mapping, where death is a departure – where we LEAVE one place to go to another and lifetime is a day where death is night.  This is reflected in terms like ‘passed away’ or ‘passed over’ which are frequently used as less harsh alternatives to the statement that somebody died. It encourages us to visualise death as a movement from one place to another rather than as somebody ceasing to exist. Depending on how you view this there could be religious connotations to this metaphor, if death is indeed a movement, albeit not physical, into another realm or another world. </a:t>
            </a:r>
            <a:endParaRPr lang="en-GB" dirty="0"/>
          </a:p>
        </p:txBody>
      </p:sp>
      <p:sp>
        <p:nvSpPr>
          <p:cNvPr id="4" name="Slide Number Placeholder 3"/>
          <p:cNvSpPr>
            <a:spLocks noGrp="1"/>
          </p:cNvSpPr>
          <p:nvPr>
            <p:ph type="sldNum" sz="quarter" idx="10"/>
          </p:nvPr>
        </p:nvSpPr>
        <p:spPr/>
        <p:txBody>
          <a:bodyPr/>
          <a:lstStyle/>
          <a:p>
            <a:fld id="{F0539E01-4F2A-410F-AE1E-AD8BF21BFDF8}"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 it’s not just when we try</a:t>
            </a:r>
            <a:r>
              <a:rPr lang="en-GB" baseline="0" dirty="0" smtClean="0"/>
              <a:t> to express feelings and make sense of experiences that we use metaphor. Even pragmatic, cold-hearted scientists and economists can’t avoid them! </a:t>
            </a:r>
            <a:r>
              <a:rPr lang="en-GB" dirty="0" smtClean="0"/>
              <a:t>When we talk about prices going up or soaring we do not mean it literally. The line on a graph may move in a an</a:t>
            </a:r>
            <a:r>
              <a:rPr lang="en-GB" baseline="0" dirty="0" smtClean="0"/>
              <a:t> upward direction, but the price itself is not an entity which can move itself. With a drop in temperature, the mercury in the thermometer may physically move downwards and therefore drop, but the temperature itself does not physically do that. Perhaps we could link our association here with cold and a downward movement with the concept of a ‘cold’ person and feeling down... The magnetic field metaphor is one that we don’t think twice about but it is reminiscent of a football field where losing or gaining a particular player can have an impact on everyone else still on the field (</a:t>
            </a:r>
            <a:r>
              <a:rPr lang="en-GB" baseline="0" dirty="0" err="1" smtClean="0"/>
              <a:t>Lakoff</a:t>
            </a:r>
            <a:r>
              <a:rPr lang="en-GB" baseline="0" dirty="0" smtClean="0"/>
              <a:t> and Johnston) We are talking about a web or a field of interactions. </a:t>
            </a:r>
            <a:endParaRPr lang="en-GB" dirty="0"/>
          </a:p>
        </p:txBody>
      </p:sp>
      <p:sp>
        <p:nvSpPr>
          <p:cNvPr id="4" name="Slide Number Placeholder 3"/>
          <p:cNvSpPr>
            <a:spLocks noGrp="1"/>
          </p:cNvSpPr>
          <p:nvPr>
            <p:ph type="sldNum" sz="quarter" idx="10"/>
          </p:nvPr>
        </p:nvSpPr>
        <p:spPr/>
        <p:txBody>
          <a:bodyPr/>
          <a:lstStyle/>
          <a:p>
            <a:fld id="{F0539E01-4F2A-410F-AE1E-AD8BF21BFDF8}"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 we talk about things differently, do</a:t>
            </a:r>
            <a:r>
              <a:rPr lang="en-GB" baseline="0" dirty="0" smtClean="0"/>
              <a:t> we view them differently? What comes first, the idea or the expression for that idea? What we really mean when we say time is money is that time is costly in terms of foregone incomes. </a:t>
            </a:r>
            <a:r>
              <a:rPr lang="en-GB" b="1" dirty="0" smtClean="0"/>
              <a:t>Time in our culture is a valuable commodity. It is a limited resource that we use to accomplish our goals. </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There are languages, and therefore cultures, where time is none of these things. </a:t>
            </a:r>
            <a:r>
              <a:rPr lang="en-GB" dirty="0" smtClean="0"/>
              <a:t>Falling in love</a:t>
            </a:r>
            <a:r>
              <a:rPr lang="en-GB" baseline="0" dirty="0" smtClean="0"/>
              <a:t> is a dead metaphor which suggests a downward movement, to link it to </a:t>
            </a:r>
            <a:r>
              <a:rPr lang="en-GB" baseline="0" dirty="0" err="1" smtClean="0"/>
              <a:t>Lakoff’s</a:t>
            </a:r>
            <a:r>
              <a:rPr lang="en-GB" baseline="0" dirty="0" smtClean="0"/>
              <a:t> theory of space, motion and forces as being the three concrete concepts which we can visualise and therefore apply to abstract concepts. The connotations of this are interesting: what are we falling into? What comes at the end of the fall? Does it imply that the state of being in love is something that is hard to get out of if you fell into it? Something unexpected? Freud might make something else of it. Does this metaphor shape our understanding of what it is to fall in love? Again, varies from language to language. </a:t>
            </a:r>
            <a:r>
              <a:rPr lang="en-GB" baseline="0" dirty="0" err="1" smtClean="0"/>
              <a:t>Lakoff</a:t>
            </a:r>
            <a:r>
              <a:rPr lang="en-GB" baseline="0" dirty="0" smtClean="0"/>
              <a:t> points out the extended metaphor of love as a journey with stages and expectations that need to be met.</a:t>
            </a:r>
            <a:endParaRPr lang="en-GB" dirty="0" smtClean="0"/>
          </a:p>
          <a:p>
            <a:endParaRPr lang="en-GB" dirty="0"/>
          </a:p>
        </p:txBody>
      </p:sp>
      <p:sp>
        <p:nvSpPr>
          <p:cNvPr id="4" name="Slide Number Placeholder 3"/>
          <p:cNvSpPr>
            <a:spLocks noGrp="1"/>
          </p:cNvSpPr>
          <p:nvPr>
            <p:ph type="sldNum" sz="quarter" idx="10"/>
          </p:nvPr>
        </p:nvSpPr>
        <p:spPr/>
        <p:txBody>
          <a:bodyPr/>
          <a:lstStyle/>
          <a:p>
            <a:fld id="{F0539E01-4F2A-410F-AE1E-AD8BF21BFDF8}"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 could argue that metaphor determines how we act</a:t>
            </a:r>
            <a:r>
              <a:rPr lang="en-GB" baseline="0" dirty="0" smtClean="0"/>
              <a:t> and how we perceive our behaviour and actions. Schoen talks about the use of metaphors in a social context and what he dubs the ‘facts’ of a metaphor. He asks us to examine which aspects of something are favoured in order to highlight them. </a:t>
            </a:r>
            <a:r>
              <a:rPr lang="en-GB" dirty="0" smtClean="0"/>
              <a:t>Military strikes not bombs= carefully aimed knock-out punches or lightning bolts versus injuries, explosions, mess.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Bombs imply a down and outward movement, with things pounded to bits. Strikes imply an into and through movement. Middle East uprisings, the talk of the protests being either ‘contagious’ or part of some sort of ‘domino effect’ has the effect of diminishing the agency of those involved (Geary). economic crisis as a ‘storm’ is to convey the sense that it is out of control, a naturalised process that we have to try to weather, rather than something that we can influence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F0539E01-4F2A-410F-AE1E-AD8BF21BFDF8}"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why use metaphors? If you would like a list of further reading,</a:t>
            </a:r>
            <a:r>
              <a:rPr lang="en-GB" baseline="0" dirty="0" smtClean="0"/>
              <a:t> I can send you a list of relevant articles and books. </a:t>
            </a:r>
            <a:r>
              <a:rPr lang="en-GB" dirty="0" smtClean="0"/>
              <a:t>Sorry if over the next few days you now can’t look</a:t>
            </a:r>
            <a:r>
              <a:rPr lang="en-GB" baseline="0" dirty="0" smtClean="0"/>
              <a:t> at anything without identifying the dead metaphors! Metaphors be with you, whether you like it or not!</a:t>
            </a:r>
            <a:endParaRPr lang="en-GB" dirty="0"/>
          </a:p>
        </p:txBody>
      </p:sp>
      <p:sp>
        <p:nvSpPr>
          <p:cNvPr id="4" name="Slide Number Placeholder 3"/>
          <p:cNvSpPr>
            <a:spLocks noGrp="1"/>
          </p:cNvSpPr>
          <p:nvPr>
            <p:ph type="sldNum" sz="quarter" idx="10"/>
          </p:nvPr>
        </p:nvSpPr>
        <p:spPr/>
        <p:txBody>
          <a:bodyPr/>
          <a:lstStyle/>
          <a:p>
            <a:fld id="{F0539E01-4F2A-410F-AE1E-AD8BF21BFDF8}"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539E01-4F2A-410F-AE1E-AD8BF21BFDF8}"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Metaphors might be something you associate with English lessons, things to include in your descriptive</a:t>
            </a:r>
            <a:r>
              <a:rPr lang="en-GB" baseline="0" dirty="0" smtClean="0"/>
              <a:t> writing in order to have a particular effect on the reader. First thing that comes to mind for most of us is probably what we would call an active metaphor – something we can make deductions from without it bearing any literal relation to the context in which it is said, however we do require some context. </a:t>
            </a:r>
            <a:r>
              <a:rPr lang="en-GB" baseline="0" dirty="0" err="1" smtClean="0"/>
              <a:t>E.g</a:t>
            </a:r>
            <a:r>
              <a:rPr lang="en-GB" baseline="0" dirty="0" smtClean="0"/>
              <a:t> Bob as a ripe banana = </a:t>
            </a:r>
            <a:r>
              <a:rPr lang="en-GB" dirty="0" smtClean="0"/>
              <a:t>Soft, oversexed, is yellow, is nice, is harmless, is good now but rotten soon, is crazy, is available, is sensitive, is easy to hurt, stands out to be picked on. Context</a:t>
            </a:r>
            <a:r>
              <a:rPr lang="en-GB" baseline="0" dirty="0" smtClean="0"/>
              <a:t> might depend on age/culture. Difference between metaphor and idiom (type of metaphor but don’t make sense when directly translated). </a:t>
            </a:r>
            <a:endParaRPr lang="en-GB"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F0539E01-4F2A-410F-AE1E-AD8BF21BFDF8}" type="slidenum">
              <a:rPr lang="en-GB" smtClean="0"/>
              <a:pPr/>
              <a:t>2</a:t>
            </a:fld>
            <a:endParaRPr lang="en-GB"/>
          </a:p>
        </p:txBody>
      </p:sp>
    </p:spTree>
    <p:extLst>
      <p:ext uri="{BB962C8B-B14F-4D97-AF65-F5344CB8AC3E}">
        <p14:creationId xmlns:p14="http://schemas.microsoft.com/office/powerpoint/2010/main" xmlns="" val="33448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Difference between metaphor and idiom (type of metaphor but don’t make sense when directly translated). So some metaphors are language specific. </a:t>
            </a:r>
            <a:endParaRPr lang="en-GB"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F0539E01-4F2A-410F-AE1E-AD8BF21BFDF8}" type="slidenum">
              <a:rPr lang="en-GB" smtClean="0"/>
              <a:pPr/>
              <a:t>3</a:t>
            </a:fld>
            <a:endParaRPr lang="en-GB"/>
          </a:p>
        </p:txBody>
      </p:sp>
    </p:spTree>
    <p:extLst>
      <p:ext uri="{BB962C8B-B14F-4D97-AF65-F5344CB8AC3E}">
        <p14:creationId xmlns:p14="http://schemas.microsoft.com/office/powerpoint/2010/main" xmlns="" val="334486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r>
              <a:rPr lang="en-GB" dirty="0" smtClean="0"/>
              <a:t>Start to create metaphors much earlier as long as it involves domains of which child has knowledge (2-3</a:t>
            </a:r>
            <a:r>
              <a:rPr lang="en-GB" baseline="0" dirty="0" smtClean="0"/>
              <a:t> years old). </a:t>
            </a:r>
            <a:r>
              <a:rPr lang="en-GB" baseline="0" dirty="0" err="1" smtClean="0"/>
              <a:t>Rumelhart’s</a:t>
            </a:r>
            <a:r>
              <a:rPr lang="en-GB" baseline="0" dirty="0" smtClean="0"/>
              <a:t> example shows how children can extend concepts to new ideas/new experiences which is what is needed to access metaphors.  </a:t>
            </a:r>
            <a:endParaRPr lang="en-GB" dirty="0" smtClean="0"/>
          </a:p>
        </p:txBody>
      </p:sp>
      <p:sp>
        <p:nvSpPr>
          <p:cNvPr id="4" name="Slide Number Placeholder 3"/>
          <p:cNvSpPr>
            <a:spLocks noGrp="1"/>
          </p:cNvSpPr>
          <p:nvPr>
            <p:ph type="sldNum" sz="quarter" idx="10"/>
          </p:nvPr>
        </p:nvSpPr>
        <p:spPr/>
        <p:txBody>
          <a:bodyPr/>
          <a:lstStyle/>
          <a:p>
            <a:fld id="{F0539E01-4F2A-410F-AE1E-AD8BF21BFDF8}" type="slidenum">
              <a:rPr lang="en-GB" smtClean="0"/>
              <a:pPr/>
              <a:t>4</a:t>
            </a:fld>
            <a:endParaRPr lang="en-GB"/>
          </a:p>
        </p:txBody>
      </p:sp>
    </p:spTree>
    <p:extLst>
      <p:ext uri="{BB962C8B-B14F-4D97-AF65-F5344CB8AC3E}">
        <p14:creationId xmlns:p14="http://schemas.microsoft.com/office/powerpoint/2010/main" xmlns="" val="334486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Metaphors</a:t>
            </a:r>
            <a:r>
              <a:rPr lang="en-GB" baseline="0" dirty="0" smtClean="0"/>
              <a:t> (including idioms) – as many as you can see.</a:t>
            </a:r>
            <a:endParaRPr lang="en-GB" dirty="0"/>
          </a:p>
        </p:txBody>
      </p:sp>
      <p:sp>
        <p:nvSpPr>
          <p:cNvPr id="4" name="Slide Number Placeholder 3"/>
          <p:cNvSpPr>
            <a:spLocks noGrp="1"/>
          </p:cNvSpPr>
          <p:nvPr>
            <p:ph type="sldNum" sz="quarter" idx="10"/>
          </p:nvPr>
        </p:nvSpPr>
        <p:spPr/>
        <p:txBody>
          <a:bodyPr/>
          <a:lstStyle/>
          <a:p>
            <a:fld id="{F0539E01-4F2A-410F-AE1E-AD8BF21BFDF8}"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probably spotted the more obvious, some active and some frozen metaphors, but there are others in here which are metaphorical rather than literal that we use without thinking. LITERALLY dictionary definition now includes informal use = used for emphasis even if something isn’t actually true. Has literally now become a metaphor because it has a non-literal meaning? The mind boggles...</a:t>
            </a:r>
            <a:endParaRPr lang="en-GB" dirty="0"/>
          </a:p>
        </p:txBody>
      </p:sp>
      <p:sp>
        <p:nvSpPr>
          <p:cNvPr id="4" name="Slide Number Placeholder 3"/>
          <p:cNvSpPr>
            <a:spLocks noGrp="1"/>
          </p:cNvSpPr>
          <p:nvPr>
            <p:ph type="sldNum" sz="quarter" idx="10"/>
          </p:nvPr>
        </p:nvSpPr>
        <p:spPr/>
        <p:txBody>
          <a:bodyPr/>
          <a:lstStyle/>
          <a:p>
            <a:fld id="{F0539E01-4F2A-410F-AE1E-AD8BF21BFDF8}" type="slidenum">
              <a:rPr lang="en-GB" smtClean="0"/>
              <a:pPr/>
              <a:t>6</a:t>
            </a:fld>
            <a:endParaRPr lang="en-GB"/>
          </a:p>
        </p:txBody>
      </p:sp>
    </p:spTree>
    <p:extLst>
      <p:ext uri="{BB962C8B-B14F-4D97-AF65-F5344CB8AC3E}">
        <p14:creationId xmlns:p14="http://schemas.microsoft.com/office/powerpoint/2010/main" xmlns="" val="1122289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about the subtle metaphors</a:t>
            </a:r>
            <a:r>
              <a:rPr lang="en-GB" baseline="0" dirty="0" smtClean="0"/>
              <a:t> here? Intro concept of active and dead metaphors. What about the use of the word ‘literally’? Just been added to the OED with a non-literal meaning (just to confuse you some more). </a:t>
            </a:r>
            <a:endParaRPr lang="en-GB" dirty="0"/>
          </a:p>
        </p:txBody>
      </p:sp>
      <p:sp>
        <p:nvSpPr>
          <p:cNvPr id="4" name="Slide Number Placeholder 3"/>
          <p:cNvSpPr>
            <a:spLocks noGrp="1"/>
          </p:cNvSpPr>
          <p:nvPr>
            <p:ph type="sldNum" sz="quarter" idx="10"/>
          </p:nvPr>
        </p:nvSpPr>
        <p:spPr/>
        <p:txBody>
          <a:bodyPr/>
          <a:lstStyle/>
          <a:p>
            <a:fld id="{F0539E01-4F2A-410F-AE1E-AD8BF21BFDF8}" type="slidenum">
              <a:rPr lang="en-GB" smtClean="0"/>
              <a:pPr/>
              <a:t>7</a:t>
            </a:fld>
            <a:endParaRPr lang="en-GB"/>
          </a:p>
        </p:txBody>
      </p:sp>
    </p:spTree>
    <p:extLst>
      <p:ext uri="{BB962C8B-B14F-4D97-AF65-F5344CB8AC3E}">
        <p14:creationId xmlns:p14="http://schemas.microsoft.com/office/powerpoint/2010/main" xmlns="" val="1122289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Aristotle</a:t>
            </a:r>
            <a:r>
              <a:rPr lang="en-GB" baseline="0" dirty="0" smtClean="0"/>
              <a:t> saw the value of metaphor but thought metaphors should be primarily ornamental. May wish to consider which side you agree with most. But I hope to show you some of the points made via the second theory (relativist) and will demonstrate how metaphors are an integral part of how we think and speak. </a:t>
            </a:r>
            <a:r>
              <a:rPr lang="en-GB" dirty="0" smtClean="0"/>
              <a:t>Our concepts structure what we perceive, how we get around in the world, and how we relate to other people. Our conceptual system thus plays a central role in defining our everyday realities. I will even argue that metaphors apply</a:t>
            </a:r>
            <a:r>
              <a:rPr lang="en-GB" baseline="0" dirty="0" smtClean="0"/>
              <a:t> </a:t>
            </a:r>
            <a:r>
              <a:rPr lang="en-GB" dirty="0" smtClean="0"/>
              <a:t>in the world</a:t>
            </a:r>
            <a:r>
              <a:rPr lang="en-GB" baseline="0" dirty="0" smtClean="0"/>
              <a:t> of science and are essential to the way we think and express new ideas!</a:t>
            </a:r>
            <a:endParaRPr lang="en-GB" dirty="0" smtClean="0"/>
          </a:p>
          <a:p>
            <a:endParaRPr lang="en-GB" dirty="0"/>
          </a:p>
        </p:txBody>
      </p:sp>
      <p:sp>
        <p:nvSpPr>
          <p:cNvPr id="4" name="Slide Number Placeholder 3"/>
          <p:cNvSpPr>
            <a:spLocks noGrp="1"/>
          </p:cNvSpPr>
          <p:nvPr>
            <p:ph type="sldNum" sz="quarter" idx="10"/>
          </p:nvPr>
        </p:nvSpPr>
        <p:spPr/>
        <p:txBody>
          <a:bodyPr/>
          <a:lstStyle/>
          <a:p>
            <a:fld id="{F0539E01-4F2A-410F-AE1E-AD8BF21BFDF8}" type="slidenum">
              <a:rPr lang="en-GB" smtClean="0"/>
              <a:pPr/>
              <a:t>8</a:t>
            </a:fld>
            <a:endParaRPr lang="en-GB"/>
          </a:p>
        </p:txBody>
      </p:sp>
    </p:spTree>
    <p:extLst>
      <p:ext uri="{BB962C8B-B14F-4D97-AF65-F5344CB8AC3E}">
        <p14:creationId xmlns:p14="http://schemas.microsoft.com/office/powerpoint/2010/main" xmlns="" val="1964776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are some general theories from </a:t>
            </a:r>
            <a:r>
              <a:rPr lang="en-GB" dirty="0" err="1" smtClean="0"/>
              <a:t>Lakoff</a:t>
            </a:r>
            <a:r>
              <a:rPr lang="en-GB" dirty="0" smtClean="0"/>
              <a:t>:</a:t>
            </a:r>
            <a:r>
              <a:rPr lang="en-GB" baseline="0" dirty="0" smtClean="0"/>
              <a:t> that all our conceptual systems must be based on those which exist/can be expressed via our visual systems – where things are and how things move. </a:t>
            </a:r>
            <a:r>
              <a:rPr lang="en-GB" baseline="0" dirty="0" err="1" smtClean="0"/>
              <a:t>Lakoff</a:t>
            </a:r>
            <a:r>
              <a:rPr lang="en-GB" baseline="0" dirty="0" smtClean="0"/>
              <a:t> argues that our use of metaphor for abstract concepts makes good biological sense.</a:t>
            </a:r>
            <a:endParaRPr lang="en-GB" dirty="0"/>
          </a:p>
        </p:txBody>
      </p:sp>
      <p:sp>
        <p:nvSpPr>
          <p:cNvPr id="4" name="Slide Number Placeholder 3"/>
          <p:cNvSpPr>
            <a:spLocks noGrp="1"/>
          </p:cNvSpPr>
          <p:nvPr>
            <p:ph type="sldNum" sz="quarter" idx="10"/>
          </p:nvPr>
        </p:nvSpPr>
        <p:spPr/>
        <p:txBody>
          <a:bodyPr/>
          <a:lstStyle/>
          <a:p>
            <a:fld id="{F0539E01-4F2A-410F-AE1E-AD8BF21BFDF8}"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C27A7AC-C9DC-45AD-A50A-5DE708F4E92D}" type="datetimeFigureOut">
              <a:rPr lang="en-US" smtClean="0"/>
              <a:pPr/>
              <a:t>11/28/2013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BFA90D-F9CA-44D6-9CC4-AE7D4EF5F53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27A7AC-C9DC-45AD-A50A-5DE708F4E92D}" type="datetimeFigureOut">
              <a:rPr lang="en-US" smtClean="0"/>
              <a:pPr/>
              <a:t>11/28/2013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BFA90D-F9CA-44D6-9CC4-AE7D4EF5F53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27A7AC-C9DC-45AD-A50A-5DE708F4E92D}" type="datetimeFigureOut">
              <a:rPr lang="en-US" smtClean="0"/>
              <a:pPr/>
              <a:t>11/28/2013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BFA90D-F9CA-44D6-9CC4-AE7D4EF5F53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27A7AC-C9DC-45AD-A50A-5DE708F4E92D}" type="datetimeFigureOut">
              <a:rPr lang="en-US" smtClean="0"/>
              <a:pPr/>
              <a:t>11/28/2013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BFA90D-F9CA-44D6-9CC4-AE7D4EF5F53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27A7AC-C9DC-45AD-A50A-5DE708F4E92D}" type="datetimeFigureOut">
              <a:rPr lang="en-US" smtClean="0"/>
              <a:pPr/>
              <a:t>11/28/2013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BFA90D-F9CA-44D6-9CC4-AE7D4EF5F53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C27A7AC-C9DC-45AD-A50A-5DE708F4E92D}" type="datetimeFigureOut">
              <a:rPr lang="en-US" smtClean="0"/>
              <a:pPr/>
              <a:t>11/28/2013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BFA90D-F9CA-44D6-9CC4-AE7D4EF5F53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C27A7AC-C9DC-45AD-A50A-5DE708F4E92D}" type="datetimeFigureOut">
              <a:rPr lang="en-US" smtClean="0"/>
              <a:pPr/>
              <a:t>11/28/2013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BFA90D-F9CA-44D6-9CC4-AE7D4EF5F53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C27A7AC-C9DC-45AD-A50A-5DE708F4E92D}" type="datetimeFigureOut">
              <a:rPr lang="en-US" smtClean="0"/>
              <a:pPr/>
              <a:t>11/28/2013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BFA90D-F9CA-44D6-9CC4-AE7D4EF5F53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7A7AC-C9DC-45AD-A50A-5DE708F4E92D}" type="datetimeFigureOut">
              <a:rPr lang="en-US" smtClean="0"/>
              <a:pPr/>
              <a:t>11/28/2013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BFA90D-F9CA-44D6-9CC4-AE7D4EF5F53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7A7AC-C9DC-45AD-A50A-5DE708F4E92D}" type="datetimeFigureOut">
              <a:rPr lang="en-US" smtClean="0"/>
              <a:pPr/>
              <a:t>11/28/2013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BFA90D-F9CA-44D6-9CC4-AE7D4EF5F53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7A7AC-C9DC-45AD-A50A-5DE708F4E92D}" type="datetimeFigureOut">
              <a:rPr lang="en-US" smtClean="0"/>
              <a:pPr/>
              <a:t>11/28/2013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BFA90D-F9CA-44D6-9CC4-AE7D4EF5F53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7A7AC-C9DC-45AD-A50A-5DE708F4E92D}" type="datetimeFigureOut">
              <a:rPr lang="en-US" smtClean="0"/>
              <a:pPr/>
              <a:t>11/28/2013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BFA90D-F9CA-44D6-9CC4-AE7D4EF5F53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gif"/></Relationships>
</file>

<file path=ppt/slides/_rels/slide1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theguardian.com/commentisfree/2013/sep/06/herded-language-metaphor-wa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gif"/><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http://3.bp.blogspot.com/-B4eiXRjqu3A/Ud8aAYpU6_I/AAAAAAAAES8/d0XgOg6MYwM/s1600/Giant+Poster+of+Metaphor.jpg"/>
          <p:cNvPicPr>
            <a:picLocks noChangeAspect="1" noChangeArrowheads="1"/>
          </p:cNvPicPr>
          <p:nvPr/>
        </p:nvPicPr>
        <p:blipFill rotWithShape="1">
          <a:blip r:embed="rId3" cstate="print">
            <a:lum bright="20000" contrast="20000"/>
            <a:extLst>
              <a:ext uri="{28A0092B-C50C-407E-A947-70E740481C1C}">
                <a14:useLocalDpi xmlns:a14="http://schemas.microsoft.com/office/drawing/2010/main" xmlns="" val="0"/>
              </a:ext>
            </a:extLst>
          </a:blip>
          <a:srcRect b="22632"/>
          <a:stretch/>
        </p:blipFill>
        <p:spPr bwMode="auto">
          <a:xfrm>
            <a:off x="-612043" y="548680"/>
            <a:ext cx="10225136" cy="515997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80527" y="3429000"/>
            <a:ext cx="9577064" cy="1569660"/>
          </a:xfrm>
          <a:prstGeom prst="rect">
            <a:avLst/>
          </a:prstGeom>
          <a:noFill/>
        </p:spPr>
        <p:txBody>
          <a:bodyPr wrap="square" lIns="91440" tIns="45720" rIns="91440" bIns="45720">
            <a:spAutoFit/>
            <a:scene3d>
              <a:camera prst="orthographicFront">
                <a:rot lat="600000" lon="600000" rev="1200000"/>
              </a:camera>
              <a:lightRig rig="threePt" dir="t"/>
            </a:scene3d>
          </a:bodyPr>
          <a:lstStyle/>
          <a:p>
            <a:pPr algn="ct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ill Sans Ultra Bold" pitchFamily="34" charset="0"/>
                <a:cs typeface="Aharoni" panose="02010803020104030203" pitchFamily="2" charset="-79"/>
              </a:rPr>
              <a:t>How Metaphors Rule Your Life</a:t>
            </a:r>
            <a:endParaRPr 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ill Sans Ultra Bold" pitchFamily="34" charset="0"/>
              <a:cs typeface="Aharoni" panose="02010803020104030203" pitchFamily="2" charset="-79"/>
            </a:endParaRPr>
          </a:p>
        </p:txBody>
      </p:sp>
    </p:spTree>
    <p:extLst>
      <p:ext uri="{BB962C8B-B14F-4D97-AF65-F5344CB8AC3E}">
        <p14:creationId xmlns:p14="http://schemas.microsoft.com/office/powerpoint/2010/main" xmlns="" val="2290190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priva.co.uk/media/78323/water_solutions_w940_h400.jpg"/>
          <p:cNvPicPr>
            <a:picLocks noChangeAspect="1" noChangeArrowheads="1"/>
          </p:cNvPicPr>
          <p:nvPr/>
        </p:nvPicPr>
        <p:blipFill>
          <a:blip r:embed="rId3" cstate="print">
            <a:lum bright="20000"/>
          </a:blip>
          <a:srcRect/>
          <a:stretch>
            <a:fillRect/>
          </a:stretch>
        </p:blipFill>
        <p:spPr bwMode="auto">
          <a:xfrm>
            <a:off x="190500" y="1500174"/>
            <a:ext cx="8953500" cy="5357826"/>
          </a:xfrm>
          <a:prstGeom prst="rect">
            <a:avLst/>
          </a:prstGeom>
          <a:noFill/>
        </p:spPr>
      </p:pic>
      <p:sp>
        <p:nvSpPr>
          <p:cNvPr id="3" name="Content Placeholder 2"/>
          <p:cNvSpPr>
            <a:spLocks noGrp="1"/>
          </p:cNvSpPr>
          <p:nvPr>
            <p:ph idx="1"/>
          </p:nvPr>
        </p:nvSpPr>
        <p:spPr>
          <a:xfrm>
            <a:off x="142844" y="1600200"/>
            <a:ext cx="5072098" cy="4757757"/>
          </a:xfrm>
        </p:spPr>
        <p:txBody>
          <a:bodyPr>
            <a:normAutofit fontScale="77500" lnSpcReduction="20000"/>
          </a:bodyPr>
          <a:lstStyle/>
          <a:p>
            <a:pPr>
              <a:buNone/>
            </a:pPr>
            <a:r>
              <a:rPr lang="en-GB" sz="4400" dirty="0" smtClean="0">
                <a:latin typeface="Andy" pitchFamily="66" charset="0"/>
              </a:rPr>
              <a:t>    “pour </a:t>
            </a:r>
            <a:r>
              <a:rPr lang="en-GB" sz="4400" dirty="0">
                <a:latin typeface="Andy" pitchFamily="66" charset="0"/>
              </a:rPr>
              <a:t>out </a:t>
            </a:r>
            <a:r>
              <a:rPr lang="en-GB" sz="4400" dirty="0" smtClean="0">
                <a:latin typeface="Andy" pitchFamily="66" charset="0"/>
              </a:rPr>
              <a:t>sorrow”</a:t>
            </a:r>
          </a:p>
          <a:p>
            <a:pPr>
              <a:buNone/>
            </a:pPr>
            <a:endParaRPr lang="en-GB" sz="4400" dirty="0" smtClean="0">
              <a:latin typeface="Andy" pitchFamily="66" charset="0"/>
            </a:endParaRPr>
          </a:p>
          <a:p>
            <a:pPr algn="ctr">
              <a:buNone/>
            </a:pPr>
            <a:r>
              <a:rPr lang="en-GB" sz="4400" dirty="0" smtClean="0">
                <a:latin typeface="Andy" pitchFamily="66" charset="0"/>
              </a:rPr>
              <a:t>“it’s </a:t>
            </a:r>
            <a:r>
              <a:rPr lang="en-GB" sz="4400" dirty="0">
                <a:latin typeface="Andy" pitchFamily="66" charset="0"/>
              </a:rPr>
              <a:t>been floating </a:t>
            </a:r>
            <a:r>
              <a:rPr lang="en-GB" sz="4400" dirty="0" smtClean="0">
                <a:latin typeface="Andy" pitchFamily="66" charset="0"/>
              </a:rPr>
              <a:t>around”</a:t>
            </a:r>
          </a:p>
          <a:p>
            <a:pPr algn="ctr">
              <a:buNone/>
            </a:pPr>
            <a:endParaRPr lang="en-GB" sz="4400" dirty="0" smtClean="0">
              <a:latin typeface="Andy" pitchFamily="66" charset="0"/>
            </a:endParaRPr>
          </a:p>
          <a:p>
            <a:pPr>
              <a:buNone/>
            </a:pPr>
            <a:r>
              <a:rPr lang="en-GB" sz="4400" dirty="0" smtClean="0">
                <a:latin typeface="Andy" pitchFamily="66" charset="0"/>
              </a:rPr>
              <a:t>		“absorb </a:t>
            </a:r>
            <a:r>
              <a:rPr lang="en-GB" sz="4400" dirty="0">
                <a:latin typeface="Andy" pitchFamily="66" charset="0"/>
              </a:rPr>
              <a:t>those </a:t>
            </a:r>
            <a:r>
              <a:rPr lang="en-GB" sz="4400" dirty="0" smtClean="0">
                <a:latin typeface="Andy" pitchFamily="66" charset="0"/>
              </a:rPr>
              <a:t>ideas”</a:t>
            </a:r>
          </a:p>
          <a:p>
            <a:pPr>
              <a:buNone/>
            </a:pPr>
            <a:r>
              <a:rPr lang="en-GB" sz="4400" dirty="0" smtClean="0">
                <a:latin typeface="Andy" pitchFamily="66" charset="0"/>
              </a:rPr>
              <a:t> </a:t>
            </a:r>
          </a:p>
          <a:p>
            <a:pPr>
              <a:buNone/>
            </a:pPr>
            <a:r>
              <a:rPr lang="en-GB" sz="4400" dirty="0" smtClean="0">
                <a:latin typeface="Andy" pitchFamily="66" charset="0"/>
              </a:rPr>
              <a:t>“go </a:t>
            </a:r>
            <a:r>
              <a:rPr lang="en-GB" sz="4400" dirty="0">
                <a:latin typeface="Andy" pitchFamily="66" charset="0"/>
              </a:rPr>
              <a:t>with the </a:t>
            </a:r>
            <a:r>
              <a:rPr lang="en-GB" sz="4400" dirty="0" smtClean="0">
                <a:latin typeface="Andy" pitchFamily="66" charset="0"/>
              </a:rPr>
              <a:t>flow”</a:t>
            </a:r>
            <a:endParaRPr lang="en-GB" sz="4400" dirty="0">
              <a:latin typeface="Andy" pitchFamily="66" charset="0"/>
            </a:endParaRPr>
          </a:p>
          <a:p>
            <a:pPr algn="ctr">
              <a:buNone/>
            </a:pPr>
            <a:r>
              <a:rPr lang="en-GB" sz="4400" dirty="0" smtClean="0">
                <a:latin typeface="Andy" pitchFamily="66" charset="0"/>
              </a:rPr>
              <a:t>               </a:t>
            </a:r>
          </a:p>
          <a:p>
            <a:pPr algn="ctr">
              <a:buNone/>
            </a:pPr>
            <a:r>
              <a:rPr lang="en-GB" sz="4400" dirty="0" smtClean="0">
                <a:latin typeface="Andy" pitchFamily="66" charset="0"/>
              </a:rPr>
              <a:t>“all </a:t>
            </a:r>
            <a:r>
              <a:rPr lang="en-GB" sz="4400" dirty="0">
                <a:latin typeface="Andy" pitchFamily="66" charset="0"/>
              </a:rPr>
              <a:t>in the same </a:t>
            </a:r>
            <a:r>
              <a:rPr lang="en-GB" sz="4400" dirty="0" smtClean="0">
                <a:latin typeface="Andy" pitchFamily="66" charset="0"/>
              </a:rPr>
              <a:t>boat”</a:t>
            </a:r>
            <a:endParaRPr lang="en-GB" sz="4400" dirty="0">
              <a:latin typeface="Andy" pitchFamily="66" charset="0"/>
            </a:endParaRPr>
          </a:p>
          <a:p>
            <a:endParaRPr lang="en-GB" dirty="0"/>
          </a:p>
        </p:txBody>
      </p:sp>
      <p:sp>
        <p:nvSpPr>
          <p:cNvPr id="4" name="Title 1"/>
          <p:cNvSpPr txBox="1">
            <a:spLocks/>
          </p:cNvSpPr>
          <p:nvPr/>
        </p:nvSpPr>
        <p:spPr>
          <a:xfrm>
            <a:off x="428596" y="35716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smtClean="0">
                <a:ln>
                  <a:noFill/>
                </a:ln>
                <a:solidFill>
                  <a:srgbClr val="0070C0"/>
                </a:solidFill>
                <a:effectLst/>
                <a:uLnTx/>
                <a:uFillTx/>
                <a:latin typeface="Batang" pitchFamily="18" charset="-127"/>
                <a:ea typeface="Batang" pitchFamily="18" charset="-127"/>
                <a:cs typeface="+mj-cs"/>
              </a:rPr>
              <a:t>We use what</a:t>
            </a:r>
            <a:r>
              <a:rPr kumimoji="0" lang="en-GB" sz="2400" b="0" i="0" u="none" strike="noStrike" kern="1200" cap="none" spc="0" normalizeH="0" noProof="0" dirty="0" smtClean="0">
                <a:ln>
                  <a:noFill/>
                </a:ln>
                <a:solidFill>
                  <a:srgbClr val="0070C0"/>
                </a:solidFill>
                <a:effectLst/>
                <a:uLnTx/>
                <a:uFillTx/>
                <a:latin typeface="Batang" pitchFamily="18" charset="-127"/>
                <a:ea typeface="Batang" pitchFamily="18" charset="-127"/>
                <a:cs typeface="+mj-cs"/>
              </a:rPr>
              <a:t> is concrete to understand the abstract</a:t>
            </a:r>
            <a:endParaRPr kumimoji="0" lang="en-GB" sz="2400" b="0" i="0" u="none" strike="noStrike" kern="1200" cap="none" spc="0" normalizeH="0" baseline="0" noProof="0" dirty="0">
              <a:ln>
                <a:noFill/>
              </a:ln>
              <a:solidFill>
                <a:srgbClr val="0070C0"/>
              </a:solidFill>
              <a:effectLst/>
              <a:uLnTx/>
              <a:uFillTx/>
              <a:latin typeface="Batang" pitchFamily="18" charset="-127"/>
              <a:ea typeface="Batang" pitchFamily="18" charset="-127"/>
              <a:cs typeface="+mj-cs"/>
            </a:endParaRPr>
          </a:p>
        </p:txBody>
      </p:sp>
      <p:pic>
        <p:nvPicPr>
          <p:cNvPr id="15362" name="Picture 2" descr="http://www.cartoonstock.com/newscartoons/cartoonists/jco/lowres/animals-go_with_the_flow-relax-fish-fish_tank-tank-jcon687l.jpg"/>
          <p:cNvPicPr>
            <a:picLocks noChangeAspect="1" noChangeArrowheads="1"/>
          </p:cNvPicPr>
          <p:nvPr/>
        </p:nvPicPr>
        <p:blipFill>
          <a:blip r:embed="rId4" cstate="print"/>
          <a:srcRect l="3750" r="4374"/>
          <a:stretch>
            <a:fillRect/>
          </a:stretch>
        </p:blipFill>
        <p:spPr bwMode="auto">
          <a:xfrm>
            <a:off x="5072066" y="2428868"/>
            <a:ext cx="4214810" cy="3062167"/>
          </a:xfrm>
          <a:prstGeom prst="rect">
            <a:avLst/>
          </a:prstGeom>
          <a:noFill/>
        </p:spPr>
      </p:pic>
    </p:spTree>
    <p:extLst>
      <p:ext uri="{BB962C8B-B14F-4D97-AF65-F5344CB8AC3E}">
        <p14:creationId xmlns:p14="http://schemas.microsoft.com/office/powerpoint/2010/main" xmlns="" val="2120465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plusdelta.net/wp-content/uploads/2012/01/011812-Past-Present-Future-300x281.jpg"/>
          <p:cNvPicPr>
            <a:picLocks noChangeAspect="1" noChangeArrowheads="1"/>
          </p:cNvPicPr>
          <p:nvPr/>
        </p:nvPicPr>
        <p:blipFill>
          <a:blip r:embed="rId3" cstate="print"/>
          <a:srcRect b="19820"/>
          <a:stretch>
            <a:fillRect/>
          </a:stretch>
        </p:blipFill>
        <p:spPr bwMode="auto">
          <a:xfrm>
            <a:off x="500033" y="3571876"/>
            <a:ext cx="4375571" cy="3286124"/>
          </a:xfrm>
          <a:prstGeom prst="rect">
            <a:avLst/>
          </a:prstGeom>
          <a:noFill/>
        </p:spPr>
      </p:pic>
      <p:pic>
        <p:nvPicPr>
          <p:cNvPr id="48132" name="Picture 4" descr="http://thumbs.dreamstime.com/z/symbol-people-run-race-around-time-clock-8553635.jpg"/>
          <p:cNvPicPr>
            <a:picLocks noChangeAspect="1" noChangeArrowheads="1"/>
          </p:cNvPicPr>
          <p:nvPr/>
        </p:nvPicPr>
        <p:blipFill>
          <a:blip r:embed="rId4" cstate="print"/>
          <a:srcRect/>
          <a:stretch>
            <a:fillRect/>
          </a:stretch>
        </p:blipFill>
        <p:spPr bwMode="auto">
          <a:xfrm>
            <a:off x="5000628" y="3500438"/>
            <a:ext cx="3586138" cy="3586138"/>
          </a:xfrm>
          <a:prstGeom prst="rect">
            <a:avLst/>
          </a:prstGeom>
          <a:noFill/>
        </p:spPr>
      </p:pic>
      <p:sp>
        <p:nvSpPr>
          <p:cNvPr id="3" name="Content Placeholder 2"/>
          <p:cNvSpPr>
            <a:spLocks noGrp="1"/>
          </p:cNvSpPr>
          <p:nvPr>
            <p:ph idx="1"/>
          </p:nvPr>
        </p:nvSpPr>
        <p:spPr>
          <a:xfrm>
            <a:off x="285720" y="857233"/>
            <a:ext cx="8715436" cy="2714644"/>
          </a:xfrm>
        </p:spPr>
        <p:style>
          <a:lnRef idx="2">
            <a:schemeClr val="accent1"/>
          </a:lnRef>
          <a:fillRef idx="1">
            <a:schemeClr val="lt1"/>
          </a:fillRef>
          <a:effectRef idx="0">
            <a:schemeClr val="accent1"/>
          </a:effectRef>
          <a:fontRef idx="minor">
            <a:schemeClr val="dk1"/>
          </a:fontRef>
        </p:style>
        <p:txBody>
          <a:bodyPr>
            <a:normAutofit/>
          </a:bodyPr>
          <a:lstStyle/>
          <a:p>
            <a:pPr algn="ctr">
              <a:buNone/>
            </a:pPr>
            <a:r>
              <a:rPr lang="en-GB" sz="4000" u="sng" dirty="0" smtClean="0">
                <a:solidFill>
                  <a:schemeClr val="tx1"/>
                </a:solidFill>
                <a:latin typeface="Andy" pitchFamily="66" charset="0"/>
              </a:rPr>
              <a:t>Time as a measurable location/space</a:t>
            </a:r>
            <a:r>
              <a:rPr lang="en-GB" sz="4000" dirty="0" smtClean="0">
                <a:solidFill>
                  <a:schemeClr val="tx1"/>
                </a:solidFill>
                <a:latin typeface="Andy" pitchFamily="66" charset="0"/>
              </a:rPr>
              <a:t>: </a:t>
            </a:r>
          </a:p>
          <a:p>
            <a:pPr algn="ctr">
              <a:buNone/>
            </a:pPr>
            <a:r>
              <a:rPr lang="en-GB" sz="3600" dirty="0" smtClean="0">
                <a:solidFill>
                  <a:srgbClr val="7030A0"/>
                </a:solidFill>
                <a:latin typeface="Andy" pitchFamily="66" charset="0"/>
              </a:rPr>
              <a:t>at 8o’clock		</a:t>
            </a:r>
            <a:r>
              <a:rPr lang="en-GB" sz="3600" dirty="0" smtClean="0">
                <a:solidFill>
                  <a:srgbClr val="0070C0"/>
                </a:solidFill>
                <a:latin typeface="Andy" pitchFamily="66" charset="0"/>
              </a:rPr>
              <a:t>um 8 </a:t>
            </a:r>
            <a:r>
              <a:rPr lang="en-GB" sz="3600" dirty="0" err="1" smtClean="0">
                <a:solidFill>
                  <a:srgbClr val="0070C0"/>
                </a:solidFill>
                <a:latin typeface="Andy" pitchFamily="66" charset="0"/>
              </a:rPr>
              <a:t>Uhr</a:t>
            </a:r>
            <a:r>
              <a:rPr lang="en-GB" sz="3600" dirty="0" smtClean="0">
                <a:solidFill>
                  <a:srgbClr val="0070C0"/>
                </a:solidFill>
                <a:latin typeface="Andy" pitchFamily="66" charset="0"/>
              </a:rPr>
              <a:t>  </a:t>
            </a:r>
            <a:r>
              <a:rPr lang="en-GB" sz="3600" dirty="0" smtClean="0">
                <a:solidFill>
                  <a:srgbClr val="00B050"/>
                </a:solidFill>
                <a:latin typeface="Andy" pitchFamily="66" charset="0"/>
              </a:rPr>
              <a:t> throughout the year     </a:t>
            </a:r>
            <a:r>
              <a:rPr lang="en-GB" sz="3600" dirty="0" smtClean="0">
                <a:solidFill>
                  <a:schemeClr val="accent6">
                    <a:lumMod val="75000"/>
                  </a:schemeClr>
                </a:solidFill>
                <a:latin typeface="Andy" pitchFamily="66" charset="0"/>
              </a:rPr>
              <a:t>arrive on time   </a:t>
            </a:r>
            <a:r>
              <a:rPr lang="en-GB" sz="3600" dirty="0" smtClean="0">
                <a:solidFill>
                  <a:srgbClr val="C7C709"/>
                </a:solidFill>
                <a:latin typeface="Andy" pitchFamily="66" charset="0"/>
              </a:rPr>
              <a:t>looking forward to the holidays</a:t>
            </a:r>
          </a:p>
          <a:p>
            <a:pPr algn="ctr">
              <a:buNone/>
            </a:pPr>
            <a:r>
              <a:rPr lang="en-GB" sz="3600" dirty="0" smtClean="0">
                <a:solidFill>
                  <a:srgbClr val="C00000"/>
                </a:solidFill>
                <a:latin typeface="Andy" pitchFamily="66" charset="0"/>
              </a:rPr>
              <a:t>put the past behind you</a:t>
            </a:r>
          </a:p>
          <a:p>
            <a:pPr>
              <a:buNone/>
            </a:pPr>
            <a:endParaRPr lang="en-GB" dirty="0"/>
          </a:p>
        </p:txBody>
      </p:sp>
      <p:sp>
        <p:nvSpPr>
          <p:cNvPr id="4" name="Title 1"/>
          <p:cNvSpPr txBox="1">
            <a:spLocks/>
          </p:cNvSpPr>
          <p:nvPr/>
        </p:nvSpPr>
        <p:spPr>
          <a:xfrm>
            <a:off x="428596"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smtClean="0">
                <a:ln>
                  <a:noFill/>
                </a:ln>
                <a:solidFill>
                  <a:srgbClr val="0070C0"/>
                </a:solidFill>
                <a:effectLst/>
                <a:uLnTx/>
                <a:uFillTx/>
                <a:latin typeface="Batang" pitchFamily="18" charset="-127"/>
                <a:ea typeface="Batang" pitchFamily="18" charset="-127"/>
                <a:cs typeface="+mj-cs"/>
              </a:rPr>
              <a:t>We deal with the</a:t>
            </a:r>
            <a:r>
              <a:rPr kumimoji="0" lang="en-GB" sz="2400" b="0" i="0" u="none" strike="noStrike" kern="1200" cap="none" spc="0" normalizeH="0" noProof="0" dirty="0" smtClean="0">
                <a:ln>
                  <a:noFill/>
                </a:ln>
                <a:solidFill>
                  <a:srgbClr val="0070C0"/>
                </a:solidFill>
                <a:effectLst/>
                <a:uLnTx/>
                <a:uFillTx/>
                <a:latin typeface="Batang" pitchFamily="18" charset="-127"/>
                <a:ea typeface="Batang" pitchFamily="18" charset="-127"/>
                <a:cs typeface="+mj-cs"/>
              </a:rPr>
              <a:t> abstract in a concrete way</a:t>
            </a:r>
            <a:endParaRPr kumimoji="0" lang="en-GB" sz="2400" b="0" i="0" u="none" strike="noStrike" kern="1200" cap="none" spc="0" normalizeH="0" baseline="0" noProof="0" dirty="0">
              <a:ln>
                <a:noFill/>
              </a:ln>
              <a:solidFill>
                <a:srgbClr val="0070C0"/>
              </a:solidFill>
              <a:effectLst/>
              <a:uLnTx/>
              <a:uFillTx/>
              <a:latin typeface="Batang" pitchFamily="18" charset="-127"/>
              <a:ea typeface="Batang" pitchFamily="18" charset="-127"/>
              <a:cs typeface="+mj-cs"/>
            </a:endParaRPr>
          </a:p>
        </p:txBody>
      </p:sp>
    </p:spTree>
    <p:extLst>
      <p:ext uri="{BB962C8B-B14F-4D97-AF65-F5344CB8AC3E}">
        <p14:creationId xmlns:p14="http://schemas.microsoft.com/office/powerpoint/2010/main" xmlns="" val="2120465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www.auctigo.com/blog/wp-content/uploads/2013/03/parcel11.jpg"/>
          <p:cNvPicPr>
            <a:picLocks noChangeAspect="1" noChangeArrowheads="1"/>
          </p:cNvPicPr>
          <p:nvPr/>
        </p:nvPicPr>
        <p:blipFill>
          <a:blip r:embed="rId3" cstate="print"/>
          <a:srcRect/>
          <a:stretch>
            <a:fillRect/>
          </a:stretch>
        </p:blipFill>
        <p:spPr bwMode="auto">
          <a:xfrm>
            <a:off x="6000760" y="714356"/>
            <a:ext cx="2571768" cy="2571768"/>
          </a:xfrm>
          <a:prstGeom prst="rect">
            <a:avLst/>
          </a:prstGeom>
          <a:noFill/>
        </p:spPr>
      </p:pic>
      <p:sp>
        <p:nvSpPr>
          <p:cNvPr id="4" name="Rectangle 3"/>
          <p:cNvSpPr/>
          <p:nvPr/>
        </p:nvSpPr>
        <p:spPr>
          <a:xfrm>
            <a:off x="214282" y="3286124"/>
            <a:ext cx="4357718"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en-GB" dirty="0">
              <a:solidFill>
                <a:srgbClr val="0070C0"/>
              </a:solidFill>
              <a:latin typeface="Andy" pitchFamily="66" charset="0"/>
            </a:endParaRPr>
          </a:p>
          <a:p>
            <a:pPr algn="ctr"/>
            <a:r>
              <a:rPr lang="en-GB" sz="2400" dirty="0" smtClean="0">
                <a:solidFill>
                  <a:srgbClr val="7030A0"/>
                </a:solidFill>
              </a:rPr>
              <a:t>I</a:t>
            </a:r>
            <a:r>
              <a:rPr lang="en-GB" sz="2400" dirty="0">
                <a:solidFill>
                  <a:srgbClr val="7030A0"/>
                </a:solidFill>
              </a:rPr>
              <a:t> </a:t>
            </a:r>
            <a:r>
              <a:rPr lang="en-GB" sz="2400" i="1" dirty="0">
                <a:solidFill>
                  <a:srgbClr val="7030A0"/>
                </a:solidFill>
              </a:rPr>
              <a:t>gave</a:t>
            </a:r>
            <a:r>
              <a:rPr lang="en-GB" sz="2400" dirty="0">
                <a:solidFill>
                  <a:srgbClr val="7030A0"/>
                </a:solidFill>
              </a:rPr>
              <a:t> you that idea</a:t>
            </a:r>
            <a:r>
              <a:rPr lang="en-GB" sz="2400" dirty="0" smtClean="0">
                <a:solidFill>
                  <a:srgbClr val="7030A0"/>
                </a:solidFill>
              </a:rPr>
              <a:t>.</a:t>
            </a:r>
          </a:p>
          <a:p>
            <a:pPr algn="ctr"/>
            <a:endParaRPr lang="en-GB" sz="2400" dirty="0"/>
          </a:p>
          <a:p>
            <a:pPr algn="ctr"/>
            <a:r>
              <a:rPr lang="en-GB" sz="2400" dirty="0" smtClean="0">
                <a:solidFill>
                  <a:srgbClr val="C00000"/>
                </a:solidFill>
              </a:rPr>
              <a:t>The </a:t>
            </a:r>
            <a:r>
              <a:rPr lang="en-GB" sz="2400" dirty="0">
                <a:solidFill>
                  <a:srgbClr val="C00000"/>
                </a:solidFill>
              </a:rPr>
              <a:t>meaning is right there </a:t>
            </a:r>
            <a:r>
              <a:rPr lang="en-GB" sz="2400" i="1" dirty="0">
                <a:solidFill>
                  <a:srgbClr val="C00000"/>
                </a:solidFill>
              </a:rPr>
              <a:t>in </a:t>
            </a:r>
            <a:r>
              <a:rPr lang="en-GB" sz="2400" dirty="0">
                <a:solidFill>
                  <a:srgbClr val="C00000"/>
                </a:solidFill>
              </a:rPr>
              <a:t>the words</a:t>
            </a:r>
            <a:r>
              <a:rPr lang="en-GB" sz="2400" dirty="0" smtClean="0">
                <a:solidFill>
                  <a:srgbClr val="C00000"/>
                </a:solidFill>
              </a:rPr>
              <a:t>.</a:t>
            </a:r>
          </a:p>
          <a:p>
            <a:pPr algn="ctr"/>
            <a:endParaRPr lang="en-GB" sz="2400" dirty="0"/>
          </a:p>
          <a:p>
            <a:pPr algn="ctr"/>
            <a:r>
              <a:rPr lang="en-GB" sz="2400" dirty="0" smtClean="0">
                <a:solidFill>
                  <a:srgbClr val="00B050"/>
                </a:solidFill>
              </a:rPr>
              <a:t>His </a:t>
            </a:r>
            <a:r>
              <a:rPr lang="en-GB" sz="2400" dirty="0">
                <a:solidFill>
                  <a:srgbClr val="00B050"/>
                </a:solidFill>
              </a:rPr>
              <a:t>words </a:t>
            </a:r>
            <a:r>
              <a:rPr lang="en-GB" sz="2400" i="1" dirty="0">
                <a:solidFill>
                  <a:srgbClr val="00B050"/>
                </a:solidFill>
              </a:rPr>
              <a:t>carry</a:t>
            </a:r>
            <a:r>
              <a:rPr lang="en-GB" sz="2400" dirty="0">
                <a:solidFill>
                  <a:srgbClr val="00B050"/>
                </a:solidFill>
              </a:rPr>
              <a:t> little meaning</a:t>
            </a:r>
            <a:r>
              <a:rPr lang="en-GB" sz="2400" dirty="0" smtClean="0">
                <a:solidFill>
                  <a:srgbClr val="00B050"/>
                </a:solidFill>
              </a:rPr>
              <a:t>.</a:t>
            </a:r>
          </a:p>
          <a:p>
            <a:pPr algn="ctr"/>
            <a:endParaRPr lang="en-GB" sz="2400" dirty="0">
              <a:solidFill>
                <a:srgbClr val="00B050"/>
              </a:solidFill>
            </a:endParaRPr>
          </a:p>
          <a:p>
            <a:pPr algn="ctr"/>
            <a:r>
              <a:rPr lang="en-GB" sz="2400" dirty="0" smtClean="0">
                <a:solidFill>
                  <a:srgbClr val="00B050"/>
                </a:solidFill>
              </a:rPr>
              <a:t>Your </a:t>
            </a:r>
            <a:r>
              <a:rPr lang="en-GB" sz="2400" dirty="0">
                <a:solidFill>
                  <a:srgbClr val="00B050"/>
                </a:solidFill>
              </a:rPr>
              <a:t>words seem </a:t>
            </a:r>
            <a:r>
              <a:rPr lang="en-GB" sz="2400" i="1" dirty="0">
                <a:solidFill>
                  <a:srgbClr val="00B050"/>
                </a:solidFill>
              </a:rPr>
              <a:t>hollow</a:t>
            </a:r>
            <a:r>
              <a:rPr lang="en-GB" sz="2400" i="1" dirty="0" smtClean="0">
                <a:solidFill>
                  <a:srgbClr val="00B050"/>
                </a:solidFill>
              </a:rPr>
              <a:t>.</a:t>
            </a:r>
            <a:endParaRPr lang="en-GB" sz="2400" dirty="0">
              <a:solidFill>
                <a:srgbClr val="00B050"/>
              </a:solidFill>
            </a:endParaRPr>
          </a:p>
        </p:txBody>
      </p:sp>
      <p:cxnSp>
        <p:nvCxnSpPr>
          <p:cNvPr id="8" name="Straight Arrow Connector 7"/>
          <p:cNvCxnSpPr/>
          <p:nvPr/>
        </p:nvCxnSpPr>
        <p:spPr>
          <a:xfrm flipV="1">
            <a:off x="3714744" y="2643182"/>
            <a:ext cx="2786082" cy="1143008"/>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pic>
        <p:nvPicPr>
          <p:cNvPr id="11270" name="Picture 6" descr="http://1.bp.blogspot.com/-hlDUmrh3HBw/TiA5gDXU85I/AAAAAAAAAZ0/xh2-Bd8dh40/s400/Disappointment-290x200.jpg"/>
          <p:cNvPicPr>
            <a:picLocks noChangeAspect="1" noChangeArrowheads="1"/>
          </p:cNvPicPr>
          <p:nvPr/>
        </p:nvPicPr>
        <p:blipFill>
          <a:blip r:embed="rId4" cstate="print"/>
          <a:srcRect l="7042" r="4225"/>
          <a:stretch>
            <a:fillRect/>
          </a:stretch>
        </p:blipFill>
        <p:spPr bwMode="auto">
          <a:xfrm>
            <a:off x="4643406" y="3360023"/>
            <a:ext cx="4500594" cy="3497977"/>
          </a:xfrm>
          <a:prstGeom prst="rect">
            <a:avLst/>
          </a:prstGeom>
          <a:noFill/>
        </p:spPr>
      </p:pic>
      <p:cxnSp>
        <p:nvCxnSpPr>
          <p:cNvPr id="12" name="Straight Arrow Connector 11"/>
          <p:cNvCxnSpPr/>
          <p:nvPr/>
        </p:nvCxnSpPr>
        <p:spPr>
          <a:xfrm>
            <a:off x="4357686" y="5643578"/>
            <a:ext cx="428628" cy="1588"/>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pic>
        <p:nvPicPr>
          <p:cNvPr id="11272" name="Picture 8" descr="http://www.lushquotes.com/pics/joaquin-phoenix/It's-hard-for-me-to-put-my-feelings-into-words..jpg"/>
          <p:cNvPicPr>
            <a:picLocks noChangeAspect="1" noChangeArrowheads="1"/>
          </p:cNvPicPr>
          <p:nvPr/>
        </p:nvPicPr>
        <p:blipFill>
          <a:blip r:embed="rId5" cstate="print"/>
          <a:srcRect l="12500" r="9999" b="58000"/>
          <a:stretch>
            <a:fillRect/>
          </a:stretch>
        </p:blipFill>
        <p:spPr bwMode="auto">
          <a:xfrm>
            <a:off x="142844" y="0"/>
            <a:ext cx="3615253" cy="1632695"/>
          </a:xfrm>
          <a:prstGeom prst="rect">
            <a:avLst/>
          </a:prstGeom>
          <a:noFill/>
        </p:spPr>
      </p:pic>
      <p:sp>
        <p:nvSpPr>
          <p:cNvPr id="17" name="Rectangle 16"/>
          <p:cNvSpPr/>
          <p:nvPr/>
        </p:nvSpPr>
        <p:spPr>
          <a:xfrm rot="-540000">
            <a:off x="381967" y="1602624"/>
            <a:ext cx="5091517"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1400" b="1" dirty="0" smtClean="0">
                <a:solidFill>
                  <a:srgbClr val="00B0F0"/>
                </a:solidFill>
                <a:latin typeface="Andy" pitchFamily="66" charset="0"/>
              </a:rPr>
              <a:t>‘</a:t>
            </a:r>
            <a:r>
              <a:rPr lang="en-GB" sz="2800" b="1" dirty="0" smtClean="0">
                <a:solidFill>
                  <a:srgbClr val="00B0F0"/>
                </a:solidFill>
                <a:latin typeface="Andy" pitchFamily="66" charset="0"/>
              </a:rPr>
              <a:t>conduit metaphor’ (Reddy)</a:t>
            </a:r>
          </a:p>
          <a:p>
            <a:pPr algn="ctr"/>
            <a:r>
              <a:rPr lang="en-GB" sz="3600" dirty="0" smtClean="0">
                <a:solidFill>
                  <a:srgbClr val="0070C0"/>
                </a:solidFill>
                <a:latin typeface="Andy" pitchFamily="66" charset="0"/>
              </a:rPr>
              <a:t>ideas = objects</a:t>
            </a:r>
          </a:p>
          <a:p>
            <a:pPr algn="ctr"/>
            <a:r>
              <a:rPr lang="en-GB" sz="3600" dirty="0" smtClean="0">
                <a:solidFill>
                  <a:srgbClr val="0070C0"/>
                </a:solidFill>
                <a:latin typeface="Andy" pitchFamily="66" charset="0"/>
              </a:rPr>
              <a:t>words = containers</a:t>
            </a:r>
          </a:p>
        </p:txBody>
      </p:sp>
    </p:spTree>
    <p:extLst>
      <p:ext uri="{BB962C8B-B14F-4D97-AF65-F5344CB8AC3E}">
        <p14:creationId xmlns:p14="http://schemas.microsoft.com/office/powerpoint/2010/main" xmlns="" val="3849331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643050"/>
            <a:ext cx="2857520" cy="3000396"/>
          </a:xfrm>
        </p:spPr>
        <p:style>
          <a:lnRef idx="2">
            <a:schemeClr val="accent1"/>
          </a:lnRef>
          <a:fillRef idx="1">
            <a:schemeClr val="lt1"/>
          </a:fillRef>
          <a:effectRef idx="0">
            <a:schemeClr val="accent1"/>
          </a:effectRef>
          <a:fontRef idx="minor">
            <a:schemeClr val="dk1"/>
          </a:fontRef>
        </p:style>
        <p:txBody>
          <a:bodyPr>
            <a:normAutofit fontScale="92500"/>
          </a:bodyPr>
          <a:lstStyle/>
          <a:p>
            <a:pPr algn="ctr">
              <a:buNone/>
            </a:pPr>
            <a:r>
              <a:rPr lang="en-GB" dirty="0" smtClean="0">
                <a:solidFill>
                  <a:srgbClr val="0070C0"/>
                </a:solidFill>
                <a:latin typeface="Andy" pitchFamily="66" charset="0"/>
              </a:rPr>
              <a:t>happy = up</a:t>
            </a:r>
          </a:p>
          <a:p>
            <a:pPr algn="ctr">
              <a:buNone/>
            </a:pPr>
            <a:r>
              <a:rPr lang="en-GB" dirty="0" smtClean="0">
                <a:solidFill>
                  <a:srgbClr val="C00000"/>
                </a:solidFill>
                <a:latin typeface="Andy" pitchFamily="66" charset="0"/>
              </a:rPr>
              <a:t>sad = down</a:t>
            </a:r>
          </a:p>
          <a:p>
            <a:pPr algn="ctr">
              <a:buNone/>
            </a:pPr>
            <a:endParaRPr lang="en-GB" dirty="0" smtClean="0">
              <a:latin typeface="Andy" pitchFamily="66" charset="0"/>
            </a:endParaRPr>
          </a:p>
          <a:p>
            <a:pPr algn="ctr">
              <a:buNone/>
            </a:pPr>
            <a:r>
              <a:rPr lang="en-GB" dirty="0" smtClean="0">
                <a:solidFill>
                  <a:srgbClr val="0070C0"/>
                </a:solidFill>
                <a:latin typeface="Andy" pitchFamily="66" charset="0"/>
              </a:rPr>
              <a:t>rational = up</a:t>
            </a:r>
          </a:p>
          <a:p>
            <a:pPr algn="ctr">
              <a:buNone/>
            </a:pPr>
            <a:r>
              <a:rPr lang="en-GB" dirty="0" smtClean="0">
                <a:solidFill>
                  <a:srgbClr val="C00000"/>
                </a:solidFill>
                <a:latin typeface="Andy" pitchFamily="66" charset="0"/>
              </a:rPr>
              <a:t>emotional = down</a:t>
            </a:r>
            <a:endParaRPr lang="en-GB" dirty="0">
              <a:solidFill>
                <a:srgbClr val="C00000"/>
              </a:solidFill>
              <a:latin typeface="Andy" pitchFamily="66" charset="0"/>
            </a:endParaRPr>
          </a:p>
          <a:p>
            <a:endParaRPr lang="en-GB" dirty="0"/>
          </a:p>
        </p:txBody>
      </p:sp>
      <p:pic>
        <p:nvPicPr>
          <p:cNvPr id="10244" name="Picture 4" descr="http://static.someecards.com/someecards/usercards/1349836520064_9443500.png"/>
          <p:cNvPicPr>
            <a:picLocks noChangeAspect="1" noChangeArrowheads="1"/>
          </p:cNvPicPr>
          <p:nvPr/>
        </p:nvPicPr>
        <p:blipFill>
          <a:blip r:embed="rId3" cstate="print"/>
          <a:srcRect l="3571" t="7653" r="5356" b="18367"/>
          <a:stretch>
            <a:fillRect/>
          </a:stretch>
        </p:blipFill>
        <p:spPr bwMode="auto">
          <a:xfrm>
            <a:off x="3214678" y="1500174"/>
            <a:ext cx="5643602" cy="3209107"/>
          </a:xfrm>
          <a:prstGeom prst="rect">
            <a:avLst/>
          </a:prstGeom>
          <a:noFill/>
          <a:ln>
            <a:solidFill>
              <a:schemeClr val="tx1"/>
            </a:solidFill>
          </a:ln>
        </p:spPr>
      </p:pic>
      <p:pic>
        <p:nvPicPr>
          <p:cNvPr id="10248" name="Picture 8" descr="http://images.sodahead.com/polls/004021031/83391775_6a0112796f38d028a40168e787b7c1970c_320wi_xlarge.jpeg"/>
          <p:cNvPicPr>
            <a:picLocks noChangeAspect="1" noChangeArrowheads="1"/>
          </p:cNvPicPr>
          <p:nvPr/>
        </p:nvPicPr>
        <p:blipFill>
          <a:blip r:embed="rId4" cstate="print"/>
          <a:srcRect/>
          <a:stretch>
            <a:fillRect/>
          </a:stretch>
        </p:blipFill>
        <p:spPr bwMode="auto">
          <a:xfrm>
            <a:off x="3214678" y="2786058"/>
            <a:ext cx="2214578" cy="2214578"/>
          </a:xfrm>
          <a:prstGeom prst="rect">
            <a:avLst/>
          </a:prstGeom>
          <a:noFill/>
        </p:spPr>
      </p:pic>
      <p:pic>
        <p:nvPicPr>
          <p:cNvPr id="10250" name="Picture 10" descr="http://2.bp.blogspot.com/_52Q7It-RUVQ/TOoEiJcd11I/AAAAAAAAAVo/NJdbZ3AD7EA/s1600/Things-Are-Looking-Up-2.jpg"/>
          <p:cNvPicPr>
            <a:picLocks noChangeAspect="1" noChangeArrowheads="1"/>
          </p:cNvPicPr>
          <p:nvPr/>
        </p:nvPicPr>
        <p:blipFill>
          <a:blip r:embed="rId5" cstate="print"/>
          <a:srcRect/>
          <a:stretch>
            <a:fillRect/>
          </a:stretch>
        </p:blipFill>
        <p:spPr bwMode="auto">
          <a:xfrm>
            <a:off x="0" y="0"/>
            <a:ext cx="8572500" cy="1428750"/>
          </a:xfrm>
          <a:prstGeom prst="rect">
            <a:avLst/>
          </a:prstGeom>
          <a:noFill/>
        </p:spPr>
      </p:pic>
      <p:pic>
        <p:nvPicPr>
          <p:cNvPr id="10252" name="Picture 12" descr="http://trademarks.justia.com/media/image.php?serial=77077655"/>
          <p:cNvPicPr>
            <a:picLocks noChangeAspect="1" noChangeArrowheads="1"/>
          </p:cNvPicPr>
          <p:nvPr/>
        </p:nvPicPr>
        <p:blipFill>
          <a:blip r:embed="rId6" cstate="print"/>
          <a:srcRect/>
          <a:stretch>
            <a:fillRect/>
          </a:stretch>
        </p:blipFill>
        <p:spPr bwMode="auto">
          <a:xfrm>
            <a:off x="214282" y="4929198"/>
            <a:ext cx="3200400" cy="1333501"/>
          </a:xfrm>
          <a:prstGeom prst="rect">
            <a:avLst/>
          </a:prstGeom>
          <a:noFill/>
          <a:ln>
            <a:solidFill>
              <a:srgbClr val="0070C0"/>
            </a:solidFill>
          </a:ln>
        </p:spPr>
      </p:pic>
      <p:sp>
        <p:nvSpPr>
          <p:cNvPr id="11" name="TextBox 10"/>
          <p:cNvSpPr txBox="1"/>
          <p:nvPr/>
        </p:nvSpPr>
        <p:spPr>
          <a:xfrm>
            <a:off x="4429124" y="5286388"/>
            <a:ext cx="435771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dirty="0" smtClean="0"/>
              <a:t>High- level discussion</a:t>
            </a:r>
            <a:endParaRPr lang="en-GB" sz="3600" dirty="0"/>
          </a:p>
        </p:txBody>
      </p:sp>
      <p:cxnSp>
        <p:nvCxnSpPr>
          <p:cNvPr id="13" name="Straight Arrow Connector 12"/>
          <p:cNvCxnSpPr/>
          <p:nvPr/>
        </p:nvCxnSpPr>
        <p:spPr>
          <a:xfrm>
            <a:off x="3571868" y="5572140"/>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6682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dktqof0r04orj.cloudfront.net/wordpress/wp-content/uploads/2009/05/ragerage.jpg"/>
          <p:cNvPicPr>
            <a:picLocks noChangeAspect="1" noChangeArrowheads="1"/>
          </p:cNvPicPr>
          <p:nvPr/>
        </p:nvPicPr>
        <p:blipFill>
          <a:blip r:embed="rId3" cstate="print">
            <a:lum bright="40000" contrast="30000"/>
          </a:blip>
          <a:srcRect/>
          <a:stretch>
            <a:fillRect/>
          </a:stretch>
        </p:blipFill>
        <p:spPr bwMode="auto">
          <a:xfrm>
            <a:off x="-214346" y="-785842"/>
            <a:ext cx="9810723" cy="7643842"/>
          </a:xfrm>
          <a:prstGeom prst="rect">
            <a:avLst/>
          </a:prstGeom>
          <a:noFill/>
        </p:spPr>
      </p:pic>
      <p:sp>
        <p:nvSpPr>
          <p:cNvPr id="2" name="Title 1"/>
          <p:cNvSpPr>
            <a:spLocks noGrp="1"/>
          </p:cNvSpPr>
          <p:nvPr>
            <p:ph type="title"/>
          </p:nvPr>
        </p:nvSpPr>
        <p:spPr>
          <a:xfrm>
            <a:off x="357158" y="642918"/>
            <a:ext cx="8229600" cy="1143000"/>
          </a:xfrm>
        </p:spPr>
        <p:txBody>
          <a:bodyPr>
            <a:normAutofit fontScale="90000"/>
          </a:bodyPr>
          <a:lstStyle/>
          <a:p>
            <a:r>
              <a:rPr lang="en-GB" sz="3100" b="1" dirty="0" smtClean="0">
                <a:solidFill>
                  <a:schemeClr val="accent1"/>
                </a:solidFill>
                <a:latin typeface="Batang" pitchFamily="18" charset="-127"/>
                <a:ea typeface="Batang" pitchFamily="18" charset="-127"/>
              </a:rPr>
              <a:t>Do we use metaphors as a coping mechanism?</a:t>
            </a:r>
            <a:r>
              <a:rPr lang="en-GB" dirty="0" smtClean="0"/>
              <a:t/>
            </a:r>
            <a:br>
              <a:rPr lang="en-GB" dirty="0" smtClean="0"/>
            </a:br>
            <a:endParaRPr lang="en-GB" dirty="0"/>
          </a:p>
        </p:txBody>
      </p:sp>
      <p:sp>
        <p:nvSpPr>
          <p:cNvPr id="3" name="Content Placeholder 2"/>
          <p:cNvSpPr>
            <a:spLocks noGrp="1"/>
          </p:cNvSpPr>
          <p:nvPr>
            <p:ph idx="1"/>
          </p:nvPr>
        </p:nvSpPr>
        <p:spPr>
          <a:xfrm>
            <a:off x="357158" y="3714752"/>
            <a:ext cx="9072626" cy="4525963"/>
          </a:xfrm>
        </p:spPr>
        <p:txBody>
          <a:bodyPr/>
          <a:lstStyle/>
          <a:p>
            <a:pPr>
              <a:buNone/>
            </a:pPr>
            <a:endParaRPr lang="en-GB" dirty="0" smtClean="0"/>
          </a:p>
          <a:p>
            <a:pPr algn="ctr">
              <a:buNone/>
            </a:pPr>
            <a:r>
              <a:rPr lang="en-GB" b="1" dirty="0" smtClean="0">
                <a:solidFill>
                  <a:srgbClr val="7030A0"/>
                </a:solidFill>
                <a:latin typeface="Andy" pitchFamily="66" charset="0"/>
              </a:rPr>
              <a:t>simultaneous mapping</a:t>
            </a:r>
          </a:p>
          <a:p>
            <a:endParaRPr lang="en-GB" dirty="0"/>
          </a:p>
          <a:p>
            <a:pPr>
              <a:buNone/>
            </a:pPr>
            <a:r>
              <a:rPr lang="en-GB" sz="2000" b="1" dirty="0" smtClean="0">
                <a:solidFill>
                  <a:srgbClr val="7030A0"/>
                </a:solidFill>
                <a:latin typeface="Andy" pitchFamily="66" charset="0"/>
              </a:rPr>
              <a:t>movement from one 	another realm?			lifetime = a day</a:t>
            </a:r>
          </a:p>
          <a:p>
            <a:pPr>
              <a:buNone/>
            </a:pPr>
            <a:r>
              <a:rPr lang="en-GB" sz="2000" b="1" dirty="0" smtClean="0">
                <a:solidFill>
                  <a:srgbClr val="7030A0"/>
                </a:solidFill>
                <a:latin typeface="Andy" pitchFamily="66" charset="0"/>
              </a:rPr>
              <a:t>place to another</a:t>
            </a:r>
          </a:p>
          <a:p>
            <a:pPr lvl="8">
              <a:buNone/>
            </a:pPr>
            <a:r>
              <a:rPr lang="en-GB" dirty="0" smtClean="0">
                <a:solidFill>
                  <a:srgbClr val="00B0F0"/>
                </a:solidFill>
              </a:rPr>
              <a:t>				</a:t>
            </a:r>
            <a:r>
              <a:rPr lang="en-GB" sz="3200" dirty="0" smtClean="0">
                <a:solidFill>
                  <a:srgbClr val="0070C0"/>
                </a:solidFill>
              </a:rPr>
              <a:t>to “pass away”</a:t>
            </a:r>
            <a:endParaRPr lang="en-GB" dirty="0">
              <a:solidFill>
                <a:srgbClr val="0070C0"/>
              </a:solidFill>
            </a:endParaRPr>
          </a:p>
        </p:txBody>
      </p:sp>
      <p:sp>
        <p:nvSpPr>
          <p:cNvPr id="7" name="Oval 6"/>
          <p:cNvSpPr/>
          <p:nvPr/>
        </p:nvSpPr>
        <p:spPr>
          <a:xfrm>
            <a:off x="1571604" y="2000240"/>
            <a:ext cx="571536" cy="92869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Oval 7"/>
          <p:cNvSpPr/>
          <p:nvPr/>
        </p:nvSpPr>
        <p:spPr>
          <a:xfrm>
            <a:off x="3643306" y="2000240"/>
            <a:ext cx="1071570" cy="100013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Oval 8"/>
          <p:cNvSpPr/>
          <p:nvPr/>
        </p:nvSpPr>
        <p:spPr>
          <a:xfrm>
            <a:off x="6938946" y="1643050"/>
            <a:ext cx="1633582" cy="136684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11" name="Straight Arrow Connector 10"/>
          <p:cNvCxnSpPr/>
          <p:nvPr/>
        </p:nvCxnSpPr>
        <p:spPr>
          <a:xfrm rot="5400000" flipH="1" flipV="1">
            <a:off x="607191" y="4107661"/>
            <a:ext cx="257176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2821769" y="4179099"/>
            <a:ext cx="257176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6179355" y="4321975"/>
            <a:ext cx="257176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74638"/>
            <a:ext cx="8786874" cy="654032"/>
          </a:xfrm>
        </p:spPr>
        <p:txBody>
          <a:bodyPr>
            <a:noAutofit/>
          </a:bodyPr>
          <a:lstStyle/>
          <a:p>
            <a:pPr lvl="0">
              <a:defRPr/>
            </a:pPr>
            <a:r>
              <a:rPr lang="en-GB" sz="2200" b="1" dirty="0" smtClean="0">
                <a:solidFill>
                  <a:srgbClr val="0070C0"/>
                </a:solidFill>
                <a:latin typeface="Batang" pitchFamily="18" charset="-127"/>
                <a:ea typeface="Batang" pitchFamily="18" charset="-127"/>
              </a:rPr>
              <a:t>Even science and economics are not safe from the metaphor!</a:t>
            </a:r>
            <a:endParaRPr lang="en-GB" sz="2200" b="1" dirty="0">
              <a:solidFill>
                <a:srgbClr val="0070C0"/>
              </a:solidFill>
              <a:latin typeface="Batang" pitchFamily="18" charset="-127"/>
              <a:ea typeface="Batang" pitchFamily="18" charset="-127"/>
            </a:endParaRPr>
          </a:p>
        </p:txBody>
      </p:sp>
      <p:pic>
        <p:nvPicPr>
          <p:cNvPr id="12290" name="Picture 2" descr="http://static-l3.blogcritics.org/11/01/25/152157/inflation-cartoon.jpg"/>
          <p:cNvPicPr>
            <a:picLocks noChangeAspect="1" noChangeArrowheads="1"/>
          </p:cNvPicPr>
          <p:nvPr/>
        </p:nvPicPr>
        <p:blipFill>
          <a:blip r:embed="rId3" cstate="print"/>
          <a:srcRect t="15418" r="3526" b="15201"/>
          <a:stretch>
            <a:fillRect/>
          </a:stretch>
        </p:blipFill>
        <p:spPr bwMode="auto">
          <a:xfrm>
            <a:off x="3929058" y="4071942"/>
            <a:ext cx="4572000" cy="2571768"/>
          </a:xfrm>
          <a:prstGeom prst="rect">
            <a:avLst/>
          </a:prstGeom>
          <a:noFill/>
        </p:spPr>
      </p:pic>
      <p:pic>
        <p:nvPicPr>
          <p:cNvPr id="12292" name="Picture 4" descr="http://static.guim.co.uk/sys-images/Guardian/Pix/cartoons/2010/11/3/1288815661985/Next-clothes-prices-rise--004.jpg"/>
          <p:cNvPicPr>
            <a:picLocks noChangeAspect="1" noChangeArrowheads="1"/>
          </p:cNvPicPr>
          <p:nvPr/>
        </p:nvPicPr>
        <p:blipFill>
          <a:blip r:embed="rId4" cstate="print"/>
          <a:srcRect t="7732"/>
          <a:stretch>
            <a:fillRect/>
          </a:stretch>
        </p:blipFill>
        <p:spPr bwMode="auto">
          <a:xfrm rot="-840000">
            <a:off x="428596" y="3438798"/>
            <a:ext cx="2928926" cy="3419202"/>
          </a:xfrm>
          <a:prstGeom prst="rect">
            <a:avLst/>
          </a:prstGeom>
          <a:noFill/>
        </p:spPr>
      </p:pic>
      <p:pic>
        <p:nvPicPr>
          <p:cNvPr id="12294" name="Picture 6" descr="http://www.scientificamerican.com/media/inline/cold-heart-attacks_1.jpg"/>
          <p:cNvPicPr>
            <a:picLocks noChangeAspect="1" noChangeArrowheads="1"/>
          </p:cNvPicPr>
          <p:nvPr/>
        </p:nvPicPr>
        <p:blipFill>
          <a:blip r:embed="rId5" cstate="print"/>
          <a:srcRect/>
          <a:stretch>
            <a:fillRect/>
          </a:stretch>
        </p:blipFill>
        <p:spPr bwMode="auto">
          <a:xfrm rot="420000">
            <a:off x="2059572" y="1202323"/>
            <a:ext cx="2286016" cy="2286016"/>
          </a:xfrm>
          <a:prstGeom prst="rect">
            <a:avLst/>
          </a:prstGeom>
          <a:noFill/>
        </p:spPr>
      </p:pic>
      <p:pic>
        <p:nvPicPr>
          <p:cNvPr id="12296" name="Picture 8" descr="http://www.epa.gov/esd/cmb/GeophysicsWebsite/pages/reference/_img/NewImages/Magnetic%20Susceptability/earth-magfield.jpg"/>
          <p:cNvPicPr>
            <a:picLocks noChangeAspect="1" noChangeArrowheads="1"/>
          </p:cNvPicPr>
          <p:nvPr/>
        </p:nvPicPr>
        <p:blipFill>
          <a:blip r:embed="rId6" cstate="print"/>
          <a:srcRect/>
          <a:stretch>
            <a:fillRect/>
          </a:stretch>
        </p:blipFill>
        <p:spPr bwMode="auto">
          <a:xfrm rot="780000">
            <a:off x="4820726" y="1143417"/>
            <a:ext cx="3476649" cy="260748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ashscrapyard.files.wordpress.com/2012/01/falling-into-a-black-hole.jpg"/>
          <p:cNvPicPr>
            <a:picLocks noChangeAspect="1" noChangeArrowheads="1"/>
          </p:cNvPicPr>
          <p:nvPr/>
        </p:nvPicPr>
        <p:blipFill>
          <a:blip r:embed="rId3" cstate="print"/>
          <a:srcRect/>
          <a:stretch>
            <a:fillRect/>
          </a:stretch>
        </p:blipFill>
        <p:spPr bwMode="auto">
          <a:xfrm>
            <a:off x="0" y="3799382"/>
            <a:ext cx="3956175" cy="3058618"/>
          </a:xfrm>
          <a:prstGeom prst="rect">
            <a:avLst/>
          </a:prstGeom>
          <a:noFill/>
        </p:spPr>
      </p:pic>
      <p:pic>
        <p:nvPicPr>
          <p:cNvPr id="7170" name="Picture 2" descr="http://childreach.on.ca/wp-content/uploads/2013/09/Time-is-Money.gif"/>
          <p:cNvPicPr>
            <a:picLocks noChangeAspect="1" noChangeArrowheads="1"/>
          </p:cNvPicPr>
          <p:nvPr/>
        </p:nvPicPr>
        <p:blipFill>
          <a:blip r:embed="rId4" cstate="print">
            <a:lum bright="67000" contrast="60000"/>
          </a:blip>
          <a:srcRect/>
          <a:stretch>
            <a:fillRect/>
          </a:stretch>
        </p:blipFill>
        <p:spPr bwMode="auto">
          <a:xfrm>
            <a:off x="0" y="785794"/>
            <a:ext cx="8929717" cy="3259339"/>
          </a:xfrm>
          <a:prstGeom prst="rect">
            <a:avLst/>
          </a:prstGeom>
          <a:noFill/>
        </p:spPr>
      </p:pic>
      <p:sp>
        <p:nvSpPr>
          <p:cNvPr id="2" name="Title 1"/>
          <p:cNvSpPr>
            <a:spLocks noGrp="1"/>
          </p:cNvSpPr>
          <p:nvPr>
            <p:ph type="title"/>
          </p:nvPr>
        </p:nvSpPr>
        <p:spPr>
          <a:xfrm>
            <a:off x="357158" y="0"/>
            <a:ext cx="8572528" cy="642942"/>
          </a:xfrm>
        </p:spPr>
        <p:style>
          <a:lnRef idx="2">
            <a:schemeClr val="accent1"/>
          </a:lnRef>
          <a:fillRef idx="1">
            <a:schemeClr val="lt1"/>
          </a:fillRef>
          <a:effectRef idx="0">
            <a:schemeClr val="accent1"/>
          </a:effectRef>
          <a:fontRef idx="minor">
            <a:schemeClr val="dk1"/>
          </a:fontRef>
        </p:style>
        <p:txBody>
          <a:bodyPr>
            <a:normAutofit/>
          </a:bodyPr>
          <a:lstStyle/>
          <a:p>
            <a:r>
              <a:rPr lang="en-GB" sz="2400" dirty="0" smtClean="0">
                <a:solidFill>
                  <a:srgbClr val="0070C0"/>
                </a:solidFill>
                <a:latin typeface="Batang" pitchFamily="18" charset="-127"/>
                <a:ea typeface="Batang" pitchFamily="18" charset="-127"/>
              </a:rPr>
              <a:t>Does metaphor determine or reflect cultural values?</a:t>
            </a:r>
            <a:endParaRPr lang="en-GB" sz="3600" dirty="0">
              <a:solidFill>
                <a:srgbClr val="0070C0"/>
              </a:solidFill>
              <a:latin typeface="Batang" pitchFamily="18" charset="-127"/>
              <a:ea typeface="Batang" pitchFamily="18" charset="-127"/>
            </a:endParaRPr>
          </a:p>
        </p:txBody>
      </p:sp>
      <p:sp>
        <p:nvSpPr>
          <p:cNvPr id="5" name="Rectangle 4"/>
          <p:cNvSpPr/>
          <p:nvPr/>
        </p:nvSpPr>
        <p:spPr>
          <a:xfrm>
            <a:off x="2214546" y="714356"/>
            <a:ext cx="4857784" cy="4154984"/>
          </a:xfrm>
          <a:prstGeom prst="rect">
            <a:avLst/>
          </a:prstGeom>
        </p:spPr>
        <p:txBody>
          <a:bodyPr wrap="square">
            <a:spAutoFit/>
          </a:bodyPr>
          <a:lstStyle/>
          <a:p>
            <a:pPr algn="ctr"/>
            <a:endParaRPr lang="en-GB" dirty="0" smtClean="0"/>
          </a:p>
          <a:p>
            <a:pPr algn="ctr"/>
            <a:endParaRPr lang="en-GB" sz="2400" b="1" dirty="0">
              <a:solidFill>
                <a:srgbClr val="7030A0"/>
              </a:solidFill>
              <a:latin typeface="Andy" pitchFamily="66" charset="0"/>
            </a:endParaRPr>
          </a:p>
          <a:p>
            <a:pPr algn="ctr"/>
            <a:r>
              <a:rPr lang="en-GB" sz="2400" b="1" dirty="0">
                <a:solidFill>
                  <a:srgbClr val="7030A0"/>
                </a:solidFill>
                <a:latin typeface="Andy" pitchFamily="66" charset="0"/>
              </a:rPr>
              <a:t>This gadget will </a:t>
            </a:r>
            <a:r>
              <a:rPr lang="en-GB" sz="2400" b="1" i="1" dirty="0">
                <a:solidFill>
                  <a:srgbClr val="7030A0"/>
                </a:solidFill>
                <a:latin typeface="Andy" pitchFamily="66" charset="0"/>
              </a:rPr>
              <a:t>save </a:t>
            </a:r>
            <a:r>
              <a:rPr lang="en-GB" sz="2400" b="1" dirty="0">
                <a:solidFill>
                  <a:srgbClr val="7030A0"/>
                </a:solidFill>
                <a:latin typeface="Andy" pitchFamily="66" charset="0"/>
              </a:rPr>
              <a:t>you hours. </a:t>
            </a:r>
            <a:endParaRPr lang="en-GB" sz="2400" b="1" dirty="0" smtClean="0">
              <a:solidFill>
                <a:srgbClr val="7030A0"/>
              </a:solidFill>
              <a:latin typeface="Andy" pitchFamily="66" charset="0"/>
            </a:endParaRPr>
          </a:p>
          <a:p>
            <a:pPr algn="ctr"/>
            <a:r>
              <a:rPr lang="en-GB" sz="2400" b="1" dirty="0" smtClean="0">
                <a:solidFill>
                  <a:srgbClr val="0070C0"/>
                </a:solidFill>
                <a:latin typeface="Andy" pitchFamily="66" charset="0"/>
              </a:rPr>
              <a:t>How </a:t>
            </a:r>
            <a:r>
              <a:rPr lang="en-GB" sz="2400" b="1" dirty="0">
                <a:solidFill>
                  <a:srgbClr val="0070C0"/>
                </a:solidFill>
                <a:latin typeface="Andy" pitchFamily="66" charset="0"/>
              </a:rPr>
              <a:t>do you </a:t>
            </a:r>
            <a:r>
              <a:rPr lang="en-GB" sz="2400" b="1" i="1" dirty="0">
                <a:solidFill>
                  <a:srgbClr val="0070C0"/>
                </a:solidFill>
                <a:latin typeface="Andy" pitchFamily="66" charset="0"/>
              </a:rPr>
              <a:t>spend</a:t>
            </a:r>
            <a:r>
              <a:rPr lang="en-GB" sz="2400" b="1" dirty="0">
                <a:solidFill>
                  <a:srgbClr val="0070C0"/>
                </a:solidFill>
                <a:latin typeface="Andy" pitchFamily="66" charset="0"/>
              </a:rPr>
              <a:t> your </a:t>
            </a:r>
            <a:r>
              <a:rPr lang="en-GB" sz="2400" b="1" dirty="0" smtClean="0">
                <a:solidFill>
                  <a:srgbClr val="0070C0"/>
                </a:solidFill>
                <a:latin typeface="Andy" pitchFamily="66" charset="0"/>
              </a:rPr>
              <a:t>time? </a:t>
            </a:r>
          </a:p>
          <a:p>
            <a:pPr algn="ctr"/>
            <a:r>
              <a:rPr lang="en-GB" sz="2400" b="1" dirty="0" smtClean="0">
                <a:solidFill>
                  <a:srgbClr val="7030A0"/>
                </a:solidFill>
                <a:latin typeface="Andy" pitchFamily="66" charset="0"/>
              </a:rPr>
              <a:t>I've </a:t>
            </a:r>
            <a:r>
              <a:rPr lang="en-GB" sz="2400" b="1" i="1" dirty="0">
                <a:solidFill>
                  <a:srgbClr val="7030A0"/>
                </a:solidFill>
                <a:latin typeface="Andy" pitchFamily="66" charset="0"/>
              </a:rPr>
              <a:t>invested</a:t>
            </a:r>
            <a:r>
              <a:rPr lang="en-GB" sz="2400" b="1" dirty="0">
                <a:solidFill>
                  <a:srgbClr val="7030A0"/>
                </a:solidFill>
                <a:latin typeface="Andy" pitchFamily="66" charset="0"/>
              </a:rPr>
              <a:t> a lot of time in </a:t>
            </a:r>
            <a:r>
              <a:rPr lang="en-GB" sz="2400" b="1" dirty="0" smtClean="0">
                <a:solidFill>
                  <a:srgbClr val="7030A0"/>
                </a:solidFill>
                <a:latin typeface="Andy" pitchFamily="66" charset="0"/>
              </a:rPr>
              <a:t>it. </a:t>
            </a:r>
            <a:endParaRPr lang="en-GB" sz="2400" b="1" dirty="0">
              <a:solidFill>
                <a:srgbClr val="7030A0"/>
              </a:solidFill>
              <a:latin typeface="Andy" pitchFamily="66" charset="0"/>
            </a:endParaRPr>
          </a:p>
          <a:p>
            <a:pPr algn="ctr"/>
            <a:r>
              <a:rPr lang="en-GB" sz="2400" b="1" dirty="0" smtClean="0">
                <a:solidFill>
                  <a:srgbClr val="0070C0"/>
                </a:solidFill>
                <a:latin typeface="Andy" pitchFamily="66" charset="0"/>
              </a:rPr>
              <a:t>Is </a:t>
            </a:r>
            <a:r>
              <a:rPr lang="en-GB" sz="2400" b="1" dirty="0">
                <a:solidFill>
                  <a:srgbClr val="0070C0"/>
                </a:solidFill>
                <a:latin typeface="Andy" pitchFamily="66" charset="0"/>
              </a:rPr>
              <a:t>that </a:t>
            </a:r>
            <a:r>
              <a:rPr lang="en-GB" sz="2400" b="1" i="1" dirty="0">
                <a:solidFill>
                  <a:srgbClr val="0070C0"/>
                </a:solidFill>
                <a:latin typeface="Andy" pitchFamily="66" charset="0"/>
              </a:rPr>
              <a:t>worth</a:t>
            </a:r>
            <a:r>
              <a:rPr lang="en-GB" sz="2400" b="1" dirty="0">
                <a:solidFill>
                  <a:srgbClr val="0070C0"/>
                </a:solidFill>
                <a:latin typeface="Andy" pitchFamily="66" charset="0"/>
              </a:rPr>
              <a:t> your while</a:t>
            </a:r>
            <a:r>
              <a:rPr lang="en-GB" sz="2400" b="1" dirty="0" smtClean="0">
                <a:solidFill>
                  <a:srgbClr val="0070C0"/>
                </a:solidFill>
                <a:latin typeface="Andy" pitchFamily="66" charset="0"/>
              </a:rPr>
              <a:t>?</a:t>
            </a:r>
          </a:p>
          <a:p>
            <a:pPr algn="ctr"/>
            <a:r>
              <a:rPr lang="en-GB" sz="2400" b="1" dirty="0" smtClean="0">
                <a:solidFill>
                  <a:srgbClr val="7030A0"/>
                </a:solidFill>
                <a:latin typeface="Andy" pitchFamily="66" charset="0"/>
              </a:rPr>
              <a:t>He's </a:t>
            </a:r>
            <a:r>
              <a:rPr lang="en-GB" sz="2400" b="1" dirty="0">
                <a:solidFill>
                  <a:srgbClr val="7030A0"/>
                </a:solidFill>
                <a:latin typeface="Andy" pitchFamily="66" charset="0"/>
              </a:rPr>
              <a:t>living on </a:t>
            </a:r>
            <a:r>
              <a:rPr lang="en-GB" sz="2400" b="1" i="1" dirty="0" smtClean="0">
                <a:solidFill>
                  <a:srgbClr val="7030A0"/>
                </a:solidFill>
                <a:latin typeface="Andy" pitchFamily="66" charset="0"/>
              </a:rPr>
              <a:t>borrowed</a:t>
            </a:r>
            <a:r>
              <a:rPr lang="en-GB" sz="2400" b="1" i="1" dirty="0">
                <a:solidFill>
                  <a:srgbClr val="7030A0"/>
                </a:solidFill>
                <a:latin typeface="Andy" pitchFamily="66" charset="0"/>
              </a:rPr>
              <a:t> </a:t>
            </a:r>
            <a:r>
              <a:rPr lang="en-GB" sz="2400" b="1" dirty="0">
                <a:solidFill>
                  <a:srgbClr val="7030A0"/>
                </a:solidFill>
                <a:latin typeface="Andy" pitchFamily="66" charset="0"/>
              </a:rPr>
              <a:t>time</a:t>
            </a:r>
            <a:r>
              <a:rPr lang="en-GB" sz="2400" b="1" dirty="0" smtClean="0">
                <a:solidFill>
                  <a:srgbClr val="7030A0"/>
                </a:solidFill>
                <a:latin typeface="Andy" pitchFamily="66" charset="0"/>
              </a:rPr>
              <a:t>.</a:t>
            </a:r>
          </a:p>
          <a:p>
            <a:pPr algn="ctr"/>
            <a:r>
              <a:rPr lang="en-GB" sz="2400" b="1" dirty="0" smtClean="0">
                <a:solidFill>
                  <a:srgbClr val="0070C0"/>
                </a:solidFill>
                <a:latin typeface="Andy" pitchFamily="66" charset="0"/>
              </a:rPr>
              <a:t>You </a:t>
            </a:r>
            <a:r>
              <a:rPr lang="en-GB" sz="2400" b="1" dirty="0">
                <a:solidFill>
                  <a:srgbClr val="0070C0"/>
                </a:solidFill>
                <a:latin typeface="Andy" pitchFamily="66" charset="0"/>
              </a:rPr>
              <a:t>don't use your </a:t>
            </a:r>
            <a:r>
              <a:rPr lang="en-GB" sz="2400" b="1" dirty="0" smtClean="0">
                <a:solidFill>
                  <a:srgbClr val="0070C0"/>
                </a:solidFill>
                <a:latin typeface="Andy" pitchFamily="66" charset="0"/>
              </a:rPr>
              <a:t>time</a:t>
            </a:r>
            <a:r>
              <a:rPr lang="en-GB" sz="2400" b="1" dirty="0">
                <a:solidFill>
                  <a:srgbClr val="0070C0"/>
                </a:solidFill>
                <a:latin typeface="Andy" pitchFamily="66" charset="0"/>
              </a:rPr>
              <a:t> </a:t>
            </a:r>
            <a:r>
              <a:rPr lang="en-GB" sz="2400" b="1" i="1" dirty="0">
                <a:solidFill>
                  <a:srgbClr val="0070C0"/>
                </a:solidFill>
                <a:latin typeface="Andy" pitchFamily="66" charset="0"/>
              </a:rPr>
              <a:t>profitably</a:t>
            </a:r>
            <a:r>
              <a:rPr lang="en-GB" sz="2400" b="1" dirty="0" smtClean="0">
                <a:solidFill>
                  <a:srgbClr val="0070C0"/>
                </a:solidFill>
                <a:latin typeface="Andy" pitchFamily="66" charset="0"/>
              </a:rPr>
              <a:t>.</a:t>
            </a:r>
          </a:p>
          <a:p>
            <a:pPr algn="ctr"/>
            <a:r>
              <a:rPr lang="en-GB" sz="2400" b="1" i="1" dirty="0" smtClean="0">
                <a:solidFill>
                  <a:srgbClr val="7030A0"/>
                </a:solidFill>
                <a:latin typeface="Andy" pitchFamily="66" charset="0"/>
              </a:rPr>
              <a:t>Thank </a:t>
            </a:r>
            <a:r>
              <a:rPr lang="en-GB" sz="2400" b="1" i="1" dirty="0">
                <a:solidFill>
                  <a:srgbClr val="7030A0"/>
                </a:solidFill>
                <a:latin typeface="Andy" pitchFamily="66" charset="0"/>
              </a:rPr>
              <a:t>you for </a:t>
            </a:r>
            <a:r>
              <a:rPr lang="en-GB" sz="2400" b="1" dirty="0">
                <a:solidFill>
                  <a:srgbClr val="7030A0"/>
                </a:solidFill>
                <a:latin typeface="Andy" pitchFamily="66" charset="0"/>
              </a:rPr>
              <a:t>your time.</a:t>
            </a:r>
          </a:p>
          <a:p>
            <a:pPr algn="ctr"/>
            <a:endParaRPr lang="en-GB" b="1" dirty="0" smtClean="0"/>
          </a:p>
          <a:p>
            <a:pPr algn="ctr"/>
            <a:endParaRPr lang="en-GB" b="1" dirty="0" smtClean="0"/>
          </a:p>
          <a:p>
            <a:endParaRPr lang="en-GB" dirty="0"/>
          </a:p>
        </p:txBody>
      </p:sp>
      <p:sp>
        <p:nvSpPr>
          <p:cNvPr id="6" name="Rectangle 5"/>
          <p:cNvSpPr/>
          <p:nvPr/>
        </p:nvSpPr>
        <p:spPr>
          <a:xfrm rot="-1140000">
            <a:off x="6588147" y="2476547"/>
            <a:ext cx="2364754"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b="1" dirty="0" smtClean="0"/>
              <a:t>Time = valuable commodity and a limited resource</a:t>
            </a:r>
          </a:p>
        </p:txBody>
      </p:sp>
      <p:pic>
        <p:nvPicPr>
          <p:cNvPr id="7" name="Picture 2" descr="http://slodive.com/wp-content/uploads/2013/02/funny-love-quotes-for-him/tripping.jpg"/>
          <p:cNvPicPr>
            <a:picLocks noChangeAspect="1" noChangeArrowheads="1"/>
          </p:cNvPicPr>
          <p:nvPr/>
        </p:nvPicPr>
        <p:blipFill>
          <a:blip r:embed="rId5" cstate="print"/>
          <a:srcRect t="32500" b="35000"/>
          <a:stretch>
            <a:fillRect/>
          </a:stretch>
        </p:blipFill>
        <p:spPr bwMode="auto">
          <a:xfrm>
            <a:off x="3429148" y="4071942"/>
            <a:ext cx="5714852" cy="928670"/>
          </a:xfrm>
          <a:prstGeom prst="rect">
            <a:avLst/>
          </a:prstGeom>
          <a:noFill/>
        </p:spPr>
      </p:pic>
      <p:sp>
        <p:nvSpPr>
          <p:cNvPr id="8" name="Rectangle 7"/>
          <p:cNvSpPr/>
          <p:nvPr/>
        </p:nvSpPr>
        <p:spPr>
          <a:xfrm rot="360000">
            <a:off x="-79222" y="5433568"/>
            <a:ext cx="2001720"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b="1" dirty="0" smtClean="0"/>
              <a:t>State of love = unexpected, involuntary, dangerous?</a:t>
            </a:r>
          </a:p>
        </p:txBody>
      </p:sp>
      <p:sp>
        <p:nvSpPr>
          <p:cNvPr id="9" name="Oval 8"/>
          <p:cNvSpPr/>
          <p:nvPr/>
        </p:nvSpPr>
        <p:spPr>
          <a:xfrm>
            <a:off x="5929322" y="4071942"/>
            <a:ext cx="571504" cy="571504"/>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1" name="Straight Arrow Connector 10"/>
          <p:cNvCxnSpPr/>
          <p:nvPr/>
        </p:nvCxnSpPr>
        <p:spPr>
          <a:xfrm flipV="1">
            <a:off x="3500430" y="4500570"/>
            <a:ext cx="2428892" cy="78581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3571868" y="5214950"/>
            <a:ext cx="5572132"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400" dirty="0" smtClean="0">
                <a:solidFill>
                  <a:srgbClr val="C00000"/>
                </a:solidFill>
                <a:latin typeface="Andy" pitchFamily="66" charset="0"/>
              </a:rPr>
              <a:t>The course of true love never did run smooth.</a:t>
            </a:r>
          </a:p>
          <a:p>
            <a:pPr algn="ctr"/>
            <a:r>
              <a:rPr lang="en-GB" sz="2400" dirty="0" smtClean="0">
                <a:latin typeface="Andy" pitchFamily="66" charset="0"/>
              </a:rPr>
              <a:t>This relationship isn’t going anywhere; we may have to go our separate ways.</a:t>
            </a:r>
          </a:p>
          <a:p>
            <a:pPr algn="r"/>
            <a:r>
              <a:rPr lang="en-GB" dirty="0" err="1" smtClean="0"/>
              <a:t>Lakoff</a:t>
            </a:r>
            <a:endParaRPr lang="en-GB"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us.123rf.com/400wm/400/400/patrimonio/patrimonio0802/patrimonio080200040/2562855-boxer-connecting-a-knockout-punch.jpg"/>
          <p:cNvPicPr>
            <a:picLocks noChangeAspect="1" noChangeArrowheads="1"/>
          </p:cNvPicPr>
          <p:nvPr/>
        </p:nvPicPr>
        <p:blipFill>
          <a:blip r:embed="rId3" cstate="print"/>
          <a:srcRect/>
          <a:stretch>
            <a:fillRect/>
          </a:stretch>
        </p:blipFill>
        <p:spPr bwMode="auto">
          <a:xfrm>
            <a:off x="0" y="4714884"/>
            <a:ext cx="2580986" cy="2000264"/>
          </a:xfrm>
          <a:prstGeom prst="rect">
            <a:avLst/>
          </a:prstGeom>
          <a:noFill/>
        </p:spPr>
      </p:pic>
      <p:pic>
        <p:nvPicPr>
          <p:cNvPr id="5124" name="Picture 4" descr="http://finroo.com/old_designs/designs/82/82_07282009_1094.jpg"/>
          <p:cNvPicPr>
            <a:picLocks noChangeAspect="1" noChangeArrowheads="1"/>
          </p:cNvPicPr>
          <p:nvPr/>
        </p:nvPicPr>
        <p:blipFill>
          <a:blip r:embed="rId4" cstate="print"/>
          <a:srcRect/>
          <a:stretch>
            <a:fillRect/>
          </a:stretch>
        </p:blipFill>
        <p:spPr bwMode="auto">
          <a:xfrm>
            <a:off x="2786050" y="4786322"/>
            <a:ext cx="1485998" cy="1698284"/>
          </a:xfrm>
          <a:prstGeom prst="rect">
            <a:avLst/>
          </a:prstGeom>
          <a:noFill/>
        </p:spPr>
      </p:pic>
      <p:sp>
        <p:nvSpPr>
          <p:cNvPr id="2" name="Title 1"/>
          <p:cNvSpPr>
            <a:spLocks noGrp="1"/>
          </p:cNvSpPr>
          <p:nvPr>
            <p:ph type="ctrTitle"/>
          </p:nvPr>
        </p:nvSpPr>
        <p:spPr>
          <a:xfrm>
            <a:off x="642910" y="142852"/>
            <a:ext cx="7772400" cy="1470025"/>
          </a:xfrm>
        </p:spPr>
        <p:txBody>
          <a:bodyPr>
            <a:normAutofit fontScale="90000"/>
          </a:bodyPr>
          <a:lstStyle/>
          <a:p>
            <a:r>
              <a:rPr lang="en-GB" dirty="0" smtClean="0"/>
              <a:t/>
            </a:r>
            <a:br>
              <a:rPr lang="en-GB" dirty="0" smtClean="0"/>
            </a:br>
            <a:r>
              <a:rPr lang="en-GB" dirty="0" smtClean="0"/>
              <a:t/>
            </a:r>
            <a:br>
              <a:rPr lang="en-GB" dirty="0" smtClean="0"/>
            </a:br>
            <a:r>
              <a:rPr lang="en-GB" dirty="0"/>
              <a:t/>
            </a:r>
            <a:br>
              <a:rPr lang="en-GB" dirty="0"/>
            </a:br>
            <a:r>
              <a:rPr lang="en-GB" sz="2700" dirty="0" err="1" smtClean="0">
                <a:solidFill>
                  <a:srgbClr val="7030A0"/>
                </a:solidFill>
                <a:latin typeface="Andy" pitchFamily="66" charset="0"/>
              </a:rPr>
              <a:t>Schön</a:t>
            </a:r>
            <a:r>
              <a:rPr lang="en-GB" sz="2700" dirty="0" smtClean="0">
                <a:solidFill>
                  <a:srgbClr val="7030A0"/>
                </a:solidFill>
                <a:latin typeface="Andy" pitchFamily="66" charset="0"/>
              </a:rPr>
              <a:t>: What are the ‘facts’ highlighted </a:t>
            </a:r>
            <a:r>
              <a:rPr lang="en-GB" sz="2700" dirty="0">
                <a:solidFill>
                  <a:srgbClr val="7030A0"/>
                </a:solidFill>
                <a:latin typeface="Andy" pitchFamily="66" charset="0"/>
              </a:rPr>
              <a:t>in a </a:t>
            </a:r>
            <a:r>
              <a:rPr lang="en-GB" sz="2700" dirty="0" smtClean="0">
                <a:solidFill>
                  <a:srgbClr val="7030A0"/>
                </a:solidFill>
                <a:latin typeface="Andy" pitchFamily="66" charset="0"/>
              </a:rPr>
              <a:t>metaphor?</a:t>
            </a:r>
            <a:r>
              <a:rPr lang="en-GB" sz="2700" dirty="0" smtClean="0"/>
              <a:t/>
            </a:r>
            <a:br>
              <a:rPr lang="en-GB" sz="2700" dirty="0" smtClean="0"/>
            </a:br>
            <a:r>
              <a:rPr lang="en-GB" dirty="0"/>
              <a:t/>
            </a:r>
            <a:br>
              <a:rPr lang="en-GB" dirty="0"/>
            </a:br>
            <a:endParaRPr lang="en-GB" dirty="0"/>
          </a:p>
        </p:txBody>
      </p:sp>
      <p:sp>
        <p:nvSpPr>
          <p:cNvPr id="5" name="Title 1"/>
          <p:cNvSpPr txBox="1">
            <a:spLocks/>
          </p:cNvSpPr>
          <p:nvPr/>
        </p:nvSpPr>
        <p:spPr>
          <a:xfrm>
            <a:off x="357158" y="214290"/>
            <a:ext cx="8572528" cy="64294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smtClean="0">
                <a:ln>
                  <a:noFill/>
                </a:ln>
                <a:solidFill>
                  <a:srgbClr val="0070C0"/>
                </a:solidFill>
                <a:effectLst/>
                <a:uLnTx/>
                <a:uFillTx/>
                <a:latin typeface="Batang" pitchFamily="18" charset="-127"/>
                <a:ea typeface="Batang" pitchFamily="18" charset="-127"/>
                <a:cs typeface="+mn-cs"/>
              </a:rPr>
              <a:t>Does metaphor determine how we</a:t>
            </a:r>
            <a:r>
              <a:rPr kumimoji="0" lang="en-GB" sz="2400" b="0" i="0" u="none" strike="noStrike" kern="1200" cap="none" spc="0" normalizeH="0" noProof="0" dirty="0" smtClean="0">
                <a:ln>
                  <a:noFill/>
                </a:ln>
                <a:solidFill>
                  <a:srgbClr val="0070C0"/>
                </a:solidFill>
                <a:effectLst/>
                <a:uLnTx/>
                <a:uFillTx/>
                <a:latin typeface="Batang" pitchFamily="18" charset="-127"/>
                <a:ea typeface="Batang" pitchFamily="18" charset="-127"/>
                <a:cs typeface="+mn-cs"/>
              </a:rPr>
              <a:t> act</a:t>
            </a:r>
            <a:r>
              <a:rPr kumimoji="0" lang="en-GB" sz="2400" b="0" i="0" u="none" strike="noStrike" kern="1200" cap="none" spc="0" normalizeH="0" baseline="0" noProof="0" dirty="0" smtClean="0">
                <a:ln>
                  <a:noFill/>
                </a:ln>
                <a:solidFill>
                  <a:srgbClr val="0070C0"/>
                </a:solidFill>
                <a:effectLst/>
                <a:uLnTx/>
                <a:uFillTx/>
                <a:latin typeface="Batang" pitchFamily="18" charset="-127"/>
                <a:ea typeface="Batang" pitchFamily="18" charset="-127"/>
                <a:cs typeface="+mn-cs"/>
              </a:rPr>
              <a:t>?</a:t>
            </a:r>
            <a:endParaRPr kumimoji="0" lang="en-GB" sz="3600" b="0" i="0" u="none" strike="noStrike" kern="1200" cap="none" spc="0" normalizeH="0" baseline="0" noProof="0" dirty="0">
              <a:ln>
                <a:noFill/>
              </a:ln>
              <a:solidFill>
                <a:srgbClr val="0070C0"/>
              </a:solidFill>
              <a:effectLst/>
              <a:uLnTx/>
              <a:uFillTx/>
              <a:latin typeface="Batang" pitchFamily="18" charset="-127"/>
              <a:ea typeface="Batang" pitchFamily="18" charset="-127"/>
              <a:cs typeface="+mn-cs"/>
            </a:endParaRPr>
          </a:p>
        </p:txBody>
      </p:sp>
      <p:pic>
        <p:nvPicPr>
          <p:cNvPr id="5122" name="Picture 2" descr="http://cdn2-b.examiner.com/sites/default/files/styles/image_content_width/hash/11/22/1122b1a647d3cee4b10838aba2de8369.jpg?itok=La5l_Tjj"/>
          <p:cNvPicPr>
            <a:picLocks noChangeAspect="1" noChangeArrowheads="1"/>
          </p:cNvPicPr>
          <p:nvPr/>
        </p:nvPicPr>
        <p:blipFill>
          <a:blip r:embed="rId5" cstate="print"/>
          <a:srcRect/>
          <a:stretch>
            <a:fillRect/>
          </a:stretch>
        </p:blipFill>
        <p:spPr bwMode="auto">
          <a:xfrm>
            <a:off x="0" y="1428736"/>
            <a:ext cx="4200525" cy="3333750"/>
          </a:xfrm>
          <a:prstGeom prst="rect">
            <a:avLst/>
          </a:prstGeom>
          <a:noFill/>
        </p:spPr>
      </p:pic>
      <p:sp>
        <p:nvSpPr>
          <p:cNvPr id="8" name="TextBox 7"/>
          <p:cNvSpPr txBox="1"/>
          <p:nvPr/>
        </p:nvSpPr>
        <p:spPr>
          <a:xfrm>
            <a:off x="2571736" y="6211669"/>
            <a:ext cx="2571768" cy="646331"/>
          </a:xfrm>
          <a:prstGeom prst="rect">
            <a:avLst/>
          </a:prstGeom>
          <a:noFill/>
        </p:spPr>
        <p:txBody>
          <a:bodyPr wrap="square" rtlCol="0">
            <a:spAutoFit/>
          </a:bodyPr>
          <a:lstStyle/>
          <a:p>
            <a:endParaRPr lang="en-GB" dirty="0" smtClean="0"/>
          </a:p>
          <a:p>
            <a:r>
              <a:rPr lang="en-GB" dirty="0" smtClean="0"/>
              <a:t>(Susan </a:t>
            </a:r>
            <a:r>
              <a:rPr lang="en-GB" dirty="0" err="1" smtClean="0"/>
              <a:t>Bakewell</a:t>
            </a:r>
            <a:r>
              <a:rPr lang="en-GB" dirty="0" smtClean="0"/>
              <a:t>, 2013)</a:t>
            </a:r>
            <a:endParaRPr lang="en-GB" dirty="0"/>
          </a:p>
        </p:txBody>
      </p:sp>
      <p:sp>
        <p:nvSpPr>
          <p:cNvPr id="11" name="Rectangle 10"/>
          <p:cNvSpPr/>
          <p:nvPr/>
        </p:nvSpPr>
        <p:spPr>
          <a:xfrm rot="-660000">
            <a:off x="1044009" y="3876373"/>
            <a:ext cx="1827416" cy="138499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ndy" pitchFamily="66" charset="0"/>
              </a:rPr>
              <a:t>military strikes, not bombs</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ndy" pitchFamily="66" charset="0"/>
            </a:endParaRPr>
          </a:p>
        </p:txBody>
      </p:sp>
      <p:pic>
        <p:nvPicPr>
          <p:cNvPr id="5130" name="Picture 10" descr="http://www.channel4.com/media/images/Channel4/c4-news/JAN/17/17_protest_r_k_SML.jpg"/>
          <p:cNvPicPr>
            <a:picLocks noChangeAspect="1" noChangeArrowheads="1"/>
          </p:cNvPicPr>
          <p:nvPr/>
        </p:nvPicPr>
        <p:blipFill>
          <a:blip r:embed="rId6" cstate="print"/>
          <a:srcRect/>
          <a:stretch>
            <a:fillRect/>
          </a:stretch>
        </p:blipFill>
        <p:spPr bwMode="auto">
          <a:xfrm>
            <a:off x="7100317" y="1357298"/>
            <a:ext cx="1805575" cy="1643074"/>
          </a:xfrm>
          <a:prstGeom prst="rect">
            <a:avLst/>
          </a:prstGeom>
          <a:noFill/>
        </p:spPr>
      </p:pic>
      <p:pic>
        <p:nvPicPr>
          <p:cNvPr id="5132" name="Picture 12" descr="http://www.fairobserver.com/sites/default/files/imagecache/Article-Image-Teaser/a.siddique/shutterstock_71648488_0.jpg"/>
          <p:cNvPicPr>
            <a:picLocks noChangeAspect="1" noChangeArrowheads="1"/>
          </p:cNvPicPr>
          <p:nvPr/>
        </p:nvPicPr>
        <p:blipFill>
          <a:blip r:embed="rId7" cstate="print"/>
          <a:srcRect l="19355"/>
          <a:stretch>
            <a:fillRect/>
          </a:stretch>
        </p:blipFill>
        <p:spPr bwMode="auto">
          <a:xfrm>
            <a:off x="4786314" y="1357298"/>
            <a:ext cx="2381246" cy="1666875"/>
          </a:xfrm>
          <a:prstGeom prst="rect">
            <a:avLst/>
          </a:prstGeom>
          <a:noFill/>
        </p:spPr>
      </p:pic>
      <p:sp>
        <p:nvSpPr>
          <p:cNvPr id="15" name="Rectangle 14"/>
          <p:cNvSpPr/>
          <p:nvPr/>
        </p:nvSpPr>
        <p:spPr>
          <a:xfrm rot="1020000">
            <a:off x="6814691" y="2531160"/>
            <a:ext cx="1827416" cy="138499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ndy" pitchFamily="66" charset="0"/>
              </a:rPr>
              <a:t>‘domino effect’; ‘contagious’</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ndy" pitchFamily="66" charset="0"/>
            </a:endParaRPr>
          </a:p>
        </p:txBody>
      </p:sp>
      <p:pic>
        <p:nvPicPr>
          <p:cNvPr id="5138" name="Picture 18" descr="http://news.bbcimg.co.uk/media/images/62489000/jpg/_62489418_storm.jpg"/>
          <p:cNvPicPr>
            <a:picLocks noChangeAspect="1" noChangeArrowheads="1"/>
          </p:cNvPicPr>
          <p:nvPr/>
        </p:nvPicPr>
        <p:blipFill>
          <a:blip r:embed="rId8" cstate="print"/>
          <a:srcRect/>
          <a:stretch>
            <a:fillRect/>
          </a:stretch>
        </p:blipFill>
        <p:spPr bwMode="auto">
          <a:xfrm>
            <a:off x="4643438" y="3857628"/>
            <a:ext cx="3429023" cy="1928826"/>
          </a:xfrm>
          <a:prstGeom prst="rect">
            <a:avLst/>
          </a:prstGeom>
          <a:noFill/>
        </p:spPr>
      </p:pic>
      <p:pic>
        <p:nvPicPr>
          <p:cNvPr id="5136" name="Picture 16" descr="http://www.canstar.com.au/wp-content/uploads/2012/11/gfc.jpg"/>
          <p:cNvPicPr>
            <a:picLocks noChangeAspect="1" noChangeArrowheads="1"/>
          </p:cNvPicPr>
          <p:nvPr/>
        </p:nvPicPr>
        <p:blipFill>
          <a:blip r:embed="rId9" cstate="print"/>
          <a:srcRect t="16256" b="65980"/>
          <a:stretch>
            <a:fillRect/>
          </a:stretch>
        </p:blipFill>
        <p:spPr bwMode="auto">
          <a:xfrm rot="-1080000">
            <a:off x="5394070" y="5376227"/>
            <a:ext cx="3480051" cy="785818"/>
          </a:xfrm>
          <a:prstGeom prst="rect">
            <a:avLst/>
          </a:prstGeom>
          <a:noFill/>
        </p:spPr>
      </p:pic>
      <p:sp>
        <p:nvSpPr>
          <p:cNvPr id="7" name="Rectangle 6"/>
          <p:cNvSpPr/>
          <p:nvPr/>
        </p:nvSpPr>
        <p:spPr>
          <a:xfrm>
            <a:off x="7286612" y="6211669"/>
            <a:ext cx="1857388" cy="646331"/>
          </a:xfrm>
          <a:prstGeom prst="rect">
            <a:avLst/>
          </a:prstGeom>
        </p:spPr>
        <p:txBody>
          <a:bodyPr wrap="square">
            <a:spAutoFit/>
          </a:bodyPr>
          <a:lstStyle/>
          <a:p>
            <a:r>
              <a:rPr lang="en-GB" dirty="0" smtClean="0"/>
              <a:t>(Geary, 2011)</a:t>
            </a:r>
          </a:p>
          <a:p>
            <a:endParaRPr lang="en-GB" dirty="0" smtClean="0"/>
          </a:p>
        </p:txBody>
      </p:sp>
      <p:sp>
        <p:nvSpPr>
          <p:cNvPr id="19" name="Rectangle 18"/>
          <p:cNvSpPr/>
          <p:nvPr/>
        </p:nvSpPr>
        <p:spPr>
          <a:xfrm rot="-120000">
            <a:off x="4442998" y="3393148"/>
            <a:ext cx="2053860"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ndy" pitchFamily="66" charset="0"/>
              </a:rPr>
              <a:t>out-of-control ‘storm’</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ndy"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4786323"/>
            <a:ext cx="1571636" cy="928694"/>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en-GB" sz="2600" dirty="0" smtClean="0">
                <a:solidFill>
                  <a:srgbClr val="00B050"/>
                </a:solidFill>
                <a:latin typeface="Andy" pitchFamily="66" charset="0"/>
              </a:rPr>
              <a:t>	social etiquette</a:t>
            </a:r>
          </a:p>
          <a:p>
            <a:endParaRPr lang="en-GB" dirty="0"/>
          </a:p>
        </p:txBody>
      </p:sp>
      <p:pic>
        <p:nvPicPr>
          <p:cNvPr id="2050" name="Picture 2" descr="http://robbieblair.com/images/2012/09/metaphors-be-with-you.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00232" y="1714488"/>
            <a:ext cx="4762500" cy="196215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2357422" y="4000504"/>
            <a:ext cx="6572296"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800" dirty="0" smtClean="0">
                <a:solidFill>
                  <a:srgbClr val="7030A0"/>
                </a:solidFill>
                <a:latin typeface="Andy" pitchFamily="66" charset="0"/>
              </a:rPr>
              <a:t>Plato: A man cannot enquire either about that which he knows or about that which he does not know; for if he knows, he has no need to enquire; and if not, he cannot; for he does not know the very subject about which he is to enquire.</a:t>
            </a:r>
          </a:p>
        </p:txBody>
      </p:sp>
      <p:sp>
        <p:nvSpPr>
          <p:cNvPr id="14" name="TextBox 13"/>
          <p:cNvSpPr txBox="1"/>
          <p:nvPr/>
        </p:nvSpPr>
        <p:spPr>
          <a:xfrm rot="840000">
            <a:off x="6357950" y="142852"/>
            <a:ext cx="2357454"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smtClean="0">
                <a:solidFill>
                  <a:schemeClr val="tx1"/>
                </a:solidFill>
                <a:latin typeface="Andy" pitchFamily="66" charset="0"/>
              </a:rPr>
              <a:t>enjoyment of puzzle solving </a:t>
            </a:r>
          </a:p>
          <a:p>
            <a:r>
              <a:rPr lang="en-GB" dirty="0" smtClean="0">
                <a:solidFill>
                  <a:schemeClr val="tx1"/>
                </a:solidFill>
                <a:latin typeface="Andy" pitchFamily="66" charset="0"/>
              </a:rPr>
              <a:t>(Jerry L. Morgan)</a:t>
            </a:r>
          </a:p>
          <a:p>
            <a:endParaRPr lang="en-GB" dirty="0"/>
          </a:p>
        </p:txBody>
      </p:sp>
      <p:sp>
        <p:nvSpPr>
          <p:cNvPr id="15" name="TextBox 14"/>
          <p:cNvSpPr txBox="1"/>
          <p:nvPr/>
        </p:nvSpPr>
        <p:spPr>
          <a:xfrm rot="-720000">
            <a:off x="285720" y="142852"/>
            <a:ext cx="2643206"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smtClean="0">
                <a:solidFill>
                  <a:schemeClr val="accent6">
                    <a:lumMod val="75000"/>
                  </a:schemeClr>
                </a:solidFill>
                <a:latin typeface="Andy" pitchFamily="66" charset="0"/>
              </a:rPr>
              <a:t>create something new / new way of seeing the world</a:t>
            </a:r>
          </a:p>
          <a:p>
            <a:endParaRPr lang="en-GB" dirty="0"/>
          </a:p>
        </p:txBody>
      </p:sp>
      <p:sp>
        <p:nvSpPr>
          <p:cNvPr id="16" name="TextBox 15"/>
          <p:cNvSpPr txBox="1"/>
          <p:nvPr/>
        </p:nvSpPr>
        <p:spPr>
          <a:xfrm rot="-720000">
            <a:off x="609526" y="1913633"/>
            <a:ext cx="1500198"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smtClean="0">
                <a:solidFill>
                  <a:srgbClr val="C00000"/>
                </a:solidFill>
                <a:latin typeface="Andy" pitchFamily="66" charset="0"/>
              </a:rPr>
              <a:t>there is no literal expression for exactly what we mean</a:t>
            </a:r>
          </a:p>
          <a:p>
            <a:endParaRPr lang="en-GB" dirty="0"/>
          </a:p>
        </p:txBody>
      </p:sp>
      <p:sp>
        <p:nvSpPr>
          <p:cNvPr id="17" name="TextBox 16"/>
          <p:cNvSpPr txBox="1"/>
          <p:nvPr/>
        </p:nvSpPr>
        <p:spPr>
          <a:xfrm rot="480000">
            <a:off x="6429591" y="1791340"/>
            <a:ext cx="2285984"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smtClean="0">
                <a:solidFill>
                  <a:srgbClr val="0070C0"/>
                </a:solidFill>
                <a:latin typeface="Andy" pitchFamily="66" charset="0"/>
              </a:rPr>
              <a:t>to reveal the ‘truth’ about something (or what we would like the truth to be)</a:t>
            </a:r>
          </a:p>
          <a:p>
            <a:endParaRPr lang="en-GB" dirty="0">
              <a:latin typeface="Andy" pitchFamily="66" charset="0"/>
            </a:endParaRPr>
          </a:p>
        </p:txBody>
      </p:sp>
      <p:cxnSp>
        <p:nvCxnSpPr>
          <p:cNvPr id="19" name="Curved Connector 18"/>
          <p:cNvCxnSpPr/>
          <p:nvPr/>
        </p:nvCxnSpPr>
        <p:spPr>
          <a:xfrm rot="10800000">
            <a:off x="2071670" y="1214422"/>
            <a:ext cx="1000132" cy="92869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rot="5400000" flipH="1" flipV="1">
            <a:off x="6072198" y="1285860"/>
            <a:ext cx="785818" cy="35719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p:nvCxnSpPr>
        <p:spPr>
          <a:xfrm>
            <a:off x="6357950" y="2214554"/>
            <a:ext cx="214314" cy="158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rot="5400000">
            <a:off x="1893075" y="3036091"/>
            <a:ext cx="428628" cy="35719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5400000">
            <a:off x="4250529" y="3750471"/>
            <a:ext cx="500066" cy="158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urved Connector 28"/>
          <p:cNvCxnSpPr/>
          <p:nvPr/>
        </p:nvCxnSpPr>
        <p:spPr>
          <a:xfrm rot="5400000">
            <a:off x="1678761" y="3679033"/>
            <a:ext cx="1500198" cy="100013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643306" y="428604"/>
            <a:ext cx="2089881"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smtClean="0">
                <a:solidFill>
                  <a:srgbClr val="CC3399"/>
                </a:solidFill>
                <a:latin typeface="Andy" pitchFamily="66" charset="0"/>
              </a:rPr>
              <a:t>reflect our cultural values</a:t>
            </a:r>
          </a:p>
          <a:p>
            <a:endParaRPr lang="en-GB" dirty="0"/>
          </a:p>
        </p:txBody>
      </p:sp>
      <p:cxnSp>
        <p:nvCxnSpPr>
          <p:cNvPr id="33" name="Curved Connector 32"/>
          <p:cNvCxnSpPr/>
          <p:nvPr/>
        </p:nvCxnSpPr>
        <p:spPr>
          <a:xfrm rot="16200000" flipV="1">
            <a:off x="4393405" y="1535893"/>
            <a:ext cx="642942" cy="14287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3144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071546"/>
            <a:ext cx="4686304" cy="5286412"/>
          </a:xfrm>
        </p:spPr>
        <p:style>
          <a:lnRef idx="2">
            <a:schemeClr val="accent1"/>
          </a:lnRef>
          <a:fillRef idx="1">
            <a:schemeClr val="lt1"/>
          </a:fillRef>
          <a:effectRef idx="0">
            <a:schemeClr val="accent1"/>
          </a:effectRef>
          <a:fontRef idx="minor">
            <a:schemeClr val="dk1"/>
          </a:fontRef>
        </p:style>
        <p:txBody>
          <a:bodyPr>
            <a:normAutofit/>
          </a:bodyPr>
          <a:lstStyle/>
          <a:p>
            <a:r>
              <a:rPr lang="en-GB" sz="1800" b="1" i="1" dirty="0" smtClean="0"/>
              <a:t>Metaphor </a:t>
            </a:r>
            <a:r>
              <a:rPr lang="en-GB" sz="1800" b="1" i="1" dirty="0"/>
              <a:t>and </a:t>
            </a:r>
            <a:r>
              <a:rPr lang="en-GB" sz="1800" b="1" i="1" dirty="0" smtClean="0"/>
              <a:t>Thought</a:t>
            </a:r>
            <a:r>
              <a:rPr lang="en-GB" sz="1800" dirty="0" smtClean="0"/>
              <a:t>, edited </a:t>
            </a:r>
            <a:r>
              <a:rPr lang="en-GB" sz="1800" dirty="0"/>
              <a:t>Andrew </a:t>
            </a:r>
            <a:r>
              <a:rPr lang="en-GB" sz="1800" dirty="0" err="1" smtClean="0"/>
              <a:t>Ortony</a:t>
            </a:r>
            <a:r>
              <a:rPr lang="en-GB" sz="1800" dirty="0" smtClean="0"/>
              <a:t>, 1979.</a:t>
            </a:r>
            <a:endParaRPr lang="en-GB" sz="1800" dirty="0"/>
          </a:p>
          <a:p>
            <a:r>
              <a:rPr lang="en-GB" sz="1800" i="1" dirty="0" smtClean="0"/>
              <a:t> </a:t>
            </a:r>
            <a:r>
              <a:rPr lang="en-GB" sz="1800" b="1" i="1" dirty="0" smtClean="0"/>
              <a:t>Metaphors We Live By</a:t>
            </a:r>
            <a:r>
              <a:rPr lang="en-GB" sz="1800" i="1" dirty="0" smtClean="0"/>
              <a:t>, </a:t>
            </a:r>
            <a:r>
              <a:rPr lang="en-GB" sz="1800" dirty="0" smtClean="0"/>
              <a:t>George </a:t>
            </a:r>
            <a:r>
              <a:rPr lang="en-GB" sz="1800" dirty="0" err="1" smtClean="0"/>
              <a:t>Lakoff</a:t>
            </a:r>
            <a:r>
              <a:rPr lang="en-GB" sz="1800" dirty="0" smtClean="0"/>
              <a:t> and Mark Johnson, 1980. </a:t>
            </a:r>
            <a:r>
              <a:rPr lang="en-GB" sz="1800" i="1" dirty="0" smtClean="0"/>
              <a:t> </a:t>
            </a:r>
            <a:endParaRPr lang="en-GB" sz="1800" dirty="0" smtClean="0"/>
          </a:p>
          <a:p>
            <a:r>
              <a:rPr lang="en-GB" sz="1800" b="1" i="1" dirty="0" smtClean="0"/>
              <a:t>I is an Other: The Secret Life of Metaphor and How It Shapes the Way We See the World</a:t>
            </a:r>
            <a:r>
              <a:rPr lang="en-GB" sz="1800" dirty="0" smtClean="0"/>
              <a:t>, James Geary, 2011. </a:t>
            </a:r>
          </a:p>
          <a:p>
            <a:r>
              <a:rPr lang="en-GB" sz="1800" b="1" dirty="0" smtClean="0"/>
              <a:t>‘With the Future Behind Them: Convergent Evidence From </a:t>
            </a:r>
            <a:r>
              <a:rPr lang="en-GB" sz="1800" b="1" dirty="0" err="1" smtClean="0"/>
              <a:t>Aymara</a:t>
            </a:r>
            <a:r>
              <a:rPr lang="en-GB" sz="1800" b="1" dirty="0" smtClean="0"/>
              <a:t> Language and Gesture in the </a:t>
            </a:r>
            <a:r>
              <a:rPr lang="en-GB" sz="1800" b="1" dirty="0" err="1" smtClean="0"/>
              <a:t>Crosslinguistic</a:t>
            </a:r>
            <a:r>
              <a:rPr lang="en-GB" sz="1800" b="1" dirty="0" smtClean="0"/>
              <a:t> Comparison of Spatial </a:t>
            </a:r>
            <a:r>
              <a:rPr lang="en-GB" sz="1800" b="1" dirty="0" err="1" smtClean="0"/>
              <a:t>Construals</a:t>
            </a:r>
            <a:r>
              <a:rPr lang="en-GB" sz="1800" b="1" dirty="0" smtClean="0"/>
              <a:t> of Time’,</a:t>
            </a:r>
            <a:r>
              <a:rPr lang="en-GB" sz="1800" dirty="0" smtClean="0"/>
              <a:t>  Rafael E. </a:t>
            </a:r>
            <a:r>
              <a:rPr lang="en-GB" sz="1800" dirty="0" err="1" smtClean="0"/>
              <a:t>Núñeza</a:t>
            </a:r>
            <a:r>
              <a:rPr lang="en-GB" sz="1800" dirty="0" smtClean="0"/>
              <a:t> and Eve </a:t>
            </a:r>
            <a:r>
              <a:rPr lang="en-GB" sz="1800" dirty="0" err="1" smtClean="0"/>
              <a:t>Sweetser</a:t>
            </a:r>
            <a:r>
              <a:rPr lang="en-GB" sz="1800" dirty="0" smtClean="0"/>
              <a:t>, </a:t>
            </a:r>
            <a:r>
              <a:rPr lang="en-GB" sz="1800" i="1" dirty="0" smtClean="0"/>
              <a:t>Cognitive Science </a:t>
            </a:r>
            <a:r>
              <a:rPr lang="en-GB" sz="1800" dirty="0" smtClean="0"/>
              <a:t>30 (2006), pp.1–49.</a:t>
            </a:r>
          </a:p>
          <a:p>
            <a:r>
              <a:rPr lang="en-GB" sz="1800" b="1" dirty="0" smtClean="0"/>
              <a:t>‘How we’re herded by language’, </a:t>
            </a:r>
            <a:r>
              <a:rPr lang="en-GB" sz="1800" dirty="0" smtClean="0">
                <a:hlinkClick r:id="rId3"/>
              </a:rPr>
              <a:t>http://www.theguardian.com/commentisfree/2013/sep/06/herded-language-metaphor-war</a:t>
            </a:r>
            <a:r>
              <a:rPr lang="en-GB" sz="1800" dirty="0" smtClean="0"/>
              <a:t>: Susan </a:t>
            </a:r>
            <a:r>
              <a:rPr lang="en-GB" sz="1800" dirty="0" err="1" smtClean="0"/>
              <a:t>Bakewell</a:t>
            </a:r>
            <a:r>
              <a:rPr lang="en-GB" sz="1800" dirty="0" smtClean="0"/>
              <a:t>, 2013.</a:t>
            </a:r>
          </a:p>
        </p:txBody>
      </p:sp>
      <p:sp>
        <p:nvSpPr>
          <p:cNvPr id="2" name="Title 1"/>
          <p:cNvSpPr>
            <a:spLocks noGrp="1"/>
          </p:cNvSpPr>
          <p:nvPr>
            <p:ph type="title"/>
          </p:nvPr>
        </p:nvSpPr>
        <p:spPr>
          <a:xfrm rot="960000">
            <a:off x="4102271" y="622628"/>
            <a:ext cx="5308816" cy="1143000"/>
          </a:xfrm>
        </p:spPr>
        <p:style>
          <a:lnRef idx="2">
            <a:schemeClr val="accent1"/>
          </a:lnRef>
          <a:fillRef idx="1">
            <a:schemeClr val="lt1"/>
          </a:fillRef>
          <a:effectRef idx="0">
            <a:schemeClr val="accent1"/>
          </a:effectRef>
          <a:fontRef idx="minor">
            <a:schemeClr val="dk1"/>
          </a:fontRef>
        </p:style>
        <p:txBody>
          <a:bodyPr>
            <a:normAutofit/>
          </a:bodyPr>
          <a:lstStyle/>
          <a:p>
            <a:r>
              <a:rPr lang="en-GB" sz="2800" dirty="0" smtClean="0">
                <a:solidFill>
                  <a:schemeClr val="accent1"/>
                </a:solidFill>
                <a:latin typeface="Batang" pitchFamily="18" charset="-127"/>
                <a:ea typeface="Batang" pitchFamily="18" charset="-127"/>
              </a:rPr>
              <a:t>Bibliography/further reading</a:t>
            </a:r>
            <a:endParaRPr lang="en-GB" sz="2800" dirty="0">
              <a:solidFill>
                <a:schemeClr val="accent1"/>
              </a:solidFill>
              <a:latin typeface="Batang" pitchFamily="18" charset="-127"/>
              <a:ea typeface="Batang" pitchFamily="18" charset="-127"/>
            </a:endParaRPr>
          </a:p>
        </p:txBody>
      </p:sp>
      <p:pic>
        <p:nvPicPr>
          <p:cNvPr id="2054" name="Picture 6" descr="http://static.someecards.com/someecards/usercards/172982933f378aad9f7ebae25b4ee13b50.png"/>
          <p:cNvPicPr>
            <a:picLocks noChangeAspect="1" noChangeArrowheads="1"/>
          </p:cNvPicPr>
          <p:nvPr/>
        </p:nvPicPr>
        <p:blipFill>
          <a:blip r:embed="rId4" cstate="print"/>
          <a:srcRect/>
          <a:stretch>
            <a:fillRect/>
          </a:stretch>
        </p:blipFill>
        <p:spPr bwMode="auto">
          <a:xfrm>
            <a:off x="4929190" y="3207546"/>
            <a:ext cx="4214810" cy="2950368"/>
          </a:xfrm>
          <a:prstGeom prst="rect">
            <a:avLst/>
          </a:prstGeom>
          <a:noFill/>
        </p:spPr>
      </p:pic>
    </p:spTree>
    <p:extLst>
      <p:ext uri="{BB962C8B-B14F-4D97-AF65-F5344CB8AC3E}">
        <p14:creationId xmlns:p14="http://schemas.microsoft.com/office/powerpoint/2010/main" xmlns="" val="2971815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2">
                    <a:lumMod val="60000"/>
                    <a:lumOff val="40000"/>
                  </a:schemeClr>
                </a:solidFill>
                <a:latin typeface="Batang" panose="02030600000101010101" pitchFamily="18" charset="-127"/>
                <a:ea typeface="Batang" panose="02030600000101010101" pitchFamily="18" charset="-127"/>
              </a:rPr>
              <a:t>What is a metaphor?</a:t>
            </a:r>
            <a:endParaRPr lang="en-GB" dirty="0">
              <a:solidFill>
                <a:schemeClr val="tx2">
                  <a:lumMod val="60000"/>
                  <a:lumOff val="40000"/>
                </a:schemeClr>
              </a:solidFill>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a:xfrm>
            <a:off x="214282" y="1556792"/>
            <a:ext cx="8572560" cy="4872603"/>
          </a:xfrm>
          <a:solidFill>
            <a:schemeClr val="bg1"/>
          </a:solidFill>
          <a:ln>
            <a:solidFill>
              <a:schemeClr val="tx2">
                <a:satMod val="155000"/>
              </a:schemeClr>
            </a:solidFill>
          </a:ln>
          <a:scene3d>
            <a:camera prst="orthographicFront"/>
            <a:lightRig rig="threePt" dir="t"/>
          </a:scene3d>
          <a:sp3d>
            <a:bevelT w="12700"/>
          </a:sp3d>
        </p:spPr>
        <p:txBody>
          <a:bodyPr>
            <a:normAutofit/>
          </a:bodyPr>
          <a:lstStyle/>
          <a:p>
            <a:pPr marL="0" indent="0" algn="ctr">
              <a:buNone/>
            </a:pPr>
            <a:r>
              <a:rPr lang="en-GB" b="1" dirty="0">
                <a:solidFill>
                  <a:srgbClr val="00B050"/>
                </a:solidFill>
                <a:latin typeface="Bradley Hand ITC" panose="03070402050302030203" pitchFamily="66" charset="0"/>
              </a:rPr>
              <a:t>Bob is a ray of sunshine</a:t>
            </a:r>
            <a:r>
              <a:rPr lang="en-GB" b="1" dirty="0" smtClean="0">
                <a:solidFill>
                  <a:srgbClr val="00B050"/>
                </a:solidFill>
                <a:latin typeface="Bradley Hand ITC" panose="03070402050302030203" pitchFamily="66" charset="0"/>
              </a:rPr>
              <a:t>. </a:t>
            </a:r>
          </a:p>
          <a:p>
            <a:pPr marL="0" indent="0" algn="ctr">
              <a:buNone/>
            </a:pPr>
            <a:endParaRPr lang="en-GB" dirty="0">
              <a:latin typeface="Bradley Hand ITC" panose="03070402050302030203" pitchFamily="66" charset="0"/>
            </a:endParaRPr>
          </a:p>
          <a:p>
            <a:pPr marL="0" indent="0" algn="ctr">
              <a:buNone/>
            </a:pPr>
            <a:r>
              <a:rPr lang="en-GB" b="1" dirty="0" smtClean="0">
                <a:solidFill>
                  <a:srgbClr val="00B050"/>
                </a:solidFill>
                <a:latin typeface="Bradley Hand ITC" panose="03070402050302030203" pitchFamily="66" charset="0"/>
              </a:rPr>
              <a:t>Bob is a tortoise.</a:t>
            </a:r>
          </a:p>
          <a:p>
            <a:pPr algn="ctr"/>
            <a:endParaRPr lang="en-GB" dirty="0">
              <a:latin typeface="Bradley Hand ITC" panose="03070402050302030203" pitchFamily="66" charset="0"/>
            </a:endParaRPr>
          </a:p>
          <a:p>
            <a:pPr marL="0" indent="0" algn="ctr">
              <a:buNone/>
            </a:pPr>
            <a:r>
              <a:rPr lang="en-GB" b="1" dirty="0" smtClean="0">
                <a:solidFill>
                  <a:srgbClr val="FF0000"/>
                </a:solidFill>
                <a:latin typeface="Bradley Hand ITC" panose="03070402050302030203" pitchFamily="66" charset="0"/>
              </a:rPr>
              <a:t>Bob is a ripe banana. </a:t>
            </a:r>
            <a:r>
              <a:rPr lang="en-GB" dirty="0" smtClean="0">
                <a:latin typeface="Bradley Hand ITC" panose="03070402050302030203" pitchFamily="66" charset="0"/>
              </a:rPr>
              <a:t>(Bruce Fraser’s study)</a:t>
            </a:r>
          </a:p>
          <a:p>
            <a:pPr marL="0" indent="0" algn="ctr">
              <a:buNone/>
            </a:pPr>
            <a:endParaRPr lang="en-GB" dirty="0">
              <a:latin typeface="Bradley Hand ITC" panose="03070402050302030203" pitchFamily="66" charset="0"/>
            </a:endParaRPr>
          </a:p>
          <a:p>
            <a:pPr marL="0" indent="0" algn="ctr">
              <a:buNone/>
            </a:pPr>
            <a:endParaRPr lang="en-GB" dirty="0" smtClean="0">
              <a:latin typeface="Bradley Hand ITC" panose="03070402050302030203" pitchFamily="66" charset="0"/>
            </a:endParaRPr>
          </a:p>
          <a:p>
            <a:pPr marL="0" indent="0" algn="ctr">
              <a:buNone/>
            </a:pPr>
            <a:endParaRPr lang="en-GB" dirty="0">
              <a:latin typeface="Bradley Hand ITC" panose="03070402050302030203" pitchFamily="66" charset="0"/>
            </a:endParaRPr>
          </a:p>
          <a:p>
            <a:pPr marL="0" indent="0" algn="ctr">
              <a:buNone/>
            </a:pPr>
            <a:endParaRPr lang="en-GB" dirty="0">
              <a:latin typeface="Bradley Hand ITC" panose="03070402050302030203" pitchFamily="66" charset="0"/>
            </a:endParaRPr>
          </a:p>
          <a:p>
            <a:endParaRPr lang="en-GB" dirty="0"/>
          </a:p>
          <a:p>
            <a:pPr marL="0" indent="0">
              <a:buNone/>
            </a:pPr>
            <a:endParaRPr lang="en-GB" dirty="0" smtClean="0"/>
          </a:p>
          <a:p>
            <a:pPr marL="0" indent="0">
              <a:buNone/>
            </a:pPr>
            <a:endParaRPr lang="en-GB" dirty="0" smtClean="0"/>
          </a:p>
          <a:p>
            <a:pPr marL="0" indent="0">
              <a:buNone/>
            </a:pPr>
            <a:endParaRPr lang="en-GB" dirty="0"/>
          </a:p>
        </p:txBody>
      </p:sp>
      <p:pic>
        <p:nvPicPr>
          <p:cNvPr id="28676" name="Picture 4" descr="http://storynory.com/wp-content/uploads/2010/09/tortoise1.png"/>
          <p:cNvPicPr>
            <a:picLocks noChangeAspect="1" noChangeArrowheads="1"/>
          </p:cNvPicPr>
          <p:nvPr/>
        </p:nvPicPr>
        <p:blipFill>
          <a:blip r:embed="rId3" cstate="print"/>
          <a:srcRect/>
          <a:stretch>
            <a:fillRect/>
          </a:stretch>
        </p:blipFill>
        <p:spPr bwMode="auto">
          <a:xfrm>
            <a:off x="428596" y="2285992"/>
            <a:ext cx="2071702" cy="1243022"/>
          </a:xfrm>
          <a:prstGeom prst="rect">
            <a:avLst/>
          </a:prstGeom>
          <a:noFill/>
        </p:spPr>
      </p:pic>
      <p:pic>
        <p:nvPicPr>
          <p:cNvPr id="28678" name="Picture 6" descr="https://encrypted-tbn0.gstatic.com/images?q=tbn:ANd9GcR1F_Sm2R3U6_av0czTRmvtGabfvHE2Da-cpylATYNCVcWoJf5M"/>
          <p:cNvPicPr>
            <a:picLocks noChangeAspect="1" noChangeArrowheads="1"/>
          </p:cNvPicPr>
          <p:nvPr/>
        </p:nvPicPr>
        <p:blipFill>
          <a:blip r:embed="rId4" cstate="print"/>
          <a:srcRect/>
          <a:stretch>
            <a:fillRect/>
          </a:stretch>
        </p:blipFill>
        <p:spPr bwMode="auto">
          <a:xfrm>
            <a:off x="6929439" y="1643051"/>
            <a:ext cx="1643074" cy="1643074"/>
          </a:xfrm>
          <a:prstGeom prst="rect">
            <a:avLst/>
          </a:prstGeom>
          <a:noFill/>
        </p:spPr>
      </p:pic>
      <p:pic>
        <p:nvPicPr>
          <p:cNvPr id="28682" name="Picture 10" descr="http://why-heartburn.com/wp-content/uploads/2012/04/over-ripe-bananas1.jpg"/>
          <p:cNvPicPr>
            <a:picLocks noChangeAspect="1" noChangeArrowheads="1"/>
          </p:cNvPicPr>
          <p:nvPr/>
        </p:nvPicPr>
        <p:blipFill>
          <a:blip r:embed="rId5" cstate="print"/>
          <a:srcRect/>
          <a:stretch>
            <a:fillRect/>
          </a:stretch>
        </p:blipFill>
        <p:spPr bwMode="auto">
          <a:xfrm>
            <a:off x="2071670" y="4357694"/>
            <a:ext cx="2857500" cy="2009776"/>
          </a:xfrm>
          <a:prstGeom prst="rect">
            <a:avLst/>
          </a:prstGeom>
          <a:noFill/>
        </p:spPr>
      </p:pic>
      <p:pic>
        <p:nvPicPr>
          <p:cNvPr id="28684" name="Picture 12" descr="http://www.apfn.org/thewinds/images/question_mark.gif"/>
          <p:cNvPicPr>
            <a:picLocks noChangeAspect="1" noChangeArrowheads="1"/>
          </p:cNvPicPr>
          <p:nvPr/>
        </p:nvPicPr>
        <p:blipFill>
          <a:blip r:embed="rId6" cstate="print"/>
          <a:srcRect/>
          <a:stretch>
            <a:fillRect/>
          </a:stretch>
        </p:blipFill>
        <p:spPr bwMode="auto">
          <a:xfrm>
            <a:off x="5000628" y="4714884"/>
            <a:ext cx="1409700" cy="1257301"/>
          </a:xfrm>
          <a:prstGeom prst="rect">
            <a:avLst/>
          </a:prstGeom>
          <a:noFill/>
        </p:spPr>
      </p:pic>
    </p:spTree>
    <p:extLst>
      <p:ext uri="{BB962C8B-B14F-4D97-AF65-F5344CB8AC3E}">
        <p14:creationId xmlns:p14="http://schemas.microsoft.com/office/powerpoint/2010/main" xmlns="" val="656026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sz="3400" dirty="0" smtClean="0">
                <a:solidFill>
                  <a:schemeClr val="tx2">
                    <a:lumMod val="60000"/>
                    <a:lumOff val="40000"/>
                  </a:schemeClr>
                </a:solidFill>
                <a:latin typeface="Batang" panose="02030600000101010101" pitchFamily="18" charset="-127"/>
                <a:ea typeface="Batang" panose="02030600000101010101" pitchFamily="18" charset="-127"/>
              </a:rPr>
              <a:t>When does a metaphor become an idiom?</a:t>
            </a:r>
            <a:endParaRPr lang="en-GB" sz="3400" dirty="0">
              <a:solidFill>
                <a:schemeClr val="tx2">
                  <a:lumMod val="60000"/>
                  <a:lumOff val="40000"/>
                </a:schemeClr>
              </a:solidFill>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a:xfrm>
            <a:off x="5572132" y="1556792"/>
            <a:ext cx="3053004" cy="4525963"/>
          </a:xfrm>
          <a:solidFill>
            <a:schemeClr val="bg1"/>
          </a:solidFill>
          <a:ln>
            <a:solidFill>
              <a:schemeClr val="tx2">
                <a:satMod val="155000"/>
              </a:schemeClr>
            </a:solidFill>
          </a:ln>
          <a:scene3d>
            <a:camera prst="orthographicFront"/>
            <a:lightRig rig="threePt" dir="t"/>
          </a:scene3d>
          <a:sp3d>
            <a:bevelT w="12700"/>
          </a:sp3d>
        </p:spPr>
        <p:txBody>
          <a:bodyPr>
            <a:normAutofit/>
          </a:bodyPr>
          <a:lstStyle/>
          <a:p>
            <a:pPr marL="0" indent="0" algn="ctr">
              <a:buNone/>
            </a:pPr>
            <a:r>
              <a:rPr lang="en-GB" b="1" dirty="0" smtClean="0">
                <a:solidFill>
                  <a:srgbClr val="0070C0"/>
                </a:solidFill>
                <a:latin typeface="Bradley Hand ITC" panose="03070402050302030203" pitchFamily="66" charset="0"/>
              </a:rPr>
              <a:t>Bob is having a whale of a time.</a:t>
            </a:r>
          </a:p>
          <a:p>
            <a:pPr marL="0" indent="0" algn="ctr">
              <a:buNone/>
            </a:pPr>
            <a:endParaRPr lang="en-GB" dirty="0" smtClean="0">
              <a:solidFill>
                <a:srgbClr val="FF0000"/>
              </a:solidFill>
              <a:latin typeface="Bradley Hand ITC" panose="03070402050302030203" pitchFamily="66" charset="0"/>
            </a:endParaRPr>
          </a:p>
          <a:p>
            <a:pPr marL="0" indent="0" algn="ctr">
              <a:buNone/>
            </a:pPr>
            <a:r>
              <a:rPr lang="en-GB" b="1" dirty="0" smtClean="0">
                <a:latin typeface="Bradley Hand ITC" panose="03070402050302030203" pitchFamily="66" charset="0"/>
              </a:rPr>
              <a:t>Bob is broke.</a:t>
            </a:r>
          </a:p>
          <a:p>
            <a:pPr marL="0" indent="0" algn="ctr">
              <a:buNone/>
            </a:pPr>
            <a:endParaRPr lang="en-GB" dirty="0">
              <a:solidFill>
                <a:srgbClr val="FF0000"/>
              </a:solidFill>
              <a:latin typeface="Bradley Hand ITC" panose="03070402050302030203" pitchFamily="66" charset="0"/>
            </a:endParaRPr>
          </a:p>
          <a:p>
            <a:pPr marL="0" indent="0" algn="ctr">
              <a:buNone/>
            </a:pPr>
            <a:r>
              <a:rPr lang="en-GB" b="1" dirty="0" smtClean="0">
                <a:solidFill>
                  <a:srgbClr val="CC3399"/>
                </a:solidFill>
                <a:latin typeface="Bradley Hand ITC" panose="03070402050302030203" pitchFamily="66" charset="0"/>
              </a:rPr>
              <a:t>Bob </a:t>
            </a:r>
            <a:r>
              <a:rPr lang="en-GB" b="1" dirty="0" err="1" smtClean="0">
                <a:solidFill>
                  <a:srgbClr val="CC3399"/>
                </a:solidFill>
                <a:latin typeface="Bradley Hand ITC" panose="03070402050302030203" pitchFamily="66" charset="0"/>
              </a:rPr>
              <a:t>geht</a:t>
            </a:r>
            <a:r>
              <a:rPr lang="en-GB" b="1" dirty="0" smtClean="0">
                <a:solidFill>
                  <a:srgbClr val="CC3399"/>
                </a:solidFill>
                <a:latin typeface="Bradley Hand ITC" panose="03070402050302030203" pitchFamily="66" charset="0"/>
              </a:rPr>
              <a:t> </a:t>
            </a:r>
            <a:r>
              <a:rPr lang="en-GB" b="1" dirty="0" err="1" smtClean="0">
                <a:solidFill>
                  <a:srgbClr val="CC3399"/>
                </a:solidFill>
                <a:latin typeface="Bradley Hand ITC" panose="03070402050302030203" pitchFamily="66" charset="0"/>
              </a:rPr>
              <a:t>mir</a:t>
            </a:r>
            <a:r>
              <a:rPr lang="en-GB" b="1" dirty="0" smtClean="0">
                <a:solidFill>
                  <a:srgbClr val="CC3399"/>
                </a:solidFill>
                <a:latin typeface="Bradley Hand ITC" panose="03070402050302030203" pitchFamily="66" charset="0"/>
              </a:rPr>
              <a:t> auf den Keks. </a:t>
            </a:r>
          </a:p>
          <a:p>
            <a:pPr marL="0" indent="0" algn="ctr">
              <a:buNone/>
            </a:pPr>
            <a:endParaRPr lang="en-GB" dirty="0">
              <a:latin typeface="Bradley Hand ITC" panose="03070402050302030203" pitchFamily="66" charset="0"/>
            </a:endParaRPr>
          </a:p>
          <a:p>
            <a:pPr marL="0" indent="0" algn="ctr">
              <a:buNone/>
            </a:pPr>
            <a:endParaRPr lang="en-GB" dirty="0" smtClean="0">
              <a:latin typeface="Bradley Hand ITC" panose="03070402050302030203" pitchFamily="66" charset="0"/>
            </a:endParaRPr>
          </a:p>
          <a:p>
            <a:pPr marL="0" indent="0" algn="ctr">
              <a:buNone/>
            </a:pPr>
            <a:endParaRPr lang="en-GB" dirty="0">
              <a:latin typeface="Bradley Hand ITC" panose="03070402050302030203" pitchFamily="66" charset="0"/>
            </a:endParaRPr>
          </a:p>
          <a:p>
            <a:pPr marL="0" indent="0" algn="ctr">
              <a:buNone/>
            </a:pPr>
            <a:endParaRPr lang="en-GB" dirty="0">
              <a:latin typeface="Bradley Hand ITC" panose="03070402050302030203" pitchFamily="66" charset="0"/>
            </a:endParaRPr>
          </a:p>
          <a:p>
            <a:endParaRPr lang="en-GB" dirty="0"/>
          </a:p>
          <a:p>
            <a:pPr marL="0" indent="0">
              <a:buNone/>
            </a:pPr>
            <a:endParaRPr lang="en-GB" dirty="0" smtClean="0"/>
          </a:p>
          <a:p>
            <a:pPr marL="0" indent="0">
              <a:buNone/>
            </a:pPr>
            <a:endParaRPr lang="en-GB" dirty="0" smtClean="0"/>
          </a:p>
          <a:p>
            <a:pPr marL="0" indent="0">
              <a:buNone/>
            </a:pPr>
            <a:endParaRPr lang="en-GB" dirty="0"/>
          </a:p>
        </p:txBody>
      </p:sp>
      <p:pic>
        <p:nvPicPr>
          <p:cNvPr id="28674" name="Picture 2" descr="http://image5.spreadshirt.net/image-server/v1/products/200625176/views/1,width=378,height=378,appearanceId=507/Auf-den-Keks.png"/>
          <p:cNvPicPr>
            <a:picLocks noChangeAspect="1" noChangeArrowheads="1"/>
          </p:cNvPicPr>
          <p:nvPr/>
        </p:nvPicPr>
        <p:blipFill>
          <a:blip r:embed="rId3" cstate="print"/>
          <a:srcRect l="31746" t="23809" r="30555" b="52381"/>
          <a:stretch>
            <a:fillRect/>
          </a:stretch>
        </p:blipFill>
        <p:spPr bwMode="auto">
          <a:xfrm>
            <a:off x="1000100" y="4143380"/>
            <a:ext cx="3934716" cy="2485083"/>
          </a:xfrm>
          <a:prstGeom prst="rect">
            <a:avLst/>
          </a:prstGeom>
          <a:noFill/>
        </p:spPr>
      </p:pic>
      <p:pic>
        <p:nvPicPr>
          <p:cNvPr id="45060" name="Picture 4" descr="http://skibalaw.com/wp-content/uploads/2011/07/Broke.jpg"/>
          <p:cNvPicPr>
            <a:picLocks noChangeAspect="1" noChangeArrowheads="1"/>
          </p:cNvPicPr>
          <p:nvPr/>
        </p:nvPicPr>
        <p:blipFill>
          <a:blip r:embed="rId4" cstate="print"/>
          <a:srcRect/>
          <a:stretch>
            <a:fillRect/>
          </a:stretch>
        </p:blipFill>
        <p:spPr bwMode="auto">
          <a:xfrm>
            <a:off x="142844" y="1928802"/>
            <a:ext cx="3191415" cy="2143140"/>
          </a:xfrm>
          <a:prstGeom prst="rect">
            <a:avLst/>
          </a:prstGeom>
          <a:noFill/>
        </p:spPr>
      </p:pic>
      <p:pic>
        <p:nvPicPr>
          <p:cNvPr id="45058" name="Picture 2" descr="http://galabuzz.com/wp-content/uploads/2013/07/Whale-of-a-time.png"/>
          <p:cNvPicPr>
            <a:picLocks noChangeAspect="1" noChangeArrowheads="1"/>
          </p:cNvPicPr>
          <p:nvPr/>
        </p:nvPicPr>
        <p:blipFill>
          <a:blip r:embed="rId5" cstate="print"/>
          <a:srcRect/>
          <a:stretch>
            <a:fillRect/>
          </a:stretch>
        </p:blipFill>
        <p:spPr bwMode="auto">
          <a:xfrm>
            <a:off x="3343686" y="1357299"/>
            <a:ext cx="2142611" cy="2714644"/>
          </a:xfrm>
          <a:prstGeom prst="rect">
            <a:avLst/>
          </a:prstGeom>
          <a:noFill/>
        </p:spPr>
      </p:pic>
    </p:spTree>
    <p:extLst>
      <p:ext uri="{BB962C8B-B14F-4D97-AF65-F5344CB8AC3E}">
        <p14:creationId xmlns:p14="http://schemas.microsoft.com/office/powerpoint/2010/main" xmlns="" val="656026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chemeClr val="tx2">
                    <a:lumMod val="60000"/>
                    <a:lumOff val="40000"/>
                  </a:schemeClr>
                </a:solidFill>
                <a:latin typeface="Batang" panose="02030600000101010101" pitchFamily="18" charset="-127"/>
                <a:ea typeface="Batang" panose="02030600000101010101" pitchFamily="18" charset="-127"/>
              </a:rPr>
              <a:t>When do we start to use metaphors?</a:t>
            </a:r>
            <a:endParaRPr lang="en-GB" sz="3600" dirty="0">
              <a:solidFill>
                <a:schemeClr val="tx2">
                  <a:lumMod val="60000"/>
                  <a:lumOff val="40000"/>
                </a:schemeClr>
              </a:solidFill>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a:xfrm>
            <a:off x="285720" y="1285860"/>
            <a:ext cx="8572560" cy="4796895"/>
          </a:xfrm>
          <a:solidFill>
            <a:schemeClr val="bg1"/>
          </a:solidFill>
          <a:ln>
            <a:solidFill>
              <a:schemeClr val="tx2">
                <a:satMod val="155000"/>
              </a:schemeClr>
            </a:solidFill>
          </a:ln>
          <a:scene3d>
            <a:camera prst="orthographicFront"/>
            <a:lightRig rig="threePt" dir="t"/>
          </a:scene3d>
          <a:sp3d>
            <a:bevelT w="12700"/>
          </a:sp3d>
        </p:spPr>
        <p:txBody>
          <a:bodyPr>
            <a:normAutofit fontScale="40000" lnSpcReduction="20000"/>
          </a:bodyPr>
          <a:lstStyle/>
          <a:p>
            <a:pPr marL="0" indent="0" algn="ctr">
              <a:buNone/>
            </a:pPr>
            <a:endParaRPr lang="en-GB" sz="5100" b="1" dirty="0" smtClean="0">
              <a:solidFill>
                <a:srgbClr val="7030A0"/>
              </a:solidFill>
              <a:latin typeface="Bradley Hand ITC" pitchFamily="66" charset="0"/>
            </a:endParaRPr>
          </a:p>
          <a:p>
            <a:pPr marL="0" indent="0" algn="ctr">
              <a:buNone/>
            </a:pPr>
            <a:r>
              <a:rPr lang="en-GB" sz="7000" b="1" dirty="0" smtClean="0">
                <a:solidFill>
                  <a:srgbClr val="7030A0"/>
                </a:solidFill>
                <a:latin typeface="Bradley Hand ITC" pitchFamily="66" charset="0"/>
              </a:rPr>
              <a:t>73% accuracy in identifying and understanding non literal statements from the age of 7</a:t>
            </a:r>
          </a:p>
          <a:p>
            <a:pPr marL="0" indent="0" algn="ctr">
              <a:buNone/>
            </a:pPr>
            <a:r>
              <a:rPr lang="en-GB" sz="3400" dirty="0" smtClean="0">
                <a:latin typeface="Bradley Hand ITC" pitchFamily="66" charset="0"/>
              </a:rPr>
              <a:t>(Kaplan, Winner and Rosenblatt, 1987)</a:t>
            </a:r>
          </a:p>
          <a:p>
            <a:pPr marL="0" indent="0" algn="ctr">
              <a:buNone/>
            </a:pPr>
            <a:endParaRPr lang="en-GB" dirty="0" smtClean="0">
              <a:latin typeface="Bradley Hand ITC" pitchFamily="66" charset="0"/>
            </a:endParaRPr>
          </a:p>
          <a:p>
            <a:pPr marL="0" indent="0" algn="ctr">
              <a:buNone/>
            </a:pPr>
            <a:endParaRPr lang="en-GB" sz="6000" b="1" dirty="0" smtClean="0">
              <a:solidFill>
                <a:srgbClr val="7030A0"/>
              </a:solidFill>
              <a:latin typeface="Bradley Hand ITC" pitchFamily="66" charset="0"/>
            </a:endParaRPr>
          </a:p>
          <a:p>
            <a:pPr marL="0" indent="0" algn="ctr">
              <a:buNone/>
            </a:pPr>
            <a:r>
              <a:rPr lang="en-GB" sz="6000" b="1" dirty="0" smtClean="0">
                <a:solidFill>
                  <a:srgbClr val="7030A0"/>
                </a:solidFill>
                <a:latin typeface="Bradley Hand ITC" pitchFamily="66" charset="0"/>
              </a:rPr>
              <a:t>Start to create, use and understand metaphors much earlier: </a:t>
            </a:r>
          </a:p>
          <a:p>
            <a:pPr marL="0" indent="0" algn="ctr">
              <a:buNone/>
            </a:pPr>
            <a:endParaRPr lang="en-GB" sz="6000" dirty="0" smtClean="0">
              <a:latin typeface="Bradley Hand ITC" pitchFamily="66" charset="0"/>
            </a:endParaRPr>
          </a:p>
          <a:p>
            <a:pPr marL="0" indent="0" algn="ctr">
              <a:buNone/>
            </a:pPr>
            <a:r>
              <a:rPr lang="en-GB" sz="6000" dirty="0" smtClean="0">
                <a:latin typeface="Gill Sans Ultra Bold" pitchFamily="34" charset="0"/>
              </a:rPr>
              <a:t>Open your eyes.</a:t>
            </a:r>
          </a:p>
          <a:p>
            <a:pPr marL="0" indent="0" algn="ctr">
              <a:buNone/>
            </a:pPr>
            <a:endParaRPr lang="en-GB" sz="6000" dirty="0" smtClean="0">
              <a:latin typeface="Gill Sans Ultra Bold" pitchFamily="34" charset="0"/>
            </a:endParaRPr>
          </a:p>
          <a:p>
            <a:pPr marL="0" indent="0" algn="ctr">
              <a:buNone/>
            </a:pPr>
            <a:r>
              <a:rPr lang="en-GB" sz="6000" dirty="0" smtClean="0">
                <a:latin typeface="Gill Sans Ultra Bold" pitchFamily="34" charset="0"/>
              </a:rPr>
              <a:t>Open the TV. </a:t>
            </a:r>
          </a:p>
          <a:p>
            <a:pPr marL="0" indent="0" algn="ctr">
              <a:buNone/>
            </a:pPr>
            <a:r>
              <a:rPr lang="en-GB" sz="4500" dirty="0" smtClean="0">
                <a:latin typeface="Bradley Hand ITC" pitchFamily="66" charset="0"/>
              </a:rPr>
              <a:t>(</a:t>
            </a:r>
            <a:r>
              <a:rPr lang="en-GB" sz="4500" dirty="0" err="1" smtClean="0">
                <a:latin typeface="Bradley Hand ITC" pitchFamily="66" charset="0"/>
              </a:rPr>
              <a:t>Rumelhart</a:t>
            </a:r>
            <a:r>
              <a:rPr lang="en-GB" sz="4500" dirty="0" smtClean="0">
                <a:latin typeface="Bradley Hand ITC" pitchFamily="66" charset="0"/>
              </a:rPr>
              <a:t>)</a:t>
            </a:r>
          </a:p>
          <a:p>
            <a:pPr algn="ctr"/>
            <a:endParaRPr lang="en-GB" dirty="0">
              <a:latin typeface="Bradley Hand ITC" pitchFamily="66" charset="0"/>
            </a:endParaRPr>
          </a:p>
          <a:p>
            <a:pPr marL="0" indent="0" algn="ctr">
              <a:buNone/>
            </a:pPr>
            <a:r>
              <a:rPr lang="en-GB" sz="5500" dirty="0" smtClean="0">
                <a:latin typeface="Gill Sans Ultra Bold" pitchFamily="34" charset="0"/>
              </a:rPr>
              <a:t>Can I go to the toilet please?</a:t>
            </a:r>
            <a:endParaRPr lang="en-GB" sz="5500" dirty="0">
              <a:latin typeface="Gill Sans Ultra Bold" pitchFamily="34" charset="0"/>
            </a:endParaRPr>
          </a:p>
          <a:p>
            <a:pPr marL="0" indent="0" algn="ctr">
              <a:buNone/>
            </a:pPr>
            <a:endParaRPr lang="en-GB" dirty="0" smtClean="0">
              <a:latin typeface="Bradley Hand ITC" panose="03070402050302030203" pitchFamily="66" charset="0"/>
            </a:endParaRPr>
          </a:p>
          <a:p>
            <a:pPr marL="0" indent="0" algn="ctr">
              <a:buNone/>
            </a:pPr>
            <a:endParaRPr lang="en-GB" dirty="0">
              <a:latin typeface="Bradley Hand ITC" panose="03070402050302030203" pitchFamily="66" charset="0"/>
            </a:endParaRPr>
          </a:p>
          <a:p>
            <a:pPr marL="0" indent="0" algn="ctr">
              <a:buNone/>
            </a:pPr>
            <a:endParaRPr lang="en-GB" dirty="0">
              <a:latin typeface="Bradley Hand ITC" panose="03070402050302030203" pitchFamily="66" charset="0"/>
            </a:endParaRPr>
          </a:p>
          <a:p>
            <a:endParaRPr lang="en-GB" dirty="0"/>
          </a:p>
          <a:p>
            <a:pPr marL="0" indent="0">
              <a:buNone/>
            </a:pPr>
            <a:endParaRPr lang="en-GB" dirty="0" smtClean="0"/>
          </a:p>
          <a:p>
            <a:pPr marL="0" indent="0">
              <a:buNone/>
            </a:pPr>
            <a:endParaRPr lang="en-GB" dirty="0" smtClean="0"/>
          </a:p>
          <a:p>
            <a:pPr marL="0" indent="0">
              <a:buNone/>
            </a:pPr>
            <a:endParaRPr lang="en-GB" dirty="0"/>
          </a:p>
        </p:txBody>
      </p:sp>
      <p:cxnSp>
        <p:nvCxnSpPr>
          <p:cNvPr id="7" name="Straight Arrow Connector 6"/>
          <p:cNvCxnSpPr/>
          <p:nvPr/>
        </p:nvCxnSpPr>
        <p:spPr>
          <a:xfrm rot="5400000">
            <a:off x="3536943" y="4464057"/>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6626" name="Picture 2" descr="http://goeshealth.com/wp-content/uploads/2012/01/eyes-become-clear.jpg"/>
          <p:cNvPicPr>
            <a:picLocks noChangeAspect="1" noChangeArrowheads="1"/>
          </p:cNvPicPr>
          <p:nvPr/>
        </p:nvPicPr>
        <p:blipFill>
          <a:blip r:embed="rId3" cstate="print"/>
          <a:srcRect/>
          <a:stretch>
            <a:fillRect/>
          </a:stretch>
        </p:blipFill>
        <p:spPr bwMode="auto">
          <a:xfrm>
            <a:off x="571472" y="3786190"/>
            <a:ext cx="2190765" cy="1643074"/>
          </a:xfrm>
          <a:prstGeom prst="rect">
            <a:avLst/>
          </a:prstGeom>
          <a:noFill/>
        </p:spPr>
      </p:pic>
      <p:pic>
        <p:nvPicPr>
          <p:cNvPr id="26628" name="Picture 4" descr="http://i.telegraph.co.uk/multimedia/archive/01832/tv_1832647b.jpg"/>
          <p:cNvPicPr>
            <a:picLocks noChangeAspect="1" noChangeArrowheads="1"/>
          </p:cNvPicPr>
          <p:nvPr/>
        </p:nvPicPr>
        <p:blipFill>
          <a:blip r:embed="rId4" cstate="print"/>
          <a:srcRect/>
          <a:stretch>
            <a:fillRect/>
          </a:stretch>
        </p:blipFill>
        <p:spPr bwMode="auto">
          <a:xfrm>
            <a:off x="6715140" y="4143380"/>
            <a:ext cx="1826455" cy="1143008"/>
          </a:xfrm>
          <a:prstGeom prst="rect">
            <a:avLst/>
          </a:prstGeom>
          <a:noFill/>
        </p:spPr>
      </p:pic>
    </p:spTree>
    <p:extLst>
      <p:ext uri="{BB962C8B-B14F-4D97-AF65-F5344CB8AC3E}">
        <p14:creationId xmlns:p14="http://schemas.microsoft.com/office/powerpoint/2010/main" xmlns="" val="2379429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tx2">
                    <a:lumMod val="60000"/>
                    <a:lumOff val="40000"/>
                  </a:schemeClr>
                </a:solidFill>
                <a:latin typeface="Batang" panose="02030600000101010101" pitchFamily="18" charset="-127"/>
                <a:ea typeface="Batang" panose="02030600000101010101" pitchFamily="18" charset="-127"/>
              </a:rPr>
              <a:t>How many metaphors can you find in the following passage?</a:t>
            </a:r>
            <a:endParaRPr lang="en-GB" dirty="0">
              <a:solidFill>
                <a:schemeClr val="tx2">
                  <a:lumMod val="60000"/>
                  <a:lumOff val="40000"/>
                </a:schemeClr>
              </a:solidFill>
              <a:latin typeface="Batang" panose="02030600000101010101" pitchFamily="18" charset="-127"/>
              <a:ea typeface="Batang" panose="02030600000101010101" pitchFamily="18" charset="-127"/>
            </a:endParaRPr>
          </a:p>
        </p:txBody>
      </p:sp>
      <p:sp>
        <p:nvSpPr>
          <p:cNvPr id="3" name="Content Placeholder 2"/>
          <p:cNvSpPr>
            <a:spLocks noGrp="1"/>
          </p:cNvSpPr>
          <p:nvPr>
            <p:ph idx="1"/>
          </p:nvPr>
        </p:nvSpPr>
        <p:spPr>
          <a:xfrm>
            <a:off x="611560" y="1556792"/>
            <a:ext cx="8229600" cy="4525963"/>
          </a:xfrm>
          <a:solidFill>
            <a:schemeClr val="bg1"/>
          </a:solidFill>
          <a:ln>
            <a:solidFill>
              <a:schemeClr val="tx2">
                <a:satMod val="155000"/>
              </a:schemeClr>
            </a:solidFill>
          </a:ln>
          <a:scene3d>
            <a:camera prst="orthographicFront"/>
            <a:lightRig rig="threePt" dir="t"/>
          </a:scene3d>
          <a:sp3d>
            <a:bevelT w="12700"/>
          </a:sp3d>
        </p:spPr>
        <p:txBody>
          <a:bodyPr>
            <a:normAutofit fontScale="85000" lnSpcReduction="20000"/>
          </a:bodyPr>
          <a:lstStyle/>
          <a:p>
            <a:pPr marL="0" indent="0" algn="ctr">
              <a:buNone/>
            </a:pPr>
            <a:endParaRPr lang="en-GB" dirty="0" smtClean="0">
              <a:solidFill>
                <a:srgbClr val="7030A0"/>
              </a:solidFill>
              <a:latin typeface="Bradley Hand ITC" panose="03070402050302030203" pitchFamily="66" charset="0"/>
            </a:endParaRPr>
          </a:p>
          <a:p>
            <a:pPr marL="0" indent="0" algn="ctr">
              <a:buNone/>
            </a:pPr>
            <a:r>
              <a:rPr lang="en-GB" dirty="0" smtClean="0">
                <a:solidFill>
                  <a:srgbClr val="7030A0"/>
                </a:solidFill>
                <a:latin typeface="Andy" pitchFamily="66" charset="0"/>
                <a:ea typeface="Batang" pitchFamily="18" charset="-127"/>
                <a:cs typeface="Arial" pitchFamily="34" charset="0"/>
              </a:rPr>
              <a:t>Your homework this weekend is to  put aside as much time as you can to revise for Monday’s test. I hope I can get across to you how important this is.  Imagine that your brains are sponges, soaking up ideas as you study.  </a:t>
            </a:r>
          </a:p>
          <a:p>
            <a:pPr marL="0" indent="0" algn="ctr">
              <a:buNone/>
            </a:pPr>
            <a:endParaRPr lang="en-GB" dirty="0">
              <a:solidFill>
                <a:srgbClr val="7030A0"/>
              </a:solidFill>
              <a:latin typeface="Andy" pitchFamily="66" charset="0"/>
              <a:ea typeface="Batang" pitchFamily="18" charset="-127"/>
              <a:cs typeface="Arial" pitchFamily="34" charset="0"/>
            </a:endParaRPr>
          </a:p>
          <a:p>
            <a:pPr marL="0" indent="0" algn="ctr">
              <a:buNone/>
            </a:pPr>
            <a:r>
              <a:rPr lang="en-GB" dirty="0" smtClean="0">
                <a:solidFill>
                  <a:srgbClr val="7030A0"/>
                </a:solidFill>
                <a:latin typeface="Andy" pitchFamily="66" charset="0"/>
                <a:ea typeface="Batang" pitchFamily="18" charset="-127"/>
                <a:cs typeface="Arial" pitchFamily="34" charset="0"/>
              </a:rPr>
              <a:t>Some of you have worked hard all term, but some of you really need to </a:t>
            </a:r>
            <a:r>
              <a:rPr lang="en-GB" dirty="0">
                <a:solidFill>
                  <a:srgbClr val="7030A0"/>
                </a:solidFill>
                <a:latin typeface="Andy" pitchFamily="66" charset="0"/>
                <a:ea typeface="Batang" pitchFamily="18" charset="-127"/>
                <a:cs typeface="Arial" pitchFamily="34" charset="0"/>
              </a:rPr>
              <a:t>literally </a:t>
            </a:r>
            <a:r>
              <a:rPr lang="en-GB" dirty="0" smtClean="0">
                <a:solidFill>
                  <a:srgbClr val="7030A0"/>
                </a:solidFill>
                <a:latin typeface="Andy" pitchFamily="66" charset="0"/>
                <a:ea typeface="Batang" pitchFamily="18" charset="-127"/>
                <a:cs typeface="Arial" pitchFamily="34" charset="0"/>
              </a:rPr>
              <a:t>pull your socks up and realise that hard work now will open doors for you in the future. Imagine yourself ten years from now. How do you want you life to be? Place a clear image of it your mind. Keep this in mind when you feeling like being  lazy.  </a:t>
            </a:r>
          </a:p>
          <a:p>
            <a:pPr marL="0" indent="0" algn="ctr">
              <a:buNone/>
            </a:pPr>
            <a:endParaRPr lang="en-GB" dirty="0">
              <a:solidFill>
                <a:srgbClr val="7030A0"/>
              </a:solidFill>
              <a:latin typeface="Bradley Hand ITC" panose="03070402050302030203" pitchFamily="66" charset="0"/>
            </a:endParaRPr>
          </a:p>
          <a:p>
            <a:pPr marL="0" indent="0" algn="ctr">
              <a:buNone/>
            </a:pPr>
            <a:endParaRPr lang="en-GB" dirty="0" smtClean="0">
              <a:solidFill>
                <a:srgbClr val="7030A0"/>
              </a:solidFill>
              <a:latin typeface="Bradley Hand ITC" panose="03070402050302030203" pitchFamily="66" charset="0"/>
            </a:endParaRPr>
          </a:p>
          <a:p>
            <a:pPr marL="0" indent="0" algn="ctr">
              <a:buNone/>
            </a:pPr>
            <a:endParaRPr lang="en-GB" dirty="0" smtClean="0">
              <a:solidFill>
                <a:srgbClr val="7030A0"/>
              </a:solidFill>
              <a:latin typeface="Bradley Hand ITC" panose="03070402050302030203" pitchFamily="66" charset="0"/>
            </a:endParaRPr>
          </a:p>
          <a:p>
            <a:pPr marL="0" indent="0">
              <a:buNone/>
            </a:pPr>
            <a:endParaRPr lang="en-GB" dirty="0" smtClean="0"/>
          </a:p>
          <a:p>
            <a:pPr marL="0" indent="0">
              <a:buNone/>
            </a:pPr>
            <a:endParaRPr lang="en-GB" dirty="0" smtClean="0"/>
          </a:p>
          <a:p>
            <a:pPr marL="0" indent="0">
              <a:buNone/>
            </a:pP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3240" y="428604"/>
            <a:ext cx="5697920" cy="6143668"/>
          </a:xfrm>
          <a:solidFill>
            <a:schemeClr val="bg1"/>
          </a:solidFill>
          <a:ln>
            <a:solidFill>
              <a:schemeClr val="tx2">
                <a:satMod val="155000"/>
              </a:schemeClr>
            </a:solidFill>
          </a:ln>
          <a:scene3d>
            <a:camera prst="orthographicFront"/>
            <a:lightRig rig="threePt" dir="t"/>
          </a:scene3d>
          <a:sp3d>
            <a:bevelT w="12700"/>
          </a:sp3d>
        </p:spPr>
        <p:txBody>
          <a:bodyPr>
            <a:normAutofit fontScale="77500" lnSpcReduction="20000"/>
          </a:bodyPr>
          <a:lstStyle/>
          <a:p>
            <a:pPr marL="0" indent="0" algn="ctr">
              <a:buNone/>
            </a:pPr>
            <a:endParaRPr lang="en-GB" dirty="0" smtClean="0">
              <a:solidFill>
                <a:srgbClr val="7030A0"/>
              </a:solidFill>
              <a:latin typeface="Bradley Hand ITC" panose="03070402050302030203" pitchFamily="66" charset="0"/>
            </a:endParaRPr>
          </a:p>
          <a:p>
            <a:pPr marL="0" indent="0" algn="ctr">
              <a:buNone/>
            </a:pPr>
            <a:r>
              <a:rPr lang="en-GB" dirty="0" smtClean="0">
                <a:solidFill>
                  <a:srgbClr val="7030A0"/>
                </a:solidFill>
                <a:latin typeface="Andy" pitchFamily="66" charset="0"/>
              </a:rPr>
              <a:t>Your homework this weekend is to  put aside as much time as you can to revise for Monday’s test. I hope I can get across to you how important this is.  Imagine that </a:t>
            </a:r>
            <a:r>
              <a:rPr lang="en-GB" sz="4100" b="1" u="sng" dirty="0" smtClean="0">
                <a:solidFill>
                  <a:srgbClr val="0070C0"/>
                </a:solidFill>
                <a:latin typeface="Andy" pitchFamily="66" charset="0"/>
              </a:rPr>
              <a:t>your brains are sponges</a:t>
            </a:r>
            <a:r>
              <a:rPr lang="en-GB" u="sng" dirty="0" smtClean="0">
                <a:solidFill>
                  <a:srgbClr val="0070C0"/>
                </a:solidFill>
                <a:latin typeface="Andy" pitchFamily="66" charset="0"/>
              </a:rPr>
              <a:t>, </a:t>
            </a:r>
            <a:r>
              <a:rPr lang="en-GB" sz="4100" b="1" u="sng" dirty="0" smtClean="0">
                <a:solidFill>
                  <a:srgbClr val="0070C0"/>
                </a:solidFill>
                <a:latin typeface="Andy" pitchFamily="66" charset="0"/>
              </a:rPr>
              <a:t>soaking up ideas</a:t>
            </a:r>
            <a:r>
              <a:rPr lang="en-GB" sz="4100" b="1" dirty="0" smtClean="0">
                <a:solidFill>
                  <a:srgbClr val="0070C0"/>
                </a:solidFill>
                <a:latin typeface="Andy" pitchFamily="66" charset="0"/>
              </a:rPr>
              <a:t> </a:t>
            </a:r>
            <a:r>
              <a:rPr lang="en-GB" dirty="0" smtClean="0">
                <a:solidFill>
                  <a:srgbClr val="7030A0"/>
                </a:solidFill>
                <a:latin typeface="Andy" pitchFamily="66" charset="0"/>
              </a:rPr>
              <a:t>as you study.  </a:t>
            </a:r>
          </a:p>
          <a:p>
            <a:pPr marL="0" indent="0" algn="ctr">
              <a:buNone/>
            </a:pPr>
            <a:endParaRPr lang="en-GB" dirty="0">
              <a:solidFill>
                <a:srgbClr val="7030A0"/>
              </a:solidFill>
              <a:latin typeface="Andy" pitchFamily="66" charset="0"/>
            </a:endParaRPr>
          </a:p>
          <a:p>
            <a:pPr marL="0" indent="0" algn="ctr">
              <a:buNone/>
            </a:pPr>
            <a:r>
              <a:rPr lang="en-GB" dirty="0" smtClean="0">
                <a:solidFill>
                  <a:srgbClr val="7030A0"/>
                </a:solidFill>
                <a:latin typeface="Andy" pitchFamily="66" charset="0"/>
              </a:rPr>
              <a:t>Some of you have worked hard all term, but some of you really need to literally </a:t>
            </a:r>
            <a:r>
              <a:rPr lang="en-GB" sz="4100" b="1" u="sng" dirty="0" smtClean="0">
                <a:solidFill>
                  <a:srgbClr val="0070C0"/>
                </a:solidFill>
                <a:latin typeface="Andy" pitchFamily="66" charset="0"/>
              </a:rPr>
              <a:t>pull your socks up</a:t>
            </a:r>
            <a:r>
              <a:rPr lang="en-GB" dirty="0" smtClean="0">
                <a:solidFill>
                  <a:srgbClr val="0070C0"/>
                </a:solidFill>
                <a:latin typeface="Andy" pitchFamily="66" charset="0"/>
              </a:rPr>
              <a:t> </a:t>
            </a:r>
            <a:r>
              <a:rPr lang="en-GB" dirty="0" smtClean="0">
                <a:solidFill>
                  <a:srgbClr val="7030A0"/>
                </a:solidFill>
                <a:latin typeface="Andy" pitchFamily="66" charset="0"/>
              </a:rPr>
              <a:t>and realise that hard work now will </a:t>
            </a:r>
            <a:r>
              <a:rPr lang="en-GB" sz="4100" b="1" u="sng" dirty="0" smtClean="0">
                <a:solidFill>
                  <a:srgbClr val="0070C0"/>
                </a:solidFill>
                <a:latin typeface="Andy" pitchFamily="66" charset="0"/>
              </a:rPr>
              <a:t>open doors </a:t>
            </a:r>
            <a:r>
              <a:rPr lang="en-GB" dirty="0" smtClean="0">
                <a:solidFill>
                  <a:srgbClr val="7030A0"/>
                </a:solidFill>
                <a:latin typeface="Andy" pitchFamily="66" charset="0"/>
              </a:rPr>
              <a:t>for you in the future. Imagine yourself ten years from now. How do you want you life to be? Place a clear image of it your mind. Keep this in mind when you feeling like being  lazy.  </a:t>
            </a:r>
          </a:p>
          <a:p>
            <a:pPr marL="0" indent="0" algn="ctr">
              <a:buNone/>
            </a:pPr>
            <a:endParaRPr lang="en-GB" dirty="0" smtClean="0">
              <a:solidFill>
                <a:srgbClr val="7030A0"/>
              </a:solidFill>
              <a:latin typeface="Bradley Hand ITC" panose="03070402050302030203" pitchFamily="66" charset="0"/>
            </a:endParaRPr>
          </a:p>
          <a:p>
            <a:pPr marL="0" indent="0">
              <a:buNone/>
            </a:pPr>
            <a:endParaRPr lang="en-GB" dirty="0" smtClean="0"/>
          </a:p>
          <a:p>
            <a:pPr marL="0" indent="0">
              <a:buNone/>
            </a:pPr>
            <a:endParaRPr lang="en-GB" dirty="0" smtClean="0"/>
          </a:p>
          <a:p>
            <a:pPr marL="0" indent="0">
              <a:buNone/>
            </a:pPr>
            <a:endParaRPr lang="en-GB" dirty="0"/>
          </a:p>
        </p:txBody>
      </p:sp>
      <p:pic>
        <p:nvPicPr>
          <p:cNvPr id="23554" name="Picture 2" descr="http://media-cache-ak0.pinimg.com/236x/46/e4/7c/46e47c206e9f8b89588e1acb25a9a872.jpg"/>
          <p:cNvPicPr>
            <a:picLocks noChangeAspect="1" noChangeArrowheads="1"/>
          </p:cNvPicPr>
          <p:nvPr/>
        </p:nvPicPr>
        <p:blipFill>
          <a:blip r:embed="rId3" cstate="print"/>
          <a:srcRect/>
          <a:stretch>
            <a:fillRect/>
          </a:stretch>
        </p:blipFill>
        <p:spPr bwMode="auto">
          <a:xfrm>
            <a:off x="142844" y="642918"/>
            <a:ext cx="2790167" cy="3190884"/>
          </a:xfrm>
          <a:prstGeom prst="rect">
            <a:avLst/>
          </a:prstGeom>
          <a:noFill/>
        </p:spPr>
      </p:pic>
      <p:sp>
        <p:nvSpPr>
          <p:cNvPr id="5" name="Title 4"/>
          <p:cNvSpPr>
            <a:spLocks noGrp="1"/>
          </p:cNvSpPr>
          <p:nvPr>
            <p:ph type="title"/>
          </p:nvPr>
        </p:nvSpPr>
        <p:spPr/>
        <p:txBody>
          <a:bodyPr/>
          <a:lstStyle/>
          <a:p>
            <a:endParaRPr lang="en-GB" dirty="0"/>
          </a:p>
        </p:txBody>
      </p:sp>
      <p:pic>
        <p:nvPicPr>
          <p:cNvPr id="23556" name="Picture 4" descr="http://aprillbrandon.files.wordpress.com/2013/02/words-literally1.jpg"/>
          <p:cNvPicPr>
            <a:picLocks noChangeAspect="1" noChangeArrowheads="1"/>
          </p:cNvPicPr>
          <p:nvPr/>
        </p:nvPicPr>
        <p:blipFill>
          <a:blip r:embed="rId4" cstate="print"/>
          <a:srcRect/>
          <a:stretch>
            <a:fillRect/>
          </a:stretch>
        </p:blipFill>
        <p:spPr bwMode="auto">
          <a:xfrm>
            <a:off x="214282" y="4357694"/>
            <a:ext cx="2684876" cy="1923348"/>
          </a:xfrm>
          <a:prstGeom prst="rect">
            <a:avLst/>
          </a:prstGeom>
          <a:noFill/>
        </p:spPr>
      </p:pic>
    </p:spTree>
    <p:extLst>
      <p:ext uri="{BB962C8B-B14F-4D97-AF65-F5344CB8AC3E}">
        <p14:creationId xmlns:p14="http://schemas.microsoft.com/office/powerpoint/2010/main" xmlns="" val="3000487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4612" y="214290"/>
            <a:ext cx="6055110" cy="6286519"/>
          </a:xfrm>
          <a:solidFill>
            <a:schemeClr val="bg1"/>
          </a:solidFill>
          <a:ln>
            <a:solidFill>
              <a:schemeClr val="tx2">
                <a:satMod val="155000"/>
              </a:schemeClr>
            </a:solidFill>
          </a:ln>
          <a:scene3d>
            <a:camera prst="orthographicFront"/>
            <a:lightRig rig="threePt" dir="t"/>
          </a:scene3d>
          <a:sp3d>
            <a:bevelT w="12700"/>
          </a:sp3d>
        </p:spPr>
        <p:txBody>
          <a:bodyPr>
            <a:normAutofit fontScale="70000" lnSpcReduction="20000"/>
          </a:bodyPr>
          <a:lstStyle/>
          <a:p>
            <a:pPr marL="0" indent="0" algn="ctr">
              <a:buNone/>
            </a:pPr>
            <a:endParaRPr lang="en-GB" dirty="0" smtClean="0">
              <a:solidFill>
                <a:srgbClr val="7030A0"/>
              </a:solidFill>
              <a:latin typeface="Bradley Hand ITC" panose="03070402050302030203" pitchFamily="66" charset="0"/>
            </a:endParaRPr>
          </a:p>
          <a:p>
            <a:pPr marL="0" indent="0" algn="ctr">
              <a:buNone/>
            </a:pPr>
            <a:r>
              <a:rPr lang="en-GB" sz="3800" dirty="0" smtClean="0">
                <a:solidFill>
                  <a:srgbClr val="7030A0"/>
                </a:solidFill>
                <a:latin typeface="Andy" pitchFamily="66" charset="0"/>
              </a:rPr>
              <a:t>Your homework this weekend is to  </a:t>
            </a:r>
            <a:r>
              <a:rPr lang="en-GB" sz="5100" u="sng" dirty="0" smtClean="0">
                <a:solidFill>
                  <a:srgbClr val="0070C0"/>
                </a:solidFill>
                <a:latin typeface="Andy" pitchFamily="66" charset="0"/>
              </a:rPr>
              <a:t>put aside as much time as you can </a:t>
            </a:r>
            <a:r>
              <a:rPr lang="en-GB" sz="3800" dirty="0" smtClean="0">
                <a:solidFill>
                  <a:srgbClr val="7030A0"/>
                </a:solidFill>
                <a:latin typeface="Andy" pitchFamily="66" charset="0"/>
              </a:rPr>
              <a:t>to revise for Monday’s test. I hope I can </a:t>
            </a:r>
            <a:r>
              <a:rPr lang="en-GB" sz="5100" b="1" u="sng" dirty="0" smtClean="0">
                <a:solidFill>
                  <a:srgbClr val="0070C0"/>
                </a:solidFill>
                <a:latin typeface="Andy" pitchFamily="66" charset="0"/>
              </a:rPr>
              <a:t>get across to you </a:t>
            </a:r>
            <a:r>
              <a:rPr lang="en-GB" sz="3800" dirty="0" smtClean="0">
                <a:solidFill>
                  <a:srgbClr val="7030A0"/>
                </a:solidFill>
                <a:latin typeface="Andy" pitchFamily="66" charset="0"/>
              </a:rPr>
              <a:t>how important this is.  Imagine that your brains are sponges, soaking up ideas as you study.  </a:t>
            </a:r>
          </a:p>
          <a:p>
            <a:pPr marL="0" indent="0" algn="ctr">
              <a:buNone/>
            </a:pPr>
            <a:endParaRPr lang="en-GB" sz="3800" dirty="0">
              <a:solidFill>
                <a:srgbClr val="7030A0"/>
              </a:solidFill>
              <a:latin typeface="Andy" pitchFamily="66" charset="0"/>
            </a:endParaRPr>
          </a:p>
          <a:p>
            <a:pPr marL="0" indent="0" algn="ctr">
              <a:buNone/>
            </a:pPr>
            <a:r>
              <a:rPr lang="en-GB" sz="3800" dirty="0" smtClean="0">
                <a:solidFill>
                  <a:srgbClr val="7030A0"/>
                </a:solidFill>
                <a:latin typeface="Andy" pitchFamily="66" charset="0"/>
              </a:rPr>
              <a:t>Some of you have worked hard all term, but some of you really need to literally pull your socks up and realise that hard work now will open doors for you in the future. Imagine yourself ten years from now. How do you want you life to be? </a:t>
            </a:r>
            <a:r>
              <a:rPr lang="en-GB" sz="5100" b="1" u="sng" dirty="0" smtClean="0">
                <a:solidFill>
                  <a:srgbClr val="0070C0"/>
                </a:solidFill>
                <a:latin typeface="Andy" pitchFamily="66" charset="0"/>
              </a:rPr>
              <a:t>Place a clear image of it your mind</a:t>
            </a:r>
            <a:r>
              <a:rPr lang="en-GB" sz="3800" dirty="0" smtClean="0">
                <a:solidFill>
                  <a:srgbClr val="7030A0"/>
                </a:solidFill>
                <a:latin typeface="Andy" pitchFamily="66" charset="0"/>
              </a:rPr>
              <a:t>. Keep this in mind when you feeling like being  lazy. </a:t>
            </a:r>
            <a:endParaRPr lang="en-GB" sz="3800" dirty="0" smtClean="0">
              <a:solidFill>
                <a:srgbClr val="7030A0"/>
              </a:solidFill>
              <a:latin typeface="Bradley Hand ITC" panose="03070402050302030203" pitchFamily="66" charset="0"/>
            </a:endParaRPr>
          </a:p>
        </p:txBody>
      </p:sp>
      <p:pic>
        <p:nvPicPr>
          <p:cNvPr id="21506" name="Picture 2" descr="http://th04.deviantart.net/fs14/200H/i/2007/013/7/1/Time_in_hand_1_by_yuki_stock.jpg"/>
          <p:cNvPicPr>
            <a:picLocks noChangeAspect="1" noChangeArrowheads="1"/>
          </p:cNvPicPr>
          <p:nvPr/>
        </p:nvPicPr>
        <p:blipFill>
          <a:blip r:embed="rId3" cstate="print"/>
          <a:srcRect/>
          <a:stretch>
            <a:fillRect/>
          </a:stretch>
        </p:blipFill>
        <p:spPr bwMode="auto">
          <a:xfrm>
            <a:off x="0" y="785794"/>
            <a:ext cx="2670353" cy="2000264"/>
          </a:xfrm>
          <a:prstGeom prst="rect">
            <a:avLst/>
          </a:prstGeom>
          <a:noFill/>
        </p:spPr>
      </p:pic>
      <p:pic>
        <p:nvPicPr>
          <p:cNvPr id="21508" name="Picture 4" descr="http://antonburmistrov.files.wordpress.com/2011/12/bear-in-mind.jpg?w=545&amp;h=622"/>
          <p:cNvPicPr>
            <a:picLocks noChangeAspect="1" noChangeArrowheads="1"/>
          </p:cNvPicPr>
          <p:nvPr/>
        </p:nvPicPr>
        <p:blipFill>
          <a:blip r:embed="rId4" cstate="print"/>
          <a:srcRect l="11009" t="12995" r="13303" b="11040"/>
          <a:stretch>
            <a:fillRect/>
          </a:stretch>
        </p:blipFill>
        <p:spPr bwMode="auto">
          <a:xfrm>
            <a:off x="0" y="3000372"/>
            <a:ext cx="2681760" cy="3071834"/>
          </a:xfrm>
          <a:prstGeom prst="rect">
            <a:avLst/>
          </a:prstGeom>
          <a:noFill/>
        </p:spPr>
      </p:pic>
    </p:spTree>
    <p:extLst>
      <p:ext uri="{BB962C8B-B14F-4D97-AF65-F5344CB8AC3E}">
        <p14:creationId xmlns:p14="http://schemas.microsoft.com/office/powerpoint/2010/main" xmlns="" val="3670690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solidFill>
                  <a:srgbClr val="0070C0"/>
                </a:solidFill>
                <a:latin typeface="Batang" pitchFamily="18" charset="-127"/>
                <a:ea typeface="Batang" pitchFamily="18" charset="-127"/>
              </a:rPr>
              <a:t>How do / should we use metaphor?</a:t>
            </a:r>
            <a:endParaRPr lang="en-GB" sz="3200" dirty="0">
              <a:solidFill>
                <a:srgbClr val="0070C0"/>
              </a:solidFill>
              <a:latin typeface="Batang" pitchFamily="18" charset="-127"/>
              <a:ea typeface="Batang" pitchFamily="18" charset="-127"/>
            </a:endParaRPr>
          </a:p>
        </p:txBody>
      </p:sp>
      <p:pic>
        <p:nvPicPr>
          <p:cNvPr id="19458" name="Picture 2" descr="http://rlv.zcache.com/aristotle_command_of_metaphor_mark_of_genius_quote_card-rec3dba4f3e37435d8edbf066d3bc4129_xvuat_8byvr_512.jpg"/>
          <p:cNvPicPr>
            <a:picLocks noChangeAspect="1" noChangeArrowheads="1"/>
          </p:cNvPicPr>
          <p:nvPr/>
        </p:nvPicPr>
        <p:blipFill>
          <a:blip r:embed="rId3" cstate="print"/>
          <a:srcRect l="20508" t="29297" r="19433" b="31152"/>
          <a:stretch>
            <a:fillRect/>
          </a:stretch>
        </p:blipFill>
        <p:spPr bwMode="auto">
          <a:xfrm>
            <a:off x="2285984" y="1071546"/>
            <a:ext cx="4214842" cy="2775627"/>
          </a:xfrm>
          <a:prstGeom prst="rect">
            <a:avLst/>
          </a:prstGeom>
          <a:noFill/>
        </p:spPr>
      </p:pic>
      <p:sp>
        <p:nvSpPr>
          <p:cNvPr id="5" name="Content Placeholder 2"/>
          <p:cNvSpPr txBox="1">
            <a:spLocks/>
          </p:cNvSpPr>
          <p:nvPr/>
        </p:nvSpPr>
        <p:spPr>
          <a:xfrm>
            <a:off x="500034" y="3571876"/>
            <a:ext cx="8072494" cy="307183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70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000" b="0" i="0" u="none" strike="noStrike" kern="1200" cap="none" spc="0" normalizeH="0" baseline="0" noProof="0" dirty="0" smtClean="0">
                <a:ln>
                  <a:noFill/>
                </a:ln>
                <a:solidFill>
                  <a:srgbClr val="C00000"/>
                </a:solidFill>
                <a:effectLst/>
                <a:uLnTx/>
                <a:uFillTx/>
                <a:latin typeface="Andy" pitchFamily="66" charset="0"/>
              </a:rPr>
              <a:t>Logical positivist</a:t>
            </a:r>
            <a:r>
              <a:rPr kumimoji="0" lang="en-GB" sz="4000" b="0" i="0" u="none" strike="noStrike" kern="1200" cap="none" spc="0" normalizeH="0" noProof="0" dirty="0" smtClean="0">
                <a:ln>
                  <a:noFill/>
                </a:ln>
                <a:solidFill>
                  <a:srgbClr val="C00000"/>
                </a:solidFill>
                <a:effectLst/>
                <a:uLnTx/>
                <a:uFillTx/>
                <a:latin typeface="Andy" pitchFamily="66" charset="0"/>
              </a:rPr>
              <a:t> theory</a:t>
            </a:r>
            <a:r>
              <a:rPr kumimoji="0" lang="en-GB" sz="4000" b="0" i="0" u="none" strike="noStrike" kern="1200" cap="none" spc="0" normalizeH="0" baseline="0" noProof="0" dirty="0" smtClean="0">
                <a:ln>
                  <a:noFill/>
                </a:ln>
                <a:solidFill>
                  <a:srgbClr val="C00000"/>
                </a:solidFill>
                <a:effectLst/>
                <a:uLnTx/>
                <a:uFillTx/>
                <a:latin typeface="Andy" pitchFamily="66" charset="0"/>
              </a:rPr>
              <a:t>: </a:t>
            </a:r>
            <a:r>
              <a:rPr lang="en-GB" sz="4000" noProof="0" dirty="0" smtClean="0">
                <a:solidFill>
                  <a:schemeClr val="tx1"/>
                </a:solidFill>
                <a:latin typeface="Andy" pitchFamily="66" charset="0"/>
              </a:rPr>
              <a:t>literal language is most truthful</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000" b="1" i="0" u="none" strike="noStrike" kern="1200" cap="none" spc="0" normalizeH="0" baseline="0" noProof="0" dirty="0" smtClean="0">
                <a:ln>
                  <a:noFill/>
                </a:ln>
                <a:solidFill>
                  <a:srgbClr val="0070C0"/>
                </a:solidFill>
                <a:effectLst/>
                <a:uLnTx/>
                <a:uFillTx/>
                <a:latin typeface="Andy" pitchFamily="66" charset="0"/>
              </a:rPr>
              <a:t>= metaphors</a:t>
            </a:r>
            <a:r>
              <a:rPr kumimoji="0" lang="en-GB" sz="4000" b="1" i="0" u="none" strike="noStrike" kern="1200" cap="none" spc="0" normalizeH="0" noProof="0" dirty="0" smtClean="0">
                <a:ln>
                  <a:noFill/>
                </a:ln>
                <a:solidFill>
                  <a:srgbClr val="0070C0"/>
                </a:solidFill>
                <a:effectLst/>
                <a:uLnTx/>
                <a:uFillTx/>
                <a:latin typeface="Andy" pitchFamily="66" charset="0"/>
              </a:rPr>
              <a:t> are part of rhetoric and have no place in science</a:t>
            </a:r>
            <a:endParaRPr kumimoji="0" lang="en-GB" sz="4000" b="1" i="0" u="none" strike="noStrike" kern="1200" cap="none" spc="0" normalizeH="0" baseline="0" noProof="0" dirty="0" smtClean="0">
              <a:ln>
                <a:noFill/>
              </a:ln>
              <a:solidFill>
                <a:srgbClr val="0070C0"/>
              </a:solidFill>
              <a:effectLst/>
              <a:uLnTx/>
              <a:uFillTx/>
              <a:latin typeface="Andy" pitchFamily="66"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4000" b="0" i="0" u="none" strike="noStrike" kern="1200" cap="none" spc="0" normalizeH="0" baseline="0" noProof="0" dirty="0" smtClean="0">
              <a:ln>
                <a:noFill/>
              </a:ln>
              <a:solidFill>
                <a:schemeClr val="tx1"/>
              </a:solidFill>
              <a:effectLst/>
              <a:uLnTx/>
              <a:uFillTx/>
              <a:latin typeface="Andy" pitchFamily="66"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000" b="0" i="0" u="none" strike="noStrike" kern="1200" cap="none" spc="0" normalizeH="0" baseline="0" noProof="0" dirty="0" smtClean="0">
                <a:ln>
                  <a:noFill/>
                </a:ln>
                <a:solidFill>
                  <a:srgbClr val="C00000"/>
                </a:solidFill>
                <a:effectLst/>
                <a:uLnTx/>
                <a:uFillTx/>
                <a:latin typeface="Andy" pitchFamily="66" charset="0"/>
              </a:rPr>
              <a:t>Relativist theory: </a:t>
            </a:r>
            <a:r>
              <a:rPr kumimoji="0" lang="en-GB" sz="4000" b="0" i="0" u="none" strike="noStrike" kern="1200" cap="none" spc="0" normalizeH="0" baseline="0" noProof="0" dirty="0" smtClean="0">
                <a:ln>
                  <a:noFill/>
                </a:ln>
                <a:solidFill>
                  <a:schemeClr val="tx1"/>
                </a:solidFill>
                <a:effectLst/>
                <a:uLnTx/>
                <a:uFillTx/>
                <a:latin typeface="Andy" pitchFamily="66" charset="0"/>
              </a:rPr>
              <a:t>language shapes our thinking;</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000" b="0" i="0" u="none" strike="noStrike" kern="1200" cap="none" spc="0" normalizeH="0" baseline="0" noProof="0" dirty="0" smtClean="0">
                <a:ln>
                  <a:noFill/>
                </a:ln>
                <a:solidFill>
                  <a:schemeClr val="tx1"/>
                </a:solidFill>
                <a:effectLst/>
                <a:uLnTx/>
                <a:uFillTx/>
                <a:latin typeface="Andy" pitchFamily="66" charset="0"/>
              </a:rPr>
              <a:t>most of our ordinary conceptual system</a:t>
            </a:r>
            <a:r>
              <a:rPr kumimoji="0" lang="en-GB" sz="4000" b="0" i="0" u="none" strike="noStrike" kern="1200" cap="none" spc="0" normalizeH="0" noProof="0" dirty="0" smtClean="0">
                <a:ln>
                  <a:noFill/>
                </a:ln>
                <a:solidFill>
                  <a:schemeClr val="tx1"/>
                </a:solidFill>
                <a:effectLst/>
                <a:uLnTx/>
                <a:uFillTx/>
                <a:latin typeface="Andy" pitchFamily="66" charset="0"/>
              </a:rPr>
              <a:t> </a:t>
            </a:r>
            <a:r>
              <a:rPr kumimoji="0" lang="en-GB" sz="4000" b="0" i="0" u="none" strike="noStrike" kern="1200" cap="none" spc="0" normalizeH="0" baseline="0" noProof="0" dirty="0" smtClean="0">
                <a:ln>
                  <a:noFill/>
                </a:ln>
                <a:solidFill>
                  <a:schemeClr val="tx1"/>
                </a:solidFill>
                <a:effectLst/>
                <a:uLnTx/>
                <a:uFillTx/>
                <a:latin typeface="Andy" pitchFamily="66" charset="0"/>
              </a:rPr>
              <a:t>is metaphor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000" b="1" i="0" u="none" strike="noStrike" kern="1200" cap="none" spc="0" normalizeH="0" baseline="0" noProof="0" dirty="0" smtClean="0">
                <a:ln>
                  <a:noFill/>
                </a:ln>
                <a:solidFill>
                  <a:srgbClr val="0070C0"/>
                </a:solidFill>
                <a:effectLst/>
                <a:uLnTx/>
                <a:uFillTx/>
                <a:latin typeface="Andy" pitchFamily="66" charset="0"/>
              </a:rPr>
              <a:t>= metaphors are how we make sense of the world</a:t>
            </a:r>
          </a:p>
        </p:txBody>
      </p:sp>
    </p:spTree>
    <p:extLst>
      <p:ext uri="{BB962C8B-B14F-4D97-AF65-F5344CB8AC3E}">
        <p14:creationId xmlns:p14="http://schemas.microsoft.com/office/powerpoint/2010/main" xmlns="" val="209678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www.essentialpersonnel.co.uk/media/43709/map_location.jpg"/>
          <p:cNvPicPr>
            <a:picLocks noChangeAspect="1" noChangeArrowheads="1"/>
          </p:cNvPicPr>
          <p:nvPr/>
        </p:nvPicPr>
        <p:blipFill>
          <a:blip r:embed="rId3" cstate="print"/>
          <a:srcRect/>
          <a:stretch>
            <a:fillRect/>
          </a:stretch>
        </p:blipFill>
        <p:spPr bwMode="auto">
          <a:xfrm>
            <a:off x="357158" y="-1"/>
            <a:ext cx="2638042" cy="1751661"/>
          </a:xfrm>
          <a:prstGeom prst="rect">
            <a:avLst/>
          </a:prstGeom>
          <a:noFill/>
        </p:spPr>
      </p:pic>
      <p:pic>
        <p:nvPicPr>
          <p:cNvPr id="17410" name="Picture 2" descr="http://realitypod.com/wp-content/uploads/2010/07/Train-series-Motion-blur-of-a-fast-moving-train..jpg"/>
          <p:cNvPicPr>
            <a:picLocks noChangeAspect="1" noChangeArrowheads="1"/>
          </p:cNvPicPr>
          <p:nvPr/>
        </p:nvPicPr>
        <p:blipFill>
          <a:blip r:embed="rId4" cstate="print"/>
          <a:srcRect/>
          <a:stretch>
            <a:fillRect/>
          </a:stretch>
        </p:blipFill>
        <p:spPr bwMode="auto">
          <a:xfrm>
            <a:off x="3000364" y="0"/>
            <a:ext cx="2678890" cy="1785926"/>
          </a:xfrm>
          <a:prstGeom prst="rect">
            <a:avLst/>
          </a:prstGeom>
          <a:noFill/>
        </p:spPr>
      </p:pic>
      <p:pic>
        <p:nvPicPr>
          <p:cNvPr id="17414" name="Picture 6" descr="http://www.bbc.co.uk/bitesize/standard/physics/images/tug_of_war.gif"/>
          <p:cNvPicPr>
            <a:picLocks noChangeAspect="1" noChangeArrowheads="1"/>
          </p:cNvPicPr>
          <p:nvPr/>
        </p:nvPicPr>
        <p:blipFill>
          <a:blip r:embed="rId5" cstate="print"/>
          <a:srcRect/>
          <a:stretch>
            <a:fillRect/>
          </a:stretch>
        </p:blipFill>
        <p:spPr bwMode="auto">
          <a:xfrm>
            <a:off x="5643570" y="0"/>
            <a:ext cx="3176270" cy="1785926"/>
          </a:xfrm>
          <a:prstGeom prst="rect">
            <a:avLst/>
          </a:prstGeom>
          <a:noFill/>
        </p:spPr>
      </p:pic>
      <p:pic>
        <p:nvPicPr>
          <p:cNvPr id="17416" name="Picture 8" descr="https://i.chzbgr.com/maxW500/6202221568/hF09ACA6B/"/>
          <p:cNvPicPr>
            <a:picLocks noChangeAspect="1" noChangeArrowheads="1"/>
          </p:cNvPicPr>
          <p:nvPr/>
        </p:nvPicPr>
        <p:blipFill>
          <a:blip r:embed="rId6" cstate="print"/>
          <a:srcRect b="6512"/>
          <a:stretch>
            <a:fillRect/>
          </a:stretch>
        </p:blipFill>
        <p:spPr bwMode="auto">
          <a:xfrm>
            <a:off x="0" y="1857364"/>
            <a:ext cx="4686300" cy="4398954"/>
          </a:xfrm>
          <a:prstGeom prst="rect">
            <a:avLst/>
          </a:prstGeom>
          <a:noFill/>
        </p:spPr>
      </p:pic>
      <p:sp>
        <p:nvSpPr>
          <p:cNvPr id="8" name="Rectangle 7"/>
          <p:cNvSpPr/>
          <p:nvPr/>
        </p:nvSpPr>
        <p:spPr>
          <a:xfrm rot="1320000">
            <a:off x="1271491" y="2487812"/>
            <a:ext cx="3086229" cy="523220"/>
          </a:xfrm>
          <a:prstGeom prst="rect">
            <a:avLst/>
          </a:prstGeom>
          <a:noFill/>
        </p:spPr>
        <p:txBody>
          <a:bodyPr wrap="none" lIns="91440" tIns="45720" rIns="91440" bIns="45720">
            <a:spAutoFit/>
          </a:bodyPr>
          <a:lstStyle/>
          <a:p>
            <a:pPr algn="ctr"/>
            <a:r>
              <a:rPr 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States are locations</a:t>
            </a:r>
            <a:endPar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7418" name="Picture 10" descr="https://i.chzbgr.com/maxW500/6622034432/h7ABEAFCE/"/>
          <p:cNvPicPr>
            <a:picLocks noChangeAspect="1" noChangeArrowheads="1"/>
          </p:cNvPicPr>
          <p:nvPr/>
        </p:nvPicPr>
        <p:blipFill>
          <a:blip r:embed="rId7" cstate="print"/>
          <a:srcRect b="3225"/>
          <a:stretch>
            <a:fillRect/>
          </a:stretch>
        </p:blipFill>
        <p:spPr bwMode="auto">
          <a:xfrm>
            <a:off x="4381500" y="1857364"/>
            <a:ext cx="4762500" cy="3429024"/>
          </a:xfrm>
          <a:prstGeom prst="rect">
            <a:avLst/>
          </a:prstGeom>
          <a:noFill/>
        </p:spPr>
      </p:pic>
      <p:sp>
        <p:nvSpPr>
          <p:cNvPr id="10" name="Rectangle 9"/>
          <p:cNvSpPr/>
          <p:nvPr/>
        </p:nvSpPr>
        <p:spPr>
          <a:xfrm rot="1320000">
            <a:off x="6141246" y="3997851"/>
            <a:ext cx="2757358" cy="523220"/>
          </a:xfrm>
          <a:prstGeom prst="rect">
            <a:avLst/>
          </a:prstGeom>
          <a:noFill/>
        </p:spPr>
        <p:txBody>
          <a:bodyPr wrap="none" lIns="91440" tIns="45720" rIns="91440" bIns="45720">
            <a:spAutoFit/>
          </a:bodyPr>
          <a:lstStyle/>
          <a:p>
            <a:pPr algn="ctr"/>
            <a:r>
              <a:rPr 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Causes are forces</a:t>
            </a:r>
            <a:endPar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a:off x="571472" y="357166"/>
            <a:ext cx="8199681" cy="923330"/>
          </a:xfrm>
          <a:prstGeom prst="rect">
            <a:avLst/>
          </a:prstGeom>
          <a:noFill/>
        </p:spPr>
        <p:txBody>
          <a:bodyPr wrap="none" lIns="91440" tIns="45720" rIns="91440" bIns="45720">
            <a:spAutoFit/>
          </a:bodyPr>
          <a:lstStyle/>
          <a:p>
            <a:pPr algn="ctr"/>
            <a:r>
              <a:rPr lang="en-GB"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Space, motion and force</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itle 1"/>
          <p:cNvSpPr>
            <a:spLocks noGrp="1"/>
          </p:cNvSpPr>
          <p:nvPr>
            <p:ph type="title"/>
          </p:nvPr>
        </p:nvSpPr>
        <p:spPr>
          <a:xfrm>
            <a:off x="7558134" y="1071546"/>
            <a:ext cx="1585866" cy="1143000"/>
          </a:xfrm>
        </p:spPr>
        <p:txBody>
          <a:bodyPr>
            <a:normAutofit/>
          </a:bodyPr>
          <a:lstStyle/>
          <a:p>
            <a:r>
              <a:rPr lang="en-GB" sz="2000" dirty="0" smtClean="0"/>
              <a:t>(</a:t>
            </a:r>
            <a:r>
              <a:rPr lang="en-GB" sz="2000" dirty="0" err="1" smtClean="0"/>
              <a:t>Lakoff</a:t>
            </a:r>
            <a:r>
              <a:rPr lang="en-GB" sz="2000" dirty="0" smtClean="0"/>
              <a:t>)</a:t>
            </a:r>
            <a:endParaRPr lang="en-GB" sz="2000" dirty="0"/>
          </a:p>
        </p:txBody>
      </p:sp>
      <p:pic>
        <p:nvPicPr>
          <p:cNvPr id="17420" name="Picture 12" descr="http://spreadthelove.co.za/img/cards/weve_come..._full.jpg"/>
          <p:cNvPicPr>
            <a:picLocks noChangeAspect="1" noChangeArrowheads="1"/>
          </p:cNvPicPr>
          <p:nvPr/>
        </p:nvPicPr>
        <p:blipFill>
          <a:blip r:embed="rId8" cstate="print"/>
          <a:srcRect t="72312"/>
          <a:stretch>
            <a:fillRect/>
          </a:stretch>
        </p:blipFill>
        <p:spPr bwMode="auto">
          <a:xfrm>
            <a:off x="4762500" y="5500702"/>
            <a:ext cx="4381500" cy="1066783"/>
          </a:xfrm>
          <a:prstGeom prst="rect">
            <a:avLst/>
          </a:prstGeom>
          <a:noFill/>
        </p:spPr>
      </p:pic>
      <p:sp>
        <p:nvSpPr>
          <p:cNvPr id="14" name="Rectangle 13"/>
          <p:cNvSpPr/>
          <p:nvPr/>
        </p:nvSpPr>
        <p:spPr>
          <a:xfrm>
            <a:off x="5000628" y="6072206"/>
            <a:ext cx="3835152" cy="523220"/>
          </a:xfrm>
          <a:prstGeom prst="rect">
            <a:avLst/>
          </a:prstGeom>
          <a:noFill/>
        </p:spPr>
        <p:txBody>
          <a:bodyPr wrap="none" lIns="91440" tIns="45720" rIns="91440" bIns="45720">
            <a:spAutoFit/>
          </a:bodyPr>
          <a:lstStyle/>
          <a:p>
            <a:pPr algn="ctr"/>
            <a:r>
              <a:rPr 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Changes are movements</a:t>
            </a:r>
            <a:endPar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Oval 14"/>
          <p:cNvSpPr/>
          <p:nvPr/>
        </p:nvSpPr>
        <p:spPr>
          <a:xfrm>
            <a:off x="2714612" y="5214950"/>
            <a:ext cx="500066" cy="57150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 name="Oval 15"/>
          <p:cNvSpPr/>
          <p:nvPr/>
        </p:nvSpPr>
        <p:spPr>
          <a:xfrm>
            <a:off x="7072330" y="4857760"/>
            <a:ext cx="1214446" cy="57150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 name="Oval 16"/>
          <p:cNvSpPr/>
          <p:nvPr/>
        </p:nvSpPr>
        <p:spPr>
          <a:xfrm>
            <a:off x="6286512" y="5715016"/>
            <a:ext cx="2143140" cy="57150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19" name="Straight Arrow Connector 18"/>
          <p:cNvCxnSpPr/>
          <p:nvPr/>
        </p:nvCxnSpPr>
        <p:spPr>
          <a:xfrm rot="5400000">
            <a:off x="2107389" y="4036223"/>
            <a:ext cx="2000264" cy="71438"/>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rot="10800000" flipV="1">
            <a:off x="7500958" y="4643446"/>
            <a:ext cx="357190" cy="214314"/>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rot="5400000">
            <a:off x="7644628" y="6142850"/>
            <a:ext cx="285752" cy="1588"/>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2072573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1009</TotalTime>
  <Words>2525</Words>
  <Application>Microsoft Office PowerPoint</Application>
  <PresentationFormat>On-screen Show (4:3)</PresentationFormat>
  <Paragraphs>192</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What is a metaphor?</vt:lpstr>
      <vt:lpstr>When does a metaphor become an idiom?</vt:lpstr>
      <vt:lpstr>When do we start to use metaphors?</vt:lpstr>
      <vt:lpstr>How many metaphors can you find in the following passage?</vt:lpstr>
      <vt:lpstr>Slide 6</vt:lpstr>
      <vt:lpstr>Slide 7</vt:lpstr>
      <vt:lpstr>How do / should we use metaphor?</vt:lpstr>
      <vt:lpstr>(Lakoff)</vt:lpstr>
      <vt:lpstr>Slide 10</vt:lpstr>
      <vt:lpstr>Slide 11</vt:lpstr>
      <vt:lpstr>Slide 12</vt:lpstr>
      <vt:lpstr>Slide 13</vt:lpstr>
      <vt:lpstr>Do we use metaphors as a coping mechanism? </vt:lpstr>
      <vt:lpstr>Even science and economics are not safe from the metaphor!</vt:lpstr>
      <vt:lpstr>Does metaphor determine or reflect cultural values?</vt:lpstr>
      <vt:lpstr>   Schön: What are the ‘facts’ highlighted in a metaphor?  </vt:lpstr>
      <vt:lpstr>Slide 18</vt:lpstr>
      <vt:lpstr>Bibliography/further reading</vt:lpstr>
    </vt:vector>
  </TitlesOfParts>
  <Company>JIS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Metaphor of war</dc:title>
  <dc:creator>jkemp2</dc:creator>
  <cp:lastModifiedBy>agulinck</cp:lastModifiedBy>
  <cp:revision>125</cp:revision>
  <dcterms:created xsi:type="dcterms:W3CDTF">2013-11-07T08:34:14Z</dcterms:created>
  <dcterms:modified xsi:type="dcterms:W3CDTF">2013-11-28T07:05:59Z</dcterms:modified>
</cp:coreProperties>
</file>