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1" r:id="rId3"/>
    <p:sldId id="291" r:id="rId4"/>
    <p:sldId id="284" r:id="rId5"/>
    <p:sldId id="283" r:id="rId6"/>
    <p:sldId id="262" r:id="rId7"/>
    <p:sldId id="292" r:id="rId8"/>
    <p:sldId id="280" r:id="rId9"/>
    <p:sldId id="302" r:id="rId10"/>
    <p:sldId id="303" r:id="rId11"/>
    <p:sldId id="290" r:id="rId12"/>
    <p:sldId id="309" r:id="rId13"/>
    <p:sldId id="263" r:id="rId14"/>
    <p:sldId id="300" r:id="rId15"/>
    <p:sldId id="307" r:id="rId16"/>
    <p:sldId id="310" r:id="rId17"/>
    <p:sldId id="287" r:id="rId18"/>
    <p:sldId id="265" r:id="rId19"/>
    <p:sldId id="266" r:id="rId20"/>
    <p:sldId id="267" r:id="rId21"/>
    <p:sldId id="304" r:id="rId22"/>
    <p:sldId id="311" r:id="rId23"/>
    <p:sldId id="301" r:id="rId24"/>
    <p:sldId id="305" r:id="rId25"/>
    <p:sldId id="276" r:id="rId26"/>
    <p:sldId id="274" r:id="rId27"/>
    <p:sldId id="277" r:id="rId28"/>
    <p:sldId id="306" r:id="rId29"/>
    <p:sldId id="270" r:id="rId30"/>
    <p:sldId id="298" r:id="rId31"/>
    <p:sldId id="299" r:id="rId32"/>
    <p:sldId id="260" r:id="rId33"/>
    <p:sldId id="29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4767" autoAdjust="0"/>
  </p:normalViewPr>
  <p:slideViewPr>
    <p:cSldViewPr>
      <p:cViewPr varScale="1">
        <p:scale>
          <a:sx n="78" d="100"/>
          <a:sy n="78" d="100"/>
        </p:scale>
        <p:origin x="-1740" y="-96"/>
      </p:cViewPr>
      <p:guideLst>
        <p:guide orient="horz" pos="2160"/>
        <p:guide pos="2880"/>
      </p:guideLst>
    </p:cSldViewPr>
  </p:slideViewPr>
  <p:outlineViewPr>
    <p:cViewPr>
      <p:scale>
        <a:sx n="33" d="100"/>
        <a:sy n="33" d="100"/>
      </p:scale>
      <p:origin x="0" y="118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975F0-7EB3-450D-BFA3-82953F552836}" type="datetimeFigureOut">
              <a:rPr lang="en-US" smtClean="0"/>
              <a:pPr/>
              <a:t>10/21/2013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28BCDB-D615-4F04-94FE-0A0080DB7A6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Skill"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en.wikipedia.org/wiki/Implicit_memory" TargetMode="External"/><Relationship Id="rId4" Type="http://schemas.openxmlformats.org/officeDocument/2006/relationships/hyperlink" Target="http://en.wikipedia.org/wiki/Long-term_memor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 are different</a:t>
            </a:r>
            <a:r>
              <a:rPr lang="en-GB" baseline="0" dirty="0" smtClean="0"/>
              <a:t> theories which explain this childhood amnesia (read boxes).</a:t>
            </a:r>
          </a:p>
          <a:p>
            <a:endParaRPr lang="en-GB" dirty="0" smtClean="0"/>
          </a:p>
          <a:p>
            <a:r>
              <a:rPr lang="en-GB" dirty="0" smtClean="0"/>
              <a:t>The</a:t>
            </a:r>
            <a:r>
              <a:rPr lang="en-GB" baseline="0" dirty="0" smtClean="0"/>
              <a:t> </a:t>
            </a:r>
            <a:r>
              <a:rPr lang="en-GB" baseline="0" dirty="0" smtClean="0"/>
              <a:t>theory which suggests that cognition is influenced by language is an interesting one. There is most certainly a connection between language and some kinds of memories, but not all memory is influenced by language. The Chimpanzee memory test in Japan seems to prove that </a:t>
            </a:r>
            <a:r>
              <a:rPr lang="en-GB" baseline="0" dirty="0" smtClean="0"/>
              <a:t>spatial </a:t>
            </a:r>
            <a:r>
              <a:rPr lang="en-GB" baseline="0" dirty="0" smtClean="0"/>
              <a:t>memory is better in primates with a less developed language.</a:t>
            </a:r>
            <a:endParaRPr lang="en-GB"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Show the Chimpanzee video: So why</a:t>
            </a:r>
            <a:r>
              <a:rPr lang="en-US" sz="1200" b="1" i="0" kern="1200" baseline="0" dirty="0" smtClean="0">
                <a:solidFill>
                  <a:schemeClr val="tx1"/>
                </a:solidFill>
                <a:latin typeface="+mn-lt"/>
                <a:ea typeface="+mn-ea"/>
                <a:cs typeface="+mn-cs"/>
              </a:rPr>
              <a:t> is it that the chimpanzees are so much better at these memory tasks?</a:t>
            </a:r>
            <a:endParaRPr lang="en-US" sz="1200" b="1"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Their </a:t>
            </a:r>
            <a:r>
              <a:rPr lang="en-US" sz="1200" b="0" i="0" kern="1200" dirty="0" smtClean="0">
                <a:solidFill>
                  <a:schemeClr val="tx1"/>
                </a:solidFill>
                <a:latin typeface="+mn-lt"/>
                <a:ea typeface="+mn-ea"/>
                <a:cs typeface="+mn-cs"/>
              </a:rPr>
              <a:t>task was to touch the numbers in ascending order. To complicate matters, the game was altered so that as soon as the chimps touched the digit 1, the remaining eight were immediately masked by white squares. To complete the exercise, they had to remember the location of each concealed number and, again, touch them in the correct order.</a:t>
            </a:r>
          </a:p>
          <a:p>
            <a:r>
              <a:rPr lang="en-US" sz="1200" b="0" i="0" kern="1200" dirty="0" smtClean="0">
                <a:solidFill>
                  <a:schemeClr val="tx1"/>
                </a:solidFill>
                <a:latin typeface="+mn-lt"/>
                <a:ea typeface="+mn-ea"/>
                <a:cs typeface="+mn-cs"/>
              </a:rPr>
              <a:t>In an even harder version, five numbers appeared on the screen before turning into white squares. The animals and their human counterparts displayed the same degree of accuracy – about 80% – when the numbers remained visible for seven tenths of a second. But when the time was reduced to four tenths of a second, and then just two tenths, </a:t>
            </a:r>
            <a:r>
              <a:rPr lang="en-US" sz="1200" b="0" i="0" kern="1200" dirty="0" err="1" smtClean="0">
                <a:solidFill>
                  <a:schemeClr val="tx1"/>
                </a:solidFill>
                <a:latin typeface="+mn-lt"/>
                <a:ea typeface="+mn-ea"/>
                <a:cs typeface="+mn-cs"/>
              </a:rPr>
              <a:t>Ayumu</a:t>
            </a:r>
            <a:r>
              <a:rPr lang="en-US" sz="1200" b="0" i="0" kern="1200" dirty="0" smtClean="0">
                <a:solidFill>
                  <a:schemeClr val="tx1"/>
                </a:solidFill>
                <a:latin typeface="+mn-lt"/>
                <a:ea typeface="+mn-ea"/>
                <a:cs typeface="+mn-cs"/>
              </a:rPr>
              <a:t> maintained the same level of accuracy, while his mother and the human volunteers floundered.</a:t>
            </a:r>
          </a:p>
          <a:p>
            <a:r>
              <a:rPr lang="en-US" sz="1200" b="0" i="0" kern="1200" dirty="0" smtClean="0">
                <a:solidFill>
                  <a:schemeClr val="tx1"/>
                </a:solidFill>
                <a:latin typeface="+mn-lt"/>
                <a:ea typeface="+mn-ea"/>
                <a:cs typeface="+mn-cs"/>
              </a:rPr>
              <a:t>Given that humans share 98.8% of their DNA with chimpanzees, why do the latter have such vastly superior working memories?</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428BCDB-D615-4F04-94FE-0A0080DB7A64}"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latin typeface="+mn-lt"/>
                <a:ea typeface="+mn-ea"/>
                <a:cs typeface="+mn-cs"/>
              </a:rPr>
              <a:t>The</a:t>
            </a:r>
            <a:r>
              <a:rPr lang="en-US" sz="1200" b="1" i="0" kern="1200" baseline="0" dirty="0" smtClean="0">
                <a:solidFill>
                  <a:schemeClr val="tx1"/>
                </a:solidFill>
                <a:latin typeface="+mn-lt"/>
                <a:ea typeface="+mn-ea"/>
                <a:cs typeface="+mn-cs"/>
              </a:rPr>
              <a:t> Japanese researcher Matsuzawa claims that language has impaired human being’s ability for short term, spatial memory. Even though there may exist different theories to explain the contrast between the memories of humans and other mammals, it is clear that there is a link between language and memory. This link could be explored further in TOK.</a:t>
            </a:r>
            <a:endParaRPr lang="en-US" sz="1200" b="1" i="0" kern="1200" dirty="0" smtClean="0">
              <a:solidFill>
                <a:schemeClr val="tx1"/>
              </a:solidFill>
              <a:latin typeface="+mn-lt"/>
              <a:ea typeface="+mn-ea"/>
              <a:cs typeface="+mn-cs"/>
            </a:endParaRPr>
          </a:p>
          <a:p>
            <a:endParaRPr lang="en-GB" dirty="0" smtClean="0"/>
          </a:p>
          <a:p>
            <a:endParaRPr lang="en-GB" dirty="0" smtClean="0"/>
          </a:p>
          <a:p>
            <a:r>
              <a:rPr lang="en-GB" dirty="0" smtClean="0"/>
              <a:t>Psychologists make a difference between two types of memory: procedural memory (the knowledge of skills, which is encoded on the subconscious and intuitive level) and declarative memory (the memory of facts and events- either semantic memory, which is based on information or episodic memory, which is based on experiences). Both types of memory are highly important when we consider memory as a Way of Knowing. Each type of memory will raise different Knowledge Questions</a:t>
            </a:r>
            <a:endParaRPr lang="en-GB"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people</a:t>
            </a:r>
            <a:r>
              <a:rPr lang="en-US" baseline="0" dirty="0" smtClean="0"/>
              <a:t> are memory experts (you can find many examples on the internet of these memory magicians), and some feel that their memory fails them. But an important question in TOK terms is: How reliable is our memory? If we rely on memory to store and acquire knowledge, it is important to have a reliable memory. But, this is certainly not always the case. Many of the examples I </a:t>
            </a:r>
            <a:r>
              <a:rPr lang="en-US" baseline="0" dirty="0" smtClean="0"/>
              <a:t>will use </a:t>
            </a:r>
            <a:r>
              <a:rPr lang="en-US" baseline="0" dirty="0" smtClean="0"/>
              <a:t>come from a TED talk by psychologist Loftus on the reliability of memory. The reliability of memory is very important in a legal context, where we will use eye witness testimony to decide what has happened.</a:t>
            </a:r>
            <a:endParaRPr lang="en-US"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Loftus starts off with a case in which a man had been falsely accused </a:t>
            </a:r>
            <a:r>
              <a:rPr lang="en-US" dirty="0" smtClean="0"/>
              <a:t>of </a:t>
            </a:r>
            <a:r>
              <a:rPr lang="en-US" dirty="0" smtClean="0"/>
              <a:t>rape</a:t>
            </a:r>
            <a:r>
              <a:rPr lang="en-US" baseline="0" dirty="0" smtClean="0"/>
              <a:t> (man on the right picture) </a:t>
            </a:r>
            <a:r>
              <a:rPr lang="en-US" baseline="0" dirty="0" smtClean="0"/>
              <a:t>and he got sentenced based </a:t>
            </a:r>
            <a:r>
              <a:rPr lang="en-US" baseline="0" dirty="0" smtClean="0"/>
              <a:t>on eye witness testimony. The victim of the rape managed to mistake him for the man on the left </a:t>
            </a:r>
            <a:r>
              <a:rPr lang="en-US" baseline="0" dirty="0" smtClean="0"/>
              <a:t>hand side</a:t>
            </a:r>
            <a:r>
              <a:rPr lang="en-US" baseline="0" dirty="0" smtClean="0"/>
              <a:t>, even though the physical resemblance is very poor. According to Loftus, there is a statistically very high incidence of contamination of memory in legal cases which rely on </a:t>
            </a:r>
            <a:r>
              <a:rPr lang="en-US" baseline="0" dirty="0" smtClean="0"/>
              <a:t>memory and eye </a:t>
            </a:r>
            <a:r>
              <a:rPr lang="en-US" baseline="0" dirty="0" smtClean="0"/>
              <a:t>witness testimony (even though the man on the right was proven to be innocent and he was legally cleared, his life was ruined and he committed suicide). </a:t>
            </a:r>
            <a:endParaRPr lang="en-US"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According</a:t>
            </a:r>
            <a:r>
              <a:rPr lang="en-GB" baseline="0" dirty="0" smtClean="0"/>
              <a:t> to Loftus, we can </a:t>
            </a:r>
            <a:r>
              <a:rPr lang="en-GB" baseline="0" dirty="0" smtClean="0"/>
              <a:t>contaminate and change </a:t>
            </a:r>
            <a:r>
              <a:rPr lang="en-GB" baseline="0" dirty="0" smtClean="0"/>
              <a:t>each other’s memory. Psychological experiments confirm this point.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When people were showed</a:t>
            </a:r>
            <a:r>
              <a:rPr lang="en-GB" baseline="0" dirty="0" smtClean="0"/>
              <a:t> video footage of an accident between two cars and asked (from memory) how fast the car was driving, the answers varied according to the language of the question. The question hit got a lower speed than smashed. When subjects were asked ‘how fast did the car smash into the other’, they also remembered broken glass etc, even though there was no broken glass. This shows how the suggestion of language can change and contaminate someone’s memory.</a:t>
            </a:r>
            <a:endParaRPr lang="en-GB" dirty="0" smtClean="0"/>
          </a:p>
          <a:p>
            <a:endParaRPr lang="en-GB"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another psychological joke,</a:t>
            </a:r>
            <a:r>
              <a:rPr lang="en-US" baseline="0" dirty="0" smtClean="0"/>
              <a:t> about false memories. But, on a serious note: consider the discussion points in the box.</a:t>
            </a:r>
            <a:endParaRPr lang="en-US"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 in black box). On a personal</a:t>
            </a:r>
            <a:r>
              <a:rPr lang="en-US" baseline="0" dirty="0" smtClean="0"/>
              <a:t> level, I feel that I have slightly reconstructed the memories of my childhood, partly on the basis of photographic evidence. I continually reconstructed a story around the photo, though subtly, and I wonder how much of the original facts are still true. It will be interesting to see how new technologies and media such as </a:t>
            </a:r>
            <a:r>
              <a:rPr lang="en-US" baseline="0" dirty="0" err="1" smtClean="0"/>
              <a:t>Facebook</a:t>
            </a:r>
            <a:r>
              <a:rPr lang="en-US" baseline="0" dirty="0" smtClean="0"/>
              <a:t> will affect your memories of current events.</a:t>
            </a:r>
            <a:endParaRPr lang="en-US"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smtClean="0">
                <a:solidFill>
                  <a:schemeClr val="tx1"/>
                </a:solidFill>
                <a:latin typeface="+mn-lt"/>
                <a:ea typeface="+mn-ea"/>
                <a:cs typeface="+mn-cs"/>
              </a:rPr>
              <a:t>Language and photos can alter your memories</a:t>
            </a:r>
            <a:r>
              <a:rPr lang="en-GB" sz="1200" b="0" i="0" kern="1200" baseline="0" dirty="0" smtClean="0">
                <a:solidFill>
                  <a:schemeClr val="tx1"/>
                </a:solidFill>
                <a:latin typeface="+mn-lt"/>
                <a:ea typeface="+mn-ea"/>
                <a:cs typeface="+mn-cs"/>
              </a:rPr>
              <a:t> to some extent. But is it possible to implant </a:t>
            </a:r>
            <a:r>
              <a:rPr lang="en-GB" sz="1200" b="0" i="0" kern="1200" baseline="0" dirty="0" smtClean="0">
                <a:solidFill>
                  <a:schemeClr val="tx1"/>
                </a:solidFill>
                <a:latin typeface="+mn-lt"/>
                <a:ea typeface="+mn-ea"/>
                <a:cs typeface="+mn-cs"/>
              </a:rPr>
              <a:t>completely </a:t>
            </a:r>
            <a:r>
              <a:rPr lang="en-GB" sz="1200" b="0" i="0" kern="1200" baseline="0" dirty="0" smtClean="0">
                <a:solidFill>
                  <a:schemeClr val="tx1"/>
                </a:solidFill>
                <a:latin typeface="+mn-lt"/>
                <a:ea typeface="+mn-ea"/>
                <a:cs typeface="+mn-cs"/>
              </a:rPr>
              <a:t>false memories? </a:t>
            </a:r>
            <a:r>
              <a:rPr lang="en-GB" sz="1200" b="0" i="0" kern="1200" dirty="0" smtClean="0">
                <a:solidFill>
                  <a:schemeClr val="tx1"/>
                </a:solidFill>
                <a:latin typeface="+mn-lt"/>
                <a:ea typeface="+mn-ea"/>
                <a:cs typeface="+mn-cs"/>
              </a:rPr>
              <a:t>In 1986 </a:t>
            </a:r>
            <a:r>
              <a:rPr lang="en-GB" sz="1200" b="0" i="0" kern="1200" dirty="0" err="1" smtClean="0">
                <a:solidFill>
                  <a:schemeClr val="tx1"/>
                </a:solidFill>
                <a:latin typeface="+mn-lt"/>
                <a:ea typeface="+mn-ea"/>
                <a:cs typeface="+mn-cs"/>
              </a:rPr>
              <a:t>Nadean</a:t>
            </a:r>
            <a:r>
              <a:rPr lang="en-GB" sz="1200" b="0" i="0" kern="1200" dirty="0" smtClean="0">
                <a:solidFill>
                  <a:schemeClr val="tx1"/>
                </a:solidFill>
                <a:latin typeface="+mn-lt"/>
                <a:ea typeface="+mn-ea"/>
                <a:cs typeface="+mn-cs"/>
              </a:rPr>
              <a:t> Cool, a nurse's aide in Wisconsin, sought therapy from a psychiatrist to help her cope with her reaction to a traumatic event experienced by her daughter. During therapy, the psychiatrist used hypnosis and other suggestive techniques to dig out buried memories of abuse that Cool herself had allegedly experienced. In the process, Cool became convinced that she had repressed memories of having been in a satanic cult, of eating babies, of being raped, of having sex with animals and of being forced to watch the murder of her eight-year-old friend. She came to believe that she had more than 120 personalities-children, adults, angels and even a duck-all because, Cool was told, she had experienced severe childhood sexual and physical abuse. The psychiatrist also performed exorcisms on her, one of which lasted for five hours and included the sprinkling of holy water and screams for Satan to leave Cool's body</a:t>
            </a:r>
            <a:r>
              <a:rPr lang="en-GB" sz="1200" b="0" i="0" kern="1200" dirty="0" smtClean="0">
                <a:solidFill>
                  <a:schemeClr val="tx1"/>
                </a:solidFill>
                <a:latin typeface="+mn-lt"/>
                <a:ea typeface="+mn-ea"/>
                <a:cs typeface="+mn-cs"/>
              </a:rPr>
              <a:t>.</a:t>
            </a:r>
          </a:p>
          <a:p>
            <a:endParaRPr lang="en-GB" sz="1200" b="0" i="0" kern="1200" dirty="0" smtClean="0">
              <a:solidFill>
                <a:schemeClr val="tx1"/>
              </a:solidFill>
              <a:latin typeface="+mn-lt"/>
              <a:ea typeface="+mn-ea"/>
              <a:cs typeface="+mn-cs"/>
            </a:endParaRPr>
          </a:p>
          <a:p>
            <a:r>
              <a:rPr lang="en-GB" sz="1200" b="0" i="0" kern="1200" baseline="0" dirty="0" smtClean="0">
                <a:solidFill>
                  <a:schemeClr val="tx1"/>
                </a:solidFill>
                <a:latin typeface="+mn-lt"/>
                <a:ea typeface="+mn-ea"/>
                <a:cs typeface="+mn-cs"/>
              </a:rPr>
              <a:t>So, what had happened? Cool had been implanted with false memories.</a:t>
            </a:r>
            <a:endParaRPr lang="en-GB"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Loftus researched</a:t>
            </a:r>
            <a:r>
              <a:rPr lang="en-GB" baseline="0" dirty="0" smtClean="0"/>
              <a:t> the possibilities of planting false memories in a (ethically rather questionable) psychological experiment. The results were quite amazing.</a:t>
            </a:r>
            <a:endParaRPr lang="en-GB"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need memory in our daily lives:</a:t>
            </a:r>
            <a:r>
              <a:rPr lang="en-GB" baseline="0" dirty="0" smtClean="0"/>
              <a:t> to pass tests, store information etc. It helps us to remain good social contacts and it (hopefully) prevents us from doing stupid </a:t>
            </a:r>
            <a:r>
              <a:rPr lang="en-GB" baseline="0" dirty="0" smtClean="0"/>
              <a:t>things</a:t>
            </a:r>
            <a:r>
              <a:rPr lang="en-GB" baseline="0" dirty="0" smtClean="0"/>
              <a:t>, such as hitting our head against a wall over and over again.</a:t>
            </a:r>
            <a:endParaRPr lang="en-GB"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Loftus’s research may seem rather controversial</a:t>
            </a:r>
            <a:r>
              <a:rPr lang="en-GB" baseline="0" dirty="0" smtClean="0"/>
              <a:t> from an ethical point of view. She did get into trouble legally because of the type of research she did, as she explains in her TED talk. She does, however, </a:t>
            </a:r>
            <a:r>
              <a:rPr lang="en-GB" baseline="0" dirty="0" smtClean="0"/>
              <a:t>strongly </a:t>
            </a:r>
            <a:r>
              <a:rPr lang="en-GB" baseline="0" dirty="0" smtClean="0"/>
              <a:t>feel that the ethical </a:t>
            </a:r>
            <a:r>
              <a:rPr lang="en-GB" baseline="0" dirty="0" smtClean="0"/>
              <a:t>advantages </a:t>
            </a:r>
            <a:r>
              <a:rPr lang="en-GB" baseline="0" dirty="0" smtClean="0"/>
              <a:t>of the implications outweigh the disadvantages</a:t>
            </a:r>
            <a:r>
              <a:rPr lang="en-GB" baseline="0" dirty="0" smtClean="0"/>
              <a:t>. (DISCUSSIONS)</a:t>
            </a:r>
            <a:endParaRPr lang="en-GB"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Research</a:t>
            </a:r>
            <a:r>
              <a:rPr lang="en-US" baseline="0" dirty="0" smtClean="0"/>
              <a:t> on false memories highlights the importance of critically evaluating where memory has been abused and is still abused throughout the world. Many dictatorships, for example, draw on mythical memories which never existed. The Aryan myth with a nostalgia for a past which was never there, is a good example. Propaganda in North Korea creates and glorifies false memories. The colonial history of Belgium, but also the UK and other European nations is often an airbrushed, false memory. Pre-Raphaelite art may just be art, but it had a function to recreate a false medieval memory which heavily </a:t>
            </a:r>
            <a:r>
              <a:rPr lang="en-US" baseline="0" dirty="0" err="1" smtClean="0"/>
              <a:t>influeneced</a:t>
            </a:r>
            <a:r>
              <a:rPr lang="en-US" baseline="0" dirty="0" smtClean="0"/>
              <a:t> our perception of the past. You can link (false) memories to other areas of knowledge within TOK.</a:t>
            </a:r>
            <a:endParaRPr lang="en-US"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 interesting</a:t>
            </a:r>
            <a:r>
              <a:rPr lang="en-GB" baseline="0" dirty="0" smtClean="0"/>
              <a:t> case study is the </a:t>
            </a:r>
            <a:r>
              <a:rPr lang="en-GB" baseline="0" dirty="0" err="1" smtClean="0"/>
              <a:t>Tabula</a:t>
            </a:r>
            <a:r>
              <a:rPr lang="en-GB" baseline="0" dirty="0" smtClean="0"/>
              <a:t> Rasa therapies which were used by therapist Cameron. AT the time of the cold war, the CIA was particularly interested in such therapies, as they presented politically powerful tools. (SHOW FRAGMENTS) If you are interested in these episodes, have a look at the website, where they are downloaded.</a:t>
            </a:r>
            <a:endParaRPr lang="en-GB"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link</a:t>
            </a:r>
            <a:r>
              <a:rPr lang="en-US" baseline="0" dirty="0" smtClean="0"/>
              <a:t> memory to areas of knowledge, but also to other ways of knowing. Subconscious memory is heavily linked to sense perception and sometimes tastes or smells can bring back memories which we thought we had forgotten about. French author Proust wrote a very famous passage about this phenomenon in his ‘A la </a:t>
            </a:r>
            <a:r>
              <a:rPr lang="en-US" baseline="0" dirty="0" err="1" smtClean="0"/>
              <a:t>recherche</a:t>
            </a:r>
            <a:r>
              <a:rPr lang="en-US" baseline="0" dirty="0" smtClean="0"/>
              <a:t> du temps </a:t>
            </a:r>
            <a:r>
              <a:rPr lang="en-US" baseline="0" dirty="0" err="1" smtClean="0"/>
              <a:t>perdu</a:t>
            </a:r>
            <a:r>
              <a:rPr lang="en-US" baseline="0" dirty="0" smtClean="0"/>
              <a:t>.’ The all round sensory experience brings back a much more lively memory of the </a:t>
            </a:r>
            <a:r>
              <a:rPr lang="en-US" baseline="0" dirty="0" err="1" smtClean="0"/>
              <a:t>orginal</a:t>
            </a:r>
            <a:r>
              <a:rPr lang="en-US" baseline="0" dirty="0" smtClean="0"/>
              <a:t> event. It is as if he could re-live the experience once again.</a:t>
            </a:r>
            <a:endParaRPr lang="en-US"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is a scientific explanation for how smells can conjure such vivid memories. But you may not need to be scientist to understand how a smell can bring back a memory. You may just get a general feeling from smelling talcum powder which your grandmother used, you may get happy memories from your youthful camping days when you smell citronella oil. You may be attracted to someone who wears the same perfume as someone you once fancied. Who knows what memories will come back if you eat a food which you have not tasted for ages?</a:t>
            </a:r>
            <a:endParaRPr lang="en-US"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Emotions</a:t>
            </a:r>
            <a:r>
              <a:rPr lang="en-US" baseline="0" dirty="0" smtClean="0"/>
              <a:t> can be brought back through tastes and smells and their memories which are associated to them. As mentioned you may feel love by smelling the aftershave of person A on person B, or you may fancy men with big noses because the first person you fancied had a big nose. The memory of the nose can arouse this feeling. On the other hand, emotional memories are often more memorable. If you think of a very sad event or a very happy event, this will be easier than thinking about an event which left you completely cold. There is also a concept called ‘flashbulb memories’. If you are old enough, you may remember quite well what happened around you on the emotional, impact day 09/11, apart from 09/11 itself. </a:t>
            </a:r>
            <a:endParaRPr lang="en-US"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English literature you may have read poems</a:t>
            </a:r>
            <a:r>
              <a:rPr lang="en-US" baseline="0" dirty="0" smtClean="0"/>
              <a:t> which deal with shell-shock, now called post-traumatic stress disorder. Extreme stress and fear has an effect on the structure of the brains and may cause some kind of memory loss. Even though we have no time to delve deeper into this issue, it is clear that there is a link between emotion (way of knowing) and memory and that scientists, artists and historians will find this issue relevant. It is important to make links between AOK and WOKs in your Theory of Knowledge studies and you may explore this area further.</a:t>
            </a:r>
            <a:endParaRPr lang="en-US"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Like many neuroscientists, Cedric Williams, a </a:t>
            </a:r>
            <a:r>
              <a:rPr lang="en-GB" dirty="0" err="1" smtClean="0"/>
              <a:t>psychobiologist</a:t>
            </a:r>
            <a:r>
              <a:rPr lang="en-GB" dirty="0" smtClean="0"/>
              <a:t>, wants to understand the mechanics of memory—how emotional reactions triggered by a squirt of adrenaline in the body will drastically improve your recollection of any event. For example, say you’re a motorist who passes a place where you once hit a deer.</a:t>
            </a:r>
          </a:p>
          <a:p>
            <a:r>
              <a:rPr lang="en-GB" dirty="0" smtClean="0"/>
              <a:t>“When you drive back past that place, even though there’s no deer, you get this funny feeling,” he says. That feeling is because that stretch of road has triggered a reaction in a particular part of the brain—the </a:t>
            </a:r>
            <a:r>
              <a:rPr lang="en-GB" dirty="0" err="1" smtClean="0"/>
              <a:t>amygdala</a:t>
            </a:r>
            <a:r>
              <a:rPr lang="en-GB" dirty="0" smtClean="0"/>
              <a:t>, which is the </a:t>
            </a:r>
            <a:r>
              <a:rPr lang="en-GB" dirty="0" err="1" smtClean="0"/>
              <a:t>center</a:t>
            </a:r>
            <a:r>
              <a:rPr lang="en-GB" dirty="0" smtClean="0"/>
              <a:t> for the emotional context of memory.</a:t>
            </a:r>
          </a:p>
          <a:p>
            <a:r>
              <a:rPr lang="en-GB" dirty="0" smtClean="0"/>
              <a:t>The </a:t>
            </a:r>
            <a:r>
              <a:rPr lang="en-GB" dirty="0" err="1" smtClean="0"/>
              <a:t>amygdala</a:t>
            </a:r>
            <a:r>
              <a:rPr lang="en-GB" dirty="0" smtClean="0"/>
              <a:t> hardly works in isolation. When a driver first hits a deer, there is a jolt of adrenaline from glands in the midsection. That jolt courses up the </a:t>
            </a:r>
            <a:r>
              <a:rPr lang="en-GB" dirty="0" err="1" smtClean="0"/>
              <a:t>vagus</a:t>
            </a:r>
            <a:r>
              <a:rPr lang="en-GB" dirty="0" smtClean="0"/>
              <a:t> nerve in the spinal column to the brainstem, where it hits a roadblock—the blood-brain barrier. Too big and bulky to pass, the hormone (adrenaline) triggers release of a chemical neurotransmitter (</a:t>
            </a:r>
            <a:r>
              <a:rPr lang="en-GB" dirty="0" err="1" smtClean="0"/>
              <a:t>norepinephrine</a:t>
            </a:r>
            <a:r>
              <a:rPr lang="en-GB" dirty="0" smtClean="0"/>
              <a:t>). The “Hey-I-just-hit-a-deer” transmission goes to the hippocampus, a vital part of the brain’s memory pathway that maintains a record of contexts and places. Somewhat like an old-time telephone operator, the </a:t>
            </a:r>
            <a:r>
              <a:rPr lang="en-GB" dirty="0" err="1" smtClean="0"/>
              <a:t>amygdala</a:t>
            </a:r>
            <a:r>
              <a:rPr lang="en-GB" dirty="0" smtClean="0"/>
              <a:t> takes incoming information, analyzes it and often channels it elsewhere with a note saying, “This is important.” In this case, which involves an episode (called an episodic memory), the </a:t>
            </a:r>
            <a:r>
              <a:rPr lang="en-GB" dirty="0" err="1" smtClean="0"/>
              <a:t>amygdala</a:t>
            </a:r>
            <a:r>
              <a:rPr lang="en-GB" dirty="0" smtClean="0"/>
              <a:t> has a complex task that involves myriad cognitive functions and coordination with various parts of the brain—hippocampus, prefrontal cortex, cerebellum and others.</a:t>
            </a:r>
            <a:endParaRPr lang="en-GB"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Advances in science and technology allow us to research the field of</a:t>
            </a:r>
            <a:r>
              <a:rPr lang="en-GB" baseline="0" dirty="0" smtClean="0"/>
              <a:t> memory much better than once before. In TOK you are encouraged to make links between ways of knowing and areas of knowledge. These links can lead to interesting knowledge issues, which could be the basis for your assessed presentations.</a:t>
            </a:r>
            <a:endParaRPr lang="en-GB"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“Memory holds a defining place in our identity. It prompts and compels, fascinates and baffles. And like so many aspects of our nature, it serves us well when it functions smoothly but frustrates us mightily when it fails our needs.” (University of Virginia).</a:t>
            </a:r>
            <a:r>
              <a:rPr lang="en-GB" sz="1200" baseline="0" dirty="0" smtClean="0"/>
              <a:t> Yet, we have seen that memory is not perfect and that it does not work in isolation from other WOKs. Which questions about knowledge could you come up with in your TOK sessions? Please prepare some and share them on the TOK forum.</a:t>
            </a:r>
            <a:endParaRPr lang="en-GB" sz="1200" dirty="0" smtClean="0"/>
          </a:p>
          <a:p>
            <a:endParaRPr lang="en-US"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Apart from individual memory, we also rely on collective memory. The</a:t>
            </a:r>
            <a:r>
              <a:rPr lang="en-US" baseline="0" dirty="0" smtClean="0"/>
              <a:t> memory of all that our ancestors have learned enables us to evolve as humans.</a:t>
            </a:r>
            <a:endParaRPr lang="en-US"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581E782-3A06-485A-A9DA-E9F0169DCF9A}" type="slidenum">
              <a:rPr lang="en-GB" smtClean="0"/>
              <a:pPr/>
              <a:t>32</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would like to leave you</a:t>
            </a:r>
            <a:r>
              <a:rPr lang="en-US" baseline="0" dirty="0" smtClean="0"/>
              <a:t> with some knowledge questions about memory. Could you come up with some additional questions about knowledge, which involve memory (and other Ways of Knowing/Areas of Knowledge)? An open-ended questions which evaluates memory as a source of knowledge is the basis of such a knowledge question. You can discuss these questions with your TOK teacher and you should then post them to the online forum on the website. The </a:t>
            </a:r>
            <a:r>
              <a:rPr lang="en-US" baseline="0" dirty="0" err="1" smtClean="0"/>
              <a:t>Powerpoint</a:t>
            </a:r>
            <a:r>
              <a:rPr lang="en-US" baseline="0" dirty="0" smtClean="0"/>
              <a:t> is published on the website, so you can go through the main points again at any stage</a:t>
            </a:r>
            <a:r>
              <a:rPr lang="en-US" baseline="0" dirty="0" smtClean="0"/>
              <a:t>. (SHOW FORUM AND EXPLAINS ONLINE SAFETY)</a:t>
            </a:r>
            <a:endParaRPr lang="en-US"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33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a</a:t>
            </a:r>
            <a:r>
              <a:rPr lang="en-US" baseline="0" dirty="0" smtClean="0"/>
              <a:t> personal emotional level, it is important to </a:t>
            </a:r>
            <a:r>
              <a:rPr lang="en-US" baseline="0" dirty="0" smtClean="0"/>
              <a:t>remember events </a:t>
            </a:r>
            <a:r>
              <a:rPr lang="en-US" baseline="0" dirty="0" smtClean="0"/>
              <a:t>and people. Many cultures remember the dead in a different way. The memory of Elvis is kept alive to such an extent, that some feel that the King still exists. Across the world, people also use keepsakes such as rings, photos, scrapbooks, engravings etc to remember big days such as weddings.</a:t>
            </a:r>
            <a:endParaRPr lang="en-US"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Sometimes, it</a:t>
            </a:r>
            <a:r>
              <a:rPr lang="en-US" baseline="0" dirty="0" smtClean="0"/>
              <a:t> is historically and ethically important to remember big events from the past. The Holocaust memorial reminds us why we should </a:t>
            </a:r>
            <a:r>
              <a:rPr lang="en-US" baseline="0" dirty="0" smtClean="0"/>
              <a:t>remember the </a:t>
            </a:r>
            <a:r>
              <a:rPr lang="en-US" baseline="0" dirty="0" smtClean="0"/>
              <a:t>atrocities of genocides and will hopefully prevent people from committing the same atrocities in the immediate future. I think most people will agree that memory is very important. For the first time, the TOK course has now added memory as a way of knowing in its specification. Some people may argue that memory is not a way of knowing as such, but rather a storage place for knowledge. But, how would we know without memory?</a:t>
            </a:r>
            <a:endParaRPr lang="en-US"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i="0" dirty="0" smtClean="0"/>
              <a:t>So,</a:t>
            </a:r>
            <a:r>
              <a:rPr lang="en-GB" b="1" i="0" baseline="0" dirty="0" smtClean="0"/>
              <a:t> even though some people may claim that memory is not a way of knowing as such, the importance of memory can be highlighted by imagining the challenges that would be presented by losing our memory. </a:t>
            </a:r>
            <a:r>
              <a:rPr lang="en-GB" dirty="0" smtClean="0"/>
              <a:t>Psychological and medical conditions which involve memory loss, such as Alzheimer's, highlight the importance of memory as a Way of Knowing. After I watched the thriller Memento, about a man who suffers from </a:t>
            </a:r>
            <a:r>
              <a:rPr lang="en-GB" dirty="0" err="1" smtClean="0"/>
              <a:t>anterograde</a:t>
            </a:r>
            <a:r>
              <a:rPr lang="en-GB" dirty="0" smtClean="0"/>
              <a:t> amnesia, I became fully aware of this fact. The main protagonist of the film is unable to store new explicit memories. In a time before I pads and I phones, he had to store his memories in a creative manner: through tattoos and Polaroid pictures. This memory impairment creates the perfect starting point for a thriller, yet it also highlights how we need memory as a Way of Knowing.</a:t>
            </a:r>
            <a:r>
              <a:rPr lang="en-GB" b="1" i="0" baseline="0" dirty="0" smtClean="0"/>
              <a:t>  DISCUSSION TASKS (blue box)</a:t>
            </a:r>
            <a:endParaRPr lang="en-GB" b="1" i="0" dirty="0" smtClean="0"/>
          </a:p>
          <a:p>
            <a:endParaRPr lang="en-GB" b="1" i="1" dirty="0" smtClean="0"/>
          </a:p>
        </p:txBody>
      </p:sp>
      <p:sp>
        <p:nvSpPr>
          <p:cNvPr id="4" name="Slide Number Placeholder 3"/>
          <p:cNvSpPr>
            <a:spLocks noGrp="1"/>
          </p:cNvSpPr>
          <p:nvPr>
            <p:ph type="sldNum" sz="quarter" idx="10"/>
          </p:nvPr>
        </p:nvSpPr>
        <p:spPr/>
        <p:txBody>
          <a:bodyPr/>
          <a:lstStyle/>
          <a:p>
            <a:fld id="{6428BCDB-D615-4F04-94FE-0A0080DB7A64}"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Psychologists</a:t>
            </a:r>
            <a:r>
              <a:rPr lang="en-GB" b="1" baseline="0" dirty="0" smtClean="0"/>
              <a:t> differentiate between different types of memory. </a:t>
            </a:r>
            <a:r>
              <a:rPr lang="en-GB" dirty="0" smtClean="0"/>
              <a:t>Psychologists make a difference between two types of memory: procedural memory (the knowledge of skills, which is encoded on the subconscious and intuitive level) and declarative memory (the memory of facts and events- either semantic memory, which is based on information or episodic memory, which is based on experiences). Both types of memory are highly important when we consider memory as a Way of Knowing. Each type of memory will raise different Knowledge Questions</a:t>
            </a: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Procedural </a:t>
            </a:r>
            <a:r>
              <a:rPr lang="en-GB" b="1" dirty="0" smtClean="0"/>
              <a:t>memory</a:t>
            </a:r>
            <a:r>
              <a:rPr lang="en-GB" dirty="0" smtClean="0"/>
              <a:t> is memory for the performance of particular types of action. Procedural memory guides the processes we perform and most frequently resides below the level of conscious awareness. When needed, procedural memories are automatically retrieved and utilized for the execution of the integrated procedures involved in both cognitive and motor </a:t>
            </a:r>
            <a:r>
              <a:rPr lang="en-GB" dirty="0" smtClean="0">
                <a:hlinkClick r:id="rId3" tooltip="Skill"/>
              </a:rPr>
              <a:t>skills</a:t>
            </a:r>
            <a:r>
              <a:rPr lang="en-GB" dirty="0" smtClean="0"/>
              <a:t>; from tying shoes to flying an airplane to reading. Procedural memories are accessed and used without the need for conscious control or attention. Procedural memory is a type of </a:t>
            </a:r>
            <a:r>
              <a:rPr lang="en-GB" dirty="0" smtClean="0">
                <a:hlinkClick r:id="rId4" tooltip="Long-term memory"/>
              </a:rPr>
              <a:t>long-term memory</a:t>
            </a:r>
            <a:r>
              <a:rPr lang="en-GB" dirty="0" smtClean="0"/>
              <a:t> and, more specifically, a type of </a:t>
            </a:r>
            <a:r>
              <a:rPr lang="en-GB" dirty="0" smtClean="0">
                <a:hlinkClick r:id="rId5" tooltip="Implicit memory"/>
              </a:rPr>
              <a:t>implicit memory</a:t>
            </a:r>
            <a:r>
              <a:rPr lang="en-GB" dirty="0" smtClean="0"/>
              <a:t>. Procedural memory is created through "procedural learning" or, repeating a complex activity over and over again until all of the relevant neural systems work together to automatically produce the activity. Implicit procedural learning is essential to the development of any motor skill or cognitive activity.</a:t>
            </a:r>
          </a:p>
          <a:p>
            <a:endParaRPr lang="en-GB"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do not remember everything. Sometimes this can be a good thing… We</a:t>
            </a:r>
            <a:r>
              <a:rPr lang="en-US" baseline="0" dirty="0" smtClean="0"/>
              <a:t> have all done some things we are not proud about and we have all seen things we’d rather forget. One of the more mysterious forms of amnesia is called childhood amnesia. To make you understand, try to think of your most distant childhood memory. On this photo, I am around 3.5 years old. I do remember the birth of my little brother, albeit in patchy detail (and more </a:t>
            </a:r>
            <a:r>
              <a:rPr lang="en-US" baseline="0" dirty="0" err="1" smtClean="0"/>
              <a:t>focussed</a:t>
            </a:r>
            <a:r>
              <a:rPr lang="en-US" baseline="0" dirty="0" smtClean="0"/>
              <a:t> on the sweets we got </a:t>
            </a:r>
            <a:r>
              <a:rPr lang="en-US" baseline="0" dirty="0" smtClean="0"/>
              <a:t>–Belgian tradition- rather </a:t>
            </a:r>
            <a:r>
              <a:rPr lang="en-US" baseline="0" dirty="0" smtClean="0"/>
              <a:t>than the </a:t>
            </a:r>
            <a:r>
              <a:rPr lang="en-US" baseline="0" dirty="0" smtClean="0"/>
              <a:t>baby being born). </a:t>
            </a:r>
            <a:r>
              <a:rPr lang="en-US" baseline="0" dirty="0" smtClean="0"/>
              <a:t>My middle brother, who was 1.5 years will not </a:t>
            </a:r>
            <a:r>
              <a:rPr lang="en-US" baseline="0" dirty="0" smtClean="0"/>
              <a:t>remember the </a:t>
            </a:r>
            <a:r>
              <a:rPr lang="en-US" baseline="0" dirty="0" smtClean="0"/>
              <a:t>event and my baby brother most certainly not.</a:t>
            </a:r>
            <a:endParaRPr lang="en-US"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type of</a:t>
            </a:r>
            <a:r>
              <a:rPr lang="en-GB" baseline="0" dirty="0" smtClean="0"/>
              <a:t> memory loss is called Childhood amnesia. It is...(boxes)</a:t>
            </a:r>
            <a:endParaRPr lang="en-GB" dirty="0"/>
          </a:p>
        </p:txBody>
      </p:sp>
      <p:sp>
        <p:nvSpPr>
          <p:cNvPr id="4" name="Slide Number Placeholder 3"/>
          <p:cNvSpPr>
            <a:spLocks noGrp="1"/>
          </p:cNvSpPr>
          <p:nvPr>
            <p:ph type="sldNum" sz="quarter" idx="10"/>
          </p:nvPr>
        </p:nvSpPr>
        <p:spPr/>
        <p:txBody>
          <a:bodyPr/>
          <a:lstStyle/>
          <a:p>
            <a:fld id="{6428BCDB-D615-4F04-94FE-0A0080DB7A64}"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9363309-92EA-436A-81CB-BB5525FEAF59}" type="datetimeFigureOut">
              <a:rPr lang="en-US" smtClean="0"/>
              <a:pPr/>
              <a:t>10/21/2013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AE4302-F60B-4BEB-B10D-17D8F41C9B6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363309-92EA-436A-81CB-BB5525FEAF59}" type="datetimeFigureOut">
              <a:rPr lang="en-US" smtClean="0"/>
              <a:pPr/>
              <a:t>10/21/2013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AE4302-F60B-4BEB-B10D-17D8F41C9B6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363309-92EA-436A-81CB-BB5525FEAF59}" type="datetimeFigureOut">
              <a:rPr lang="en-US" smtClean="0"/>
              <a:pPr/>
              <a:t>10/21/2013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AE4302-F60B-4BEB-B10D-17D8F41C9B6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363309-92EA-436A-81CB-BB5525FEAF59}" type="datetimeFigureOut">
              <a:rPr lang="en-US" smtClean="0"/>
              <a:pPr/>
              <a:t>10/21/2013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AE4302-F60B-4BEB-B10D-17D8F41C9B6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363309-92EA-436A-81CB-BB5525FEAF59}" type="datetimeFigureOut">
              <a:rPr lang="en-US" smtClean="0"/>
              <a:pPr/>
              <a:t>10/21/2013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AE4302-F60B-4BEB-B10D-17D8F41C9B6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9363309-92EA-436A-81CB-BB5525FEAF59}" type="datetimeFigureOut">
              <a:rPr lang="en-US" smtClean="0"/>
              <a:pPr/>
              <a:t>10/21/2013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AE4302-F60B-4BEB-B10D-17D8F41C9B6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9363309-92EA-436A-81CB-BB5525FEAF59}" type="datetimeFigureOut">
              <a:rPr lang="en-US" smtClean="0"/>
              <a:pPr/>
              <a:t>10/21/2013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AE4302-F60B-4BEB-B10D-17D8F41C9B6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9363309-92EA-436A-81CB-BB5525FEAF59}" type="datetimeFigureOut">
              <a:rPr lang="en-US" smtClean="0"/>
              <a:pPr/>
              <a:t>10/21/2013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AE4302-F60B-4BEB-B10D-17D8F41C9B6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63309-92EA-436A-81CB-BB5525FEAF59}" type="datetimeFigureOut">
              <a:rPr lang="en-US" smtClean="0"/>
              <a:pPr/>
              <a:t>10/21/2013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AE4302-F60B-4BEB-B10D-17D8F41C9B6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363309-92EA-436A-81CB-BB5525FEAF59}" type="datetimeFigureOut">
              <a:rPr lang="en-US" smtClean="0"/>
              <a:pPr/>
              <a:t>10/21/2013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AE4302-F60B-4BEB-B10D-17D8F41C9B6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363309-92EA-436A-81CB-BB5525FEAF59}" type="datetimeFigureOut">
              <a:rPr lang="en-US" smtClean="0"/>
              <a:pPr/>
              <a:t>10/21/2013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AE4302-F60B-4BEB-B10D-17D8F41C9B6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63309-92EA-436A-81CB-BB5525FEAF59}" type="datetimeFigureOut">
              <a:rPr lang="en-US" smtClean="0"/>
              <a:pPr/>
              <a:t>10/21/2013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AE4302-F60B-4BEB-B10D-17D8F41C9B6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www.theguardian.com/science/2013/sep/29/chimp-intelligence-aymu-matsuzawa-kyot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hyperlink" Target="http://www.theguardian.com/science/evolu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hyperlink" Target="http://www.sohowdoweknow.weebly.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hyperlink" Target="http://www.inference.phy.cam.ac.uk/jmb86/memory.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642918"/>
            <a:ext cx="7772400" cy="1470025"/>
          </a:xfrm>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t>Memory</a:t>
            </a:r>
            <a:endParaRPr lang="en-GB" dirty="0"/>
          </a:p>
        </p:txBody>
      </p:sp>
      <p:pic>
        <p:nvPicPr>
          <p:cNvPr id="10242" name="Picture 2"/>
          <p:cNvPicPr>
            <a:picLocks noChangeAspect="1" noChangeArrowheads="1"/>
          </p:cNvPicPr>
          <p:nvPr/>
        </p:nvPicPr>
        <p:blipFill>
          <a:blip r:embed="rId3" cstate="print"/>
          <a:srcRect/>
          <a:stretch>
            <a:fillRect/>
          </a:stretch>
        </p:blipFill>
        <p:spPr bwMode="auto">
          <a:xfrm>
            <a:off x="357158" y="2571744"/>
            <a:ext cx="3769406" cy="1643074"/>
          </a:xfrm>
          <a:prstGeom prst="rect">
            <a:avLst/>
          </a:prstGeom>
          <a:noFill/>
          <a:ln w="9525">
            <a:noFill/>
            <a:miter lim="800000"/>
            <a:headEnd/>
            <a:tailEnd/>
          </a:ln>
          <a:effectLst/>
        </p:spPr>
      </p:pic>
      <p:pic>
        <p:nvPicPr>
          <p:cNvPr id="10243" name="Picture 3"/>
          <p:cNvPicPr>
            <a:picLocks noChangeAspect="1" noChangeArrowheads="1"/>
          </p:cNvPicPr>
          <p:nvPr/>
        </p:nvPicPr>
        <p:blipFill>
          <a:blip r:embed="rId4" cstate="print"/>
          <a:srcRect/>
          <a:stretch>
            <a:fillRect/>
          </a:stretch>
        </p:blipFill>
        <p:spPr bwMode="auto">
          <a:xfrm>
            <a:off x="5143504" y="2500306"/>
            <a:ext cx="3237473" cy="1657352"/>
          </a:xfrm>
          <a:prstGeom prst="rect">
            <a:avLst/>
          </a:prstGeom>
          <a:noFill/>
          <a:ln w="9525">
            <a:noFill/>
            <a:miter lim="800000"/>
            <a:headEnd/>
            <a:tailEnd/>
          </a:ln>
          <a:effectLst/>
        </p:spPr>
      </p:pic>
      <p:pic>
        <p:nvPicPr>
          <p:cNvPr id="10244" name="Picture 4"/>
          <p:cNvPicPr>
            <a:picLocks noChangeAspect="1" noChangeArrowheads="1"/>
          </p:cNvPicPr>
          <p:nvPr/>
        </p:nvPicPr>
        <p:blipFill>
          <a:blip r:embed="rId5" cstate="print"/>
          <a:srcRect/>
          <a:stretch>
            <a:fillRect/>
          </a:stretch>
        </p:blipFill>
        <p:spPr bwMode="auto">
          <a:xfrm>
            <a:off x="2857488" y="4572008"/>
            <a:ext cx="3429024" cy="15763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714480" y="4929198"/>
            <a:ext cx="4857784" cy="150019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t>Some theories suggest that because cognition is influenced by language, we don’t remember this pre-linguistic stage. Maybe the memories are stored in a form we can’t access anymore. </a:t>
            </a:r>
            <a:endParaRPr lang="en-GB" dirty="0"/>
          </a:p>
        </p:txBody>
      </p:sp>
      <p:sp>
        <p:nvSpPr>
          <p:cNvPr id="8" name="Rounded Rectangle 7"/>
          <p:cNvSpPr/>
          <p:nvPr/>
        </p:nvSpPr>
        <p:spPr>
          <a:xfrm>
            <a:off x="2285984" y="2571744"/>
            <a:ext cx="3571900" cy="192882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Some theories suggest that children’s brains are not equipped to store memories because there are not enough connections between the brain cells and the memory storage areas are immature. </a:t>
            </a:r>
            <a:endParaRPr lang="en-GB" dirty="0"/>
          </a:p>
        </p:txBody>
      </p:sp>
      <p:sp>
        <p:nvSpPr>
          <p:cNvPr id="10" name="Rounded Rectangle 9"/>
          <p:cNvSpPr/>
          <p:nvPr/>
        </p:nvSpPr>
        <p:spPr>
          <a:xfrm>
            <a:off x="2000232" y="1142984"/>
            <a:ext cx="4429156" cy="92869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t>Freud explained childhood amnesia (and almost everything else) by sexual repression</a:t>
            </a:r>
            <a:endParaRPr lang="en-GB" dirty="0"/>
          </a:p>
        </p:txBody>
      </p:sp>
      <p:pic>
        <p:nvPicPr>
          <p:cNvPr id="60418" name="Picture 2" descr="http://bottletales.com/wp-content/uploads/2012/06/baby.phone_.jpg"/>
          <p:cNvPicPr>
            <a:picLocks noChangeAspect="1" noChangeArrowheads="1"/>
          </p:cNvPicPr>
          <p:nvPr/>
        </p:nvPicPr>
        <p:blipFill>
          <a:blip r:embed="rId3" cstate="print"/>
          <a:srcRect/>
          <a:stretch>
            <a:fillRect/>
          </a:stretch>
        </p:blipFill>
        <p:spPr bwMode="auto">
          <a:xfrm>
            <a:off x="6572264" y="4071942"/>
            <a:ext cx="2143140" cy="2381250"/>
          </a:xfrm>
          <a:prstGeom prst="rect">
            <a:avLst/>
          </a:prstGeom>
          <a:noFill/>
        </p:spPr>
      </p:pic>
      <p:pic>
        <p:nvPicPr>
          <p:cNvPr id="60419" name="Picture 3"/>
          <p:cNvPicPr>
            <a:picLocks noChangeAspect="1" noChangeArrowheads="1"/>
          </p:cNvPicPr>
          <p:nvPr/>
        </p:nvPicPr>
        <p:blipFill>
          <a:blip r:embed="rId4" cstate="print"/>
          <a:srcRect/>
          <a:stretch>
            <a:fillRect/>
          </a:stretch>
        </p:blipFill>
        <p:spPr bwMode="auto">
          <a:xfrm>
            <a:off x="357158" y="2786058"/>
            <a:ext cx="1962150" cy="1457325"/>
          </a:xfrm>
          <a:prstGeom prst="rect">
            <a:avLst/>
          </a:prstGeom>
          <a:noFill/>
          <a:ln w="9525">
            <a:noFill/>
            <a:miter lim="800000"/>
            <a:headEnd/>
            <a:tailEnd/>
          </a:ln>
          <a:effectLst/>
        </p:spPr>
      </p:pic>
      <p:pic>
        <p:nvPicPr>
          <p:cNvPr id="60420" name="Picture 4"/>
          <p:cNvPicPr>
            <a:picLocks noChangeAspect="1" noChangeArrowheads="1"/>
          </p:cNvPicPr>
          <p:nvPr/>
        </p:nvPicPr>
        <p:blipFill>
          <a:blip r:embed="rId5" cstate="print"/>
          <a:srcRect/>
          <a:stretch>
            <a:fillRect/>
          </a:stretch>
        </p:blipFill>
        <p:spPr bwMode="auto">
          <a:xfrm>
            <a:off x="6429388" y="428604"/>
            <a:ext cx="1734462" cy="244316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844" y="0"/>
            <a:ext cx="8572560" cy="307777"/>
          </a:xfrm>
          <a:prstGeom prst="rect">
            <a:avLst/>
          </a:prstGeom>
        </p:spPr>
        <p:txBody>
          <a:bodyPr wrap="square">
            <a:spAutoFit/>
          </a:bodyPr>
          <a:lstStyle/>
          <a:p>
            <a:r>
              <a:rPr lang="en-US" sz="1400" dirty="0" smtClean="0">
                <a:hlinkClick r:id="rId3"/>
              </a:rPr>
              <a:t>http://www.theguardian.com/science/2013/sep/29/chimp-intelligence-aymu-matsuzawa-kyoto</a:t>
            </a:r>
            <a:endParaRPr lang="en-US" sz="1400" dirty="0"/>
          </a:p>
        </p:txBody>
      </p:sp>
      <p:sp>
        <p:nvSpPr>
          <p:cNvPr id="6" name="Rectangle 5"/>
          <p:cNvSpPr/>
          <p:nvPr/>
        </p:nvSpPr>
        <p:spPr>
          <a:xfrm>
            <a:off x="285720" y="5643578"/>
            <a:ext cx="857256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smtClean="0"/>
              <a:t>"We've concluded through the cognitive tests that chimps have extraordinary memories," Matsuzawa says. "They can grasp things at a glance. As a human, you can do things to improve your memory, but you will never be a match for </a:t>
            </a:r>
            <a:r>
              <a:rPr lang="en-US" dirty="0" err="1" smtClean="0"/>
              <a:t>Ayumu</a:t>
            </a:r>
            <a:r>
              <a:rPr lang="en-US" dirty="0" smtClean="0"/>
              <a:t>."</a:t>
            </a:r>
            <a:endParaRPr lang="en-US" dirty="0"/>
          </a:p>
        </p:txBody>
      </p:sp>
      <p:sp>
        <p:nvSpPr>
          <p:cNvPr id="9" name="Rectangle 8"/>
          <p:cNvSpPr/>
          <p:nvPr/>
        </p:nvSpPr>
        <p:spPr>
          <a:xfrm>
            <a:off x="571472" y="5000636"/>
            <a:ext cx="8143900" cy="369332"/>
          </a:xfrm>
          <a:prstGeom prst="rect">
            <a:avLst/>
          </a:prstGeom>
        </p:spPr>
        <p:txBody>
          <a:bodyPr wrap="square">
            <a:spAutoFit/>
          </a:bodyPr>
          <a:lstStyle/>
          <a:p>
            <a:r>
              <a:rPr lang="en-US" dirty="0" smtClean="0"/>
              <a:t>http://www.youtube.com/watch?v=JkNV0rSndJ0</a:t>
            </a:r>
            <a:endParaRPr lang="en-US" dirty="0"/>
          </a:p>
        </p:txBody>
      </p:sp>
      <p:sp>
        <p:nvSpPr>
          <p:cNvPr id="32770" name="AutoShape 2" descr="data:image/jpeg;base64,/9j/4AAQSkZJRgABAQAAAQABAAD/2wCEAAkGBhQSERQUExQUFRUWGBgVGBgXFRcXFxcXFxUYFxcUFxQXHCYeFxkjHBcUHy8gIycpLCwsFR8xNTAqNSYrLCkBCQoKDgwOGg8PGikcHBwpLCwsKSwpKSkpKSksKSwpLCkpKSwpKSwsKSwpKSksLCksLCwpKSkpKSkpKSkpKSwsKf/AABEIAKgBLAMBIgACEQEDEQH/xAAcAAACAgMBAQAAAAAAAAAAAAAEBQMGAAECBwj/xABMEAABAwIDBAYFCAYHCAMBAAABAgMRACEEEjEFBkFREyJhcYGxMpGhsvAHFCNCcpLB0SQzUmKz4UNjc4KiwvEWJTRTVHSjwxXT4hf/xAAZAQADAQEBAAAAAAAAAAAAAAABAgMABAX/xAAjEQACAgICAgMBAQEAAAAAAAAAAQIRITEDEkFRIjJxE2FC/9oADAMBAAIRAxEAPwD0XZm9DZzJUD0gUpKkxJsYH4UDvVmUlroZSsuEIvBCiy6E34Xpp/8AHoQ4pyAFLtMXJudfCgtsDrYb/uG/alY/GvB7N0jpiis7ubUSymW5zkkLVmvKf2kkGYMm/wC141Z9qH55hWyIHSFJmJFkruByMW7xQ+0fk2w7zynczqM5zLQheVCzxJAHHsineNwYDYQiEhISkDQACwA8K6eOanNIRlXRushASFKUYJNgBPnTLA4ZtJITMyDrNwIFA7Q2Y8kqCAlVkwQpNzN9SDyrjZDOKSqVNGLdvko16jSZEs6XdM0lQ0kTHceFcYnFJSc9g5BCVEX7BPKl2LxqkCXBlUUqyiOIQopmD1bxc8qrLe+jwEQgyOOaR3dalvwCi87P2ioo+kVKhqRa3AwJE91GIxM+dUBvfdwR1GzHPNftN6mb+UBwW6Nv1q/OijF9S9W/nHbVEHyiL/5SPvKrf/8AR1cWUffP5VrMXlWNA1UB3kVGvHAfWT6xVFxG/wCpQ/UpH96fNNaTv+Y/Up9f4RStvwFIui8elVsyPWOHjXYYRz9oqmMfKAQZLDfhb20Wn5Q0n+gHrH5VJxTdtDXWmW/DpCJi81Hgdp5ysdGU5VRJ+t2jl3VWU/KA3EFlXgpMeqKka3/QP6NfgRVFjQuy1qdBoTGYFDgIVmggiyuBEctar5+UNo6tuf4fzqE77Mn+jXM9ml/3qe6AGtbl4ZOoWq/FUeQqPFbnMn9WMp7ZI8aDwm+LSQcyF3MiL+aqkVvewdQ4O4f/AKrdjUDublrOjjY/ukfnQ6Nw3gSelT4FQ/CrPsnFodRnRnymR1je2tpNb3jxwZZCgCesBZRTFiZkX4UdmEGxN1HGHFKK0qBSpIudVJIBuO2qwzua644tDbrJU0QF5VKBSVCRcojTiKf/AO0CzhnFgkELSkdYmJmbmk+D3kcBUcxlRGY2BNouYv41OggW2d3H8MElalHNMZVlWka+sUmSy4Sf1nt7K9adxbxQktNpXa+YxFhp7fVSnaO8WIYUkLZbGewvOn+tK/wxFiEH5nstJmTicLM6+kT4aVdG9opcWpCFHMgEHqnITb60Qog6gG03qtbZeLiNnKUIJxbBI5Hrk1FsfB4xOK6N1B6NCypLqVAJUi0SmZzmwIjn48EqSdlRnvo7GzsUf6p32yK6+T4f7twv9n/mVQ+/h/3Zif7NXvCoNgPOo2bg1NJB+jTIJj0tD2xy7ahaUM+xmAb6bpPPvuOoVIhICAmVGEgGqwjcjE/sOeISPxr1nCYtYaJcKSrjlFhalG0NqIQpOdYTMnXlpYXr1+KuiISeTz3E7lYr6qCR3pB/KhXd2nkA/ROgfvFJ90RXoitttEGFqPclX5UDitpJKbFRvxSfxFPgW2VLZG4eJdMnK2knVRBP3Rf104e3SbahK1KJiSbD2RVk2JjUmOtfttS3fKz6etq2D/iVVFFMmpO8l0eHVPdSHa39DGofZP8AjinzvonupFtX+i/tmf4ia8Dyj0EWYCl22fR9XmdaZilO31wjxTx7T66vxYmv0kys7QV6fcn3qWpV3UZi8QZUBoUifviljuICe/lXrskN0CcOub2c8Oof5VSADax05Vb9nuk4Zzuc92qnj25dXKlakATAABsAOAtSPIDnIe2sE8j6qhVh/wB5Xrrn5pP1l/erUGyeDWspqIYP95f3qz5r++v71ajWSie2ulNmhhhr+kv11IpFoKleumUGayVJrtNLujP7SvvV2lJ/aV66XozWMk1KDS5IP7SvXUyEfvr9dbq0YIz1ypVcJa/fV660tuPrr9dDqazoTWsxrNj4ojFtIkqSpQBCoIINiCDUGIxUKIA4nzouLQT0jc1f6Mkcys+pQ/Oi97kzhT2KSfw/GgdzHJwzZ59J79NN4EzhV9gSfUoUyF8lIVbBrtq4n3VUp2filNKzJABgi6QoXETChTfGqjCGOLg900jQg3M8D5UDF6eZEhSlKBUJsY8qV7TZbUoAq0FipVwedzTHabSlBEcB8eVVbab7KVguLTIEZZE+MXqeEGmy345nqbN0/wCIZJjiejXeeNXIivN3t78LGDTn/VOtrXCFQAltSTEC9yNKtmG35wTlk4hAn9qUe8BXnSi2soswHfpM7MxAH/KPmKM3Jb/3dhP7Fv3azbiwrBqIIIKRcGQesniKN3daCcKyBoG0AfdqSXwz7Cxfts/RPD44V53tFxWsmQBB42NehbfJ6J+DH+orzrHmQfsmvU4voiD2Au41wCy1euuW8Y5lupX3jW1I6prEpIRf86K2GgzZ+0FJW3LihdM3OhIn2U03x2tnfGXQICZ59ZRn21WQZlKjHb2c6xW0FAwYXlsDzHCqJtfUCS2z3RWnh+FJdqDqp7HGf4qadKFqSbXP0c8ltH/yorxPKOlFkpNvOuG+8oH+Kfwp1SfeVMt+KPHri3tqsPsv0meeOvGDc+jz/rBQKVUU9ofs/wDsFBIN69giWDAK/R19yvdqs4xX0i/tHzqy4EfQL7le7SBOAceeUhtOZUk8NBckk2A7TWSsDAs1dBdSYzALaUUrSUqGoPr8agiKbqLZKVVwpVcqXUS10aDYThXYWDAMGYNwe8U131SBiVZQAIRYWA+iRYCq709d4vGqcupRUbXJk2ECSewCqxozISutsuTQ2epWzWaMg0OVsPRQmeoX3qSrGGScVNdlU0uwgJNWXEbvOIw4eJREJJSD10pWSEKIiIJB40/SkCxVsgfp7H2h5mg8UTmPefM0ZshX6ex9of5qCePWPefOpSWQo9Q3JTGEbtchZ/8AIr48Kd7RaK2FpAklJAHM0j3OP6M19lXvmrI2bUEYoW0mCnDZSIPSGZ+x/Oq45iUpTrJMwP50/wB99ppSC2CMxUSRyEJ/n6qoRxUmkYyQz2vtt14QtZjkLJ9Q/nSzDYBvVxWUJBJV+ykchz0A7SK4UqfCgcIy5iFuoSFKSEhJgTcqsY7MppJYi2Ujug9O+bCJSnBJWgfWW4vOe3qkBPcBRTbzGJSVYYqSsDMWlmVQBcoV9cdmtVnBbPCH+ixCSmDlPL/Sre5uuGlJdZMFHW19lTWCmyPZm33W0kIUrKfTbmxgzInzr2DcneNrE4dAQYWhISpJsRAiY5GvE9oJCH1gWGbTlmAUB7Y8Kl2XtdbDqXG1ZVAmD28iOIjhTcnCpxxslZ6Ft3ezK/i2XFAJHVRCbkyLE901VF45K9DqD5GgNtbRL7q3SACs5iBwnl2VAzKYporqqEYw6SEma4L3VsLHS+prrFvJAQAJVYwdCom0jkNe2mGB2T0gzKBKfVnPPsSD66T/AEImSypdxA8T6q4VhTJsfA2q4YHZCMwBKyn9kkecT7arjzQzK7yPUatH5CaPcFGkO2f1J7Cj+ImnpNIN4DGHXH7v8RPKvDe0dSLSKV7fHU+7/ETTMUr3hUA0Sez30RVI7RM8xfcjN9lXvig2nJPjRWKbknuV7woVDEGvYIFhwR+ic/ve7UG7rifnDwMHM24kIUoJDhMdQqJtz4aVLgv1TncfdFVPGr66u+mg8iyZY98HEl6xHoIBAIUEEIAyAjWI1qtlc1Cp0nWuYqzlZOyTLOlcOCisEiTerTtHdNPQZ0lWcIbWRAyZXDACTrItPeeVOoYDZQya0DRD7MVGkUOtMdEGWpGDerjuduqjESpycgkWtKyCQmfAnw7ar4weRcGrdLBYKtMa276WvuXq/wC8eyWfmiHW0qBCskkyVdSVFSRZBzTA4ivPn0QaXpWUMmFYR8A1d8Ztdj5mhtpw5oSpxJQesv7ZPopBMCK8/aFFpXANEDGmxnf01nvHkqhTBJvx/Gs3eV+mNfH1FUNnvXLL7DrR6ruu+BhGpn0SJg8VE8riisdvClvKkG6pM8ojhzvVT2ZtYJwyBKhFraaE86VbwbQLrfUzlaTIk8Pranl5VytysqlEj3o2a0St1JVmVJkqJB8DpVTae0PbFMHtp9I2DMyNOV9KUaa94posLJcZiIFu4eVWPdPDFCFlIMkiY11059tqp7isygO2rZsHa3QuJMgcAVCU5o4g62n11HneKK8eyPebCfOCHG1AL0cRIk2kLAgGOB8KCwO2ll/o8xgmPgU8f2YhtK3HFJLhWTlQeqEqMpR3Cx9lVXazow7al5h0igQm0HrekfjnUuKX/I/JHybxWLzuKULgq9gIjyFcofkdtz/ipbsx36FM8DHtqRp+/iR5V6KOUcNPZkz9ZJ+I+ONEtYrMALCPDxpGMVkknTMARzHHznwo9KoOZJv7Pg60JIGy44TYAeAXIEJ04lXf6qk6PEgAGwFrE6d1IGtoFQAzrSRqAYqd14267n3q5nh5Got+ySoEZjftqt41tQcWNOsr3jXGCx/RkKlSjyUQoeozRD22EKMlB8FkD1VWEkibjZ7NxpDt1MsO/Zn1Gafk3pJtn9S79hXka8V7R0osDXojupZvGfoVaaDX7Sbd54UxwxlI7qA3hA6JU8p9Skke0CqLaJnmb6jOnBXvVAkmjMQqDPCVjXtpcH69Y57H2yhKFjnb2CqfihKz4eQq2YHFhtsKBCibFOmU8yTroDbn2VDu1shDzyukAKUoKzJIBypESRcCSNOFUgrbXoSRUVNxWguKs+9uzUNOdRASClKhlUVJMjVJN4PI1VFrqzjQiCmMRBq4HexKsKGkhSTCUmVkphN5Sk6SYnuqgdNUiMVFPGa8jUEYh6ZodLlcLcmuc1Zytjote7O9q8NICjlMnKfRJyxPl6qT7Q2kS4Vazc+OtL3DFB4h+9Wi6RqLntLexeIZKVJbTPWUUggrUE5cyr8uVUxZvWN46KxDgJouSqkZInwzRJjtpxjt2X22g6tshBiFSPrCRaZ0FKG3as20MchOCaaCgVLUt1cHSOohJ8Mxj96gsmYn3fRGLb8fcVQYIntozYF8WjuP8NVBNlMgaTqda4+T7MdaLpsvZvSYf0ZOUKET239VAPs9G26omClCleJSUgeuaf7KxYS02UrCVJQBewOoUCeFr3qvb14rMyVWg2jSRB4i83muPu7oeMbyUlLttPw1P+tRBVzWsMonhx9n5VmIUBJFoFUQ7A0vdeOPPlVwwDTZbKVXsr6s3ixnv8qpuDaklXb8TT1G0sqOdtKjzK9FON0c/PWUpJLpgfVvJI4A8LxVT2lj1POZl8TpyHKptokZqXFUGarxcaWRJyvA6ZdgJHeo+uKjGLEzwHtPHyiljS1KJ1M+X5U42bs5SrBPibAeNXuieyB3EhVjm1nTWmoxhgEJULceP50U3scxJN9LD8awbOVlJknmOXtpO9j1RjG0NLH47KcYbFIciTB7aQoZnUSBauXGFJuldu3yNZwUhXZd8BsoLcQjNAUoJkCYkxOtFvbtKCiJFjFUjBbVdbIhSklJBEHTkRTL/bF/i7ftAnyqT4peBPl7PoMm9JdsH6J77C/I05bVIB5geQpRtcfRu/ZX7pryJbOlDzCnqJ+yPKgN4h9CqP2T+FF7NVLLZ/cR7ooXeEfQq+yryp08kzz/ABiG7mVfX58+7sqtJdvFN9ouKC1CTq4Iml7eHm/EXr10cbLLuvdKp5/hSDA7cVh15gAZTlIIsQpAkGDVg3cHpd48qpm0G4VCltosmynEJI6o1BVI9VPCTUsGeiTbW314heZQAsEgAQAlIgASaSL1ohXRccQwP78+6DXDj2H/AOobPcl0/wDrq7tmUWDkGsSTRCcbhtOmJ7ml/wCaK2vH4ZP1nT3NJ/FyhTH6shSCa7S3Wjt3DfsvHwbT/mNa/wBpWAbMuHvdSB7GzTKOcgcWWbY+55xDSllxKAm1wo/VKvqpNoBqu43ZmXwqx7D+VTDsMLlt1LgJKGwrM24csJzL6uUTMiDbS9U/GfKCVkn5swPF0+SxXSpLKAkyJTF66CTwoVe+i+DGHH91w+blaG97vBDA7mUH3ppGUD7g6VMVmlJ3sxBPpNjuZY/+upE7y4kn9codwSn3QKBixbBCvnKTwAV/DUK1hdlKUoGDM6QeyIOlA7tbcfU/iQp51QTh8QQCtUAhKYIE2InWgXdquL/pHPvqPma5JtWxkeqbK2VLfXsDeCBJgRBngaH3m2ShTUG54aWPGLakGs2/vJ0DykOGCI9RSCCOyDSzaG3+lQCm4ix1vXjSnKUrPQ44xUSnP4Tox28qS413Uc6ZbWWoXIg60jeXcV6PHqzmnsPYVCAkDtNT5RlnTkKFwzo1NaxWJnqig1bCmLccoAkVvBbEW7fQczTbZ2xwTnXJ8vzNNQLcuX51ZOkTasBwWxEpsSTztrTRlUSkAADl3VjRty4d9TBQA0vOvsqcm2UiqJGXIHAWodS7zpwNcqdih38V6/jzoIzOFJhZ7faPzrFEfHGoH3wY9lRfOpkHUadoqtiBC0W7RwqK3Z4xr41yh4EciPiR+VRrXJ0o2A+nsI5LaDzQg/4RQG0bpcHYvyNEbKXLDB5tNH/AKgxiZzdyvKvBlsqhlsc/QNf2aPdFQ7eTLKh+6r3TXewj+jM/2aPdFa2yfoz3K90062IyknCtkOJUgXMBZuqTckH6vKBz40AnYC0mdUftfh30zx6ClZ5ER6r1YMM4g4UJIvlnxuDXrxycok2cyADA+Irxjesn52+P6xVfQe72CSUrJ529Rr5/3zEY/Ejh0iqrBfIFYK+pcV0hYNZicKUnUVElPjXSOg9lwDlXY2e+6eq04RzCFR69KGQ6oZbEhJJiOcT2nSrXhN7TBzEzFirMbiNbaVLlnKP1Vjxp7AWd0X4nolnuufUDNL39jOhUdGueWRU+qKtuzt7gnMFOIuZ1jwg+NHbS2m6U+lAsbH1Ty7q54807yhv5qrTPPsRsh4C7Tg70kfhStxhQ1BHhXqOBxiSklaj3DjUqWkOggoB7SBI8asuati/zPJIreavSzuyAorDTTiNCCkH1A1W9obqwoqSAhBvC1wlN9AogyPbVVzRZnForrCZNHNpINFp2UhJu+wP77ivcbozA7PaWtKUvIKiYADTyr8B1sooy5IpCUa3VP0+L/wC2xPkigWDcd9OMIGMKrFSt1x1aFsx0aUISVqGck5yTGWwA8aWpAzJAvJHnXJJ3bG0e3b97KacQStCSekbTmyjNAbzZQrWJAtNVhOCSlJykxHJJHhoR6qsm8yivDnKlZUTnAifRlJHfAkV5y5tdQaWo6Axyn4g15XGnJUzq4prqLd53h2WmqetckCicbtEqJvSxT/rr0+OHVEpythaH7022cxYLVF/RGviaVbKw+dV9Piwqyi3IfnwA+OFO8AQW2Ldnxeo3HbgfEVCt2BPLzrhpySCfi9I0Og1b2nfWi8I7b+RobEPXHiPGlzuM64i14rJGbC38XxoHFYvrD4+OFQPPelz1/Gg14ifjjRoRyDzix7a4ecpcl6tl6KNAsYN4q/sNEB7tHiJpT0nGu0YyBRDZ9VbEX+i4btYZ/hprMQfS8fKoN3FTgsKf6hn+GkVK8bmvDlsqg7YCpwzP9mn3RW9sj6I9x91VD7rrnBsH+rT5UTtO6PX7prXkVlYfZmx4H4FEYNEJg8iPOuguTlVrFjr4Gp2sPCFzrwr0YyZzecgzD8WT8a15DvAphWJeUtS0nOQQllC7iATmU4OI5V7Js9mc3xzryvbWHb+dOeilzpU5UmC2ZKLrPCZUpXLSOV4TYdlbU9hh/wBSruDCPIKrhWOw/Bp4/axEexDYqXazB6RROWTBOXS4B9d79s0HhNkuPLyNJzKM2kDQSbkxVu+LYaMdxbJ0w6f7zryvJYoc7TSn0WMOO9BV7VqNM95d0HMHkzKSsK4pnUcL30gz38qRDBrUYAJJ5ChGakrTC01hh2H2+5mSlKWkyQOqy0OPPLTzGY4hBE8dKk3Z2GpTEkQUqUVBQ4gzx7I8ZoDaqZVraakuRSk16HqkE7MJUqmWIxuTqg660gYxMQBU6ReTTNBQ6w+0oi5tfWj1YlK0kKAIIsPPSqk7ir2plg8UQCOMeYoNBsSbR2OsuKyIKgAVSPqgAkye4VFsNgrebSkJUSoQD6OsnNH1Y1PKrO1i8i0uDUa6TEajtEmnu6+xcAVpcbUvPM3cAIJ16sR4VnNpMRpICf2e2y9mU2y0pazKlDpMFkKLW9IKkW0uTFUzAtfSoiPTTcaekNByr3RzYjDkpWnODEhSjBi4kCJqXCbDwrcFDDKSOOQT2X51KM31yJKS8DQ4WR8c6pm+O66XkrSE3KSbW0OtXtt5Pd4n8TUGKw+a6YNlDwI/kK5FCUHaI04u0fK+1tjltwpSQoDiLjlFCu7HcSnMpJA7bT3V65tXY7bDgK0HqqkpIgm/I61XNubwdKohKEgA66mJ0F4ivRUpPRZWyv4DBdEm466vYKNUdBoE3Pf/AKVyF8+Pt765dVCY+JpiiNOqnuFvzqNb1dBEAc4vULifjwrBOV4mfA+Qpa89+dFOCEmgHBeikKzS3Teo0KvXfR2rgiKwCNRvWyaxQrMtEBmesS7WBubVyU1jH1Xus7OBwh5sNe6B+FGPG/iKB3JRm2fg/wCxQPVP5UyxmGUkgkWJH+hrwpp5Z0I43QP6ExP7Pko2o3aK5QOIPEH901T/AJ8kYLCtqnKvpM0KKZS2pXVtrJIsZsDY1zsra6jiS1mVkW3mDalg5SkxKARxHAQL0VC12FbV0GNL6RKYMEc+Nog9vbReFdWlJSqCeBnTvFV9nEZYMgU2wuNS5ob/ABxrphyKS/0nKNDTYrGXPJmY08ar2M+T/DOOKcWt2VqKlAZYuZKQYtToJeLa0slKFyLkDSb6j4vXaF2Gb0oEkc4vXQpUkRnKtCZvcDAp1Q4rvWfwimuF2FhUFJS0AUghJk2B1i9qmU5esBpXKyX9Gaf2ax/ymzebpm576HdYQBAQgdgSKJVPKh3Bzt3286W3VIVybIUKgaD1CqRt7cUrWVsRBMlCjETrlPLs7KujmJbGriPvJPsBoV7araf2z9ltZ9sRSrstIaLkjzzE/J08BmC0Ai8ST4TFI8Q2ts9GsQoeo91ero2mCbNOnwSPeUKrm+Wyy6jOGsqk8SpJMHsTPnVoSnfyLQlK8nnylXorDP2+NaBm96k4V1FRo3i9OA7q5dcI6yFZTM2tNB13n+PL86FDFj2Lvu80oJdMp1kiT96mjvyiJOhgAx5Gao5xYylKhI/GlTqYmJE0jhZNwTyep4nftIdUkOSkgEESYMXFvCk+0flIeZcUG1Zk8JBkc9apDS1kECeHhGgHhXGLVmXJknlRUFYOoz2vva/ij11Kg6CbeA/Ogmk6E/HbUbDF5Nz2eQouAPj2U/4URyT/AC/Ou1xMcvOo0gzPqFbSm/dfvJoBNmoskgmpFuflWi5qOQrGBXmrRS5TV6YOr50GDRAzFpAFC4g9Y1K85Q7hvRSFbNJExUjyINcIN67cVQ8mMaF66U0KjQb12pV6zCj6G3cxbydl4JTPpBJkExKQtYNwDT44lxwJK1TBsBaOEk8TSf5PAF7Lw3Z0o9Tyvzpy6INeJybf6VSzZXxus5jcJhgh4shpbpJCcxMuKAi+og62vT7Z26zWFQSnMtZIzOLOZZ7J+qOwQKI3OP6MByW7/GXTTGDqHvHmKn2ejNeSibYAzpIEdQeZqBlZBEVPtVyVJPYR7aEQb0bpnPx/UueAfUgkEA2EHs4VCjDqB9JMdqb+ceyu8O9XRcrsXM6po5Hy+0L9muuOFwLSpsJVCTY5hfmI/wBaMGz51W4f78e6BUk1OgxW/q14A+VvSBhsRviCe9az5k1idltJ0aR90ecUaXKgLtZ8swPkkZ0Q4W7rUO7stsmSJ7yfwqUmtUjnP2L2l7I28A2nRCfjvqHGYVKgRA0PAUVWssnhccaGWzKzwXeTCdFiVJAgSSPVNL2zNW/5QcInpytMGBeDaeI75qksufHr/OvTg7iejB2gxDkxUzWk9lApVbvNFNaH440/gdArjOvxrUTnAXowo63jQzyJPjWNRtLsC3Gueji51qKb12VVjEzI8edbbGZU8Bp+dQo0jnRjMCg3RkjaxBrbjwSiKFfxN/jShnMT+dLTYbol6XhULruvaT/Kh1u1Etz2U4lkjjlQrVc91RuOaVwV2ogs04azLWgZNdUGxSMmDWTNdOCoEmiYnTXVcJNbQ5QGPpH5ND/u1rsW74fSTHtp1i6ysrxeX7P9LI73O/4c9jrw/wDKqm2OPUPePeFZWVF7CeaOLlagdUKcT4Z5B9RFdJNbrKrNZOeGiw4V6pekvW6yrI89krblTBdZWUaMZ0tYVVlZWCaCqzNWVlAxhXXClVlZShKXvLslK8QEwAFIKtIkwrUDma8027gOjcUUmUlRExAniPXbwrKyu3jk8HRxtixp2RHfRjT3srKyuo6UTIVp66yOrWVlKxkBKTBPOugi1ZWU4CRtMRXLz0DtJ9grKyprIXgY4bG7O6JIdbxJcygLKVCCoekUyuL3GkRfW1AN4vBpzZ21uSlWUIUtsJWVoCR1lqMJSl1UkqkuAcLbrKp5JMLcx+y8xUlnElNyE5yk+gQkZ+kVCc1zYm8zHVrn57suRLT4Ga4zKPV6ODP0guF3sb6SmsrKyMCYrFbO6FYQ2+HShIQok5UrAMlQ6QySYBIEckpuTv8A+R2dlROHVmg5+s7GboEwU/TadNn1+qRaa3WUQEoxuyc89DiCnN6Mn0ci+PSyesWxw9Am0xUAxezQ6klrEKaCFBQSrKsrtlMlZE+nJskymEi9ZWUoaJk4vZkj6F5Qg5sxUL9MFApKXbANKWi4N20niahfe2bCsqHgSlwDMlVlHKlo2eMR113n6qT+0MrKK9GCHMXsgheVrFglScpkWR1AqR0l1XdULxKEDQqit7ULRecLAUGiolAV6SUm4SbmY0mbxNZWVg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2" name="AutoShape 4" descr="data:image/jpeg;base64,/9j/4AAQSkZJRgABAQAAAQABAAD/2wCEAAkGBhQSERQUExQUFRUWGBgVGBgXFRcXFxcXFxUYFxcUFxQXHCYeFxkjHBcUHy8gIycpLCwsFR8xNTAqNSYrLCkBCQoKDgwOGg8PGikcHBwpLCwsKSwpKSkpKSksKSwpLCkpKSwpKSwsKSwpKSksLCksLCwpKSkpKSkpKSkpKSwsKf/AABEIAKgBLAMBIgACEQEDEQH/xAAcAAACAgMBAQAAAAAAAAAAAAAEBQMGAAECBwj/xABMEAABAwIDBAYFCAYHCAMBAAABAgMRACEEEjEFBkFREyJhcYGxMpGhsvAHFCNCcpLB0SQzUmKz4UNjc4KiwvEWJTRTVHSjwxXT4hf/xAAZAQADAQEBAAAAAAAAAAAAAAABAgMABAX/xAAjEQACAgICAgMBAQEAAAAAAAAAAQIRITEDEkFRIjJxE2FC/9oADAMBAAIRAxEAPwD0XZm9DZzJUD0gUpKkxJsYH4UDvVmUlroZSsuEIvBCiy6E34Xpp/8AHoQ4pyAFLtMXJudfCgtsDrYb/uG/alY/GvB7N0jpiis7ubUSymW5zkkLVmvKf2kkGYMm/wC141Z9qH55hWyIHSFJmJFkruByMW7xQ+0fk2w7zynczqM5zLQheVCzxJAHHsineNwYDYQiEhISkDQACwA8K6eOanNIRlXRushASFKUYJNgBPnTLA4ZtJITMyDrNwIFA7Q2Y8kqCAlVkwQpNzN9SDyrjZDOKSqVNGLdvko16jSZEs6XdM0lQ0kTHceFcYnFJSc9g5BCVEX7BPKl2LxqkCXBlUUqyiOIQopmD1bxc8qrLe+jwEQgyOOaR3dalvwCi87P2ioo+kVKhqRa3AwJE91GIxM+dUBvfdwR1GzHPNftN6mb+UBwW6Nv1q/OijF9S9W/nHbVEHyiL/5SPvKrf/8AR1cWUffP5VrMXlWNA1UB3kVGvHAfWT6xVFxG/wCpQ/UpH96fNNaTv+Y/Up9f4RStvwFIui8elVsyPWOHjXYYRz9oqmMfKAQZLDfhb20Wn5Q0n+gHrH5VJxTdtDXWmW/DpCJi81Hgdp5ysdGU5VRJ+t2jl3VWU/KA3EFlXgpMeqKka3/QP6NfgRVFjQuy1qdBoTGYFDgIVmggiyuBEctar5+UNo6tuf4fzqE77Mn+jXM9ml/3qe6AGtbl4ZOoWq/FUeQqPFbnMn9WMp7ZI8aDwm+LSQcyF3MiL+aqkVvewdQ4O4f/AKrdjUDublrOjjY/ukfnQ6Nw3gSelT4FQ/CrPsnFodRnRnymR1je2tpNb3jxwZZCgCesBZRTFiZkX4UdmEGxN1HGHFKK0qBSpIudVJIBuO2qwzua644tDbrJU0QF5VKBSVCRcojTiKf/AO0CzhnFgkELSkdYmJmbmk+D3kcBUcxlRGY2BNouYv41OggW2d3H8MElalHNMZVlWka+sUmSy4Sf1nt7K9adxbxQktNpXa+YxFhp7fVSnaO8WIYUkLZbGewvOn+tK/wxFiEH5nstJmTicLM6+kT4aVdG9opcWpCFHMgEHqnITb60Qog6gG03qtbZeLiNnKUIJxbBI5Hrk1FsfB4xOK6N1B6NCypLqVAJUi0SmZzmwIjn48EqSdlRnvo7GzsUf6p32yK6+T4f7twv9n/mVQ+/h/3Zif7NXvCoNgPOo2bg1NJB+jTIJj0tD2xy7ahaUM+xmAb6bpPPvuOoVIhICAmVGEgGqwjcjE/sOeISPxr1nCYtYaJcKSrjlFhalG0NqIQpOdYTMnXlpYXr1+KuiISeTz3E7lYr6qCR3pB/KhXd2nkA/ROgfvFJ90RXoitttEGFqPclX5UDitpJKbFRvxSfxFPgW2VLZG4eJdMnK2knVRBP3Rf104e3SbahK1KJiSbD2RVk2JjUmOtfttS3fKz6etq2D/iVVFFMmpO8l0eHVPdSHa39DGofZP8AjinzvonupFtX+i/tmf4ia8Dyj0EWYCl22fR9XmdaZilO31wjxTx7T66vxYmv0kys7QV6fcn3qWpV3UZi8QZUBoUifviljuICe/lXrskN0CcOub2c8Oof5VSADax05Vb9nuk4Zzuc92qnj25dXKlakATAABsAOAtSPIDnIe2sE8j6qhVh/wB5Xrrn5pP1l/erUGyeDWspqIYP95f3qz5r++v71ajWSie2ulNmhhhr+kv11IpFoKleumUGayVJrtNLujP7SvvV2lJ/aV66XozWMk1KDS5IP7SvXUyEfvr9dbq0YIz1ypVcJa/fV660tuPrr9dDqazoTWsxrNj4ojFtIkqSpQBCoIINiCDUGIxUKIA4nzouLQT0jc1f6Mkcys+pQ/Oi97kzhT2KSfw/GgdzHJwzZ59J79NN4EzhV9gSfUoUyF8lIVbBrtq4n3VUp2filNKzJABgi6QoXETChTfGqjCGOLg900jQg3M8D5UDF6eZEhSlKBUJsY8qV7TZbUoAq0FipVwedzTHabSlBEcB8eVVbab7KVguLTIEZZE+MXqeEGmy345nqbN0/wCIZJjiejXeeNXIivN3t78LGDTn/VOtrXCFQAltSTEC9yNKtmG35wTlk4hAn9qUe8BXnSi2soswHfpM7MxAH/KPmKM3Jb/3dhP7Fv3azbiwrBqIIIKRcGQesniKN3daCcKyBoG0AfdqSXwz7Cxfts/RPD44V53tFxWsmQBB42NehbfJ6J+DH+orzrHmQfsmvU4voiD2Au41wCy1euuW8Y5lupX3jW1I6prEpIRf86K2GgzZ+0FJW3LihdM3OhIn2U03x2tnfGXQICZ59ZRn21WQZlKjHb2c6xW0FAwYXlsDzHCqJtfUCS2z3RWnh+FJdqDqp7HGf4qadKFqSbXP0c8ltH/yorxPKOlFkpNvOuG+8oH+Kfwp1SfeVMt+KPHri3tqsPsv0meeOvGDc+jz/rBQKVUU9ofs/wDsFBIN69giWDAK/R19yvdqs4xX0i/tHzqy4EfQL7le7SBOAceeUhtOZUk8NBckk2A7TWSsDAs1dBdSYzALaUUrSUqGoPr8agiKbqLZKVVwpVcqXUS10aDYThXYWDAMGYNwe8U131SBiVZQAIRYWA+iRYCq709d4vGqcupRUbXJk2ECSewCqxozISutsuTQ2epWzWaMg0OVsPRQmeoX3qSrGGScVNdlU0uwgJNWXEbvOIw4eJREJJSD10pWSEKIiIJB40/SkCxVsgfp7H2h5mg8UTmPefM0ZshX6ex9of5qCePWPefOpSWQo9Q3JTGEbtchZ/8AIr48Kd7RaK2FpAklJAHM0j3OP6M19lXvmrI2bUEYoW0mCnDZSIPSGZ+x/Oq45iUpTrJMwP50/wB99ppSC2CMxUSRyEJ/n6qoRxUmkYyQz2vtt14QtZjkLJ9Q/nSzDYBvVxWUJBJV+ykchz0A7SK4UqfCgcIy5iFuoSFKSEhJgTcqsY7MppJYi2Ujug9O+bCJSnBJWgfWW4vOe3qkBPcBRTbzGJSVYYqSsDMWlmVQBcoV9cdmtVnBbPCH+ixCSmDlPL/Sre5uuGlJdZMFHW19lTWCmyPZm33W0kIUrKfTbmxgzInzr2DcneNrE4dAQYWhISpJsRAiY5GvE9oJCH1gWGbTlmAUB7Y8Kl2XtdbDqXG1ZVAmD28iOIjhTcnCpxxslZ6Ft3ezK/i2XFAJHVRCbkyLE901VF45K9DqD5GgNtbRL7q3SACs5iBwnl2VAzKYporqqEYw6SEma4L3VsLHS+prrFvJAQAJVYwdCom0jkNe2mGB2T0gzKBKfVnPPsSD66T/AEImSypdxA8T6q4VhTJsfA2q4YHZCMwBKyn9kkecT7arjzQzK7yPUatH5CaPcFGkO2f1J7Cj+ImnpNIN4DGHXH7v8RPKvDe0dSLSKV7fHU+7/ETTMUr3hUA0Sez30RVI7RM8xfcjN9lXvig2nJPjRWKbknuV7woVDEGvYIFhwR+ic/ve7UG7rifnDwMHM24kIUoJDhMdQqJtz4aVLgv1TncfdFVPGr66u+mg8iyZY98HEl6xHoIBAIUEEIAyAjWI1qtlc1Cp0nWuYqzlZOyTLOlcOCisEiTerTtHdNPQZ0lWcIbWRAyZXDACTrItPeeVOoYDZQya0DRD7MVGkUOtMdEGWpGDerjuduqjESpycgkWtKyCQmfAnw7ar4weRcGrdLBYKtMa276WvuXq/wC8eyWfmiHW0qBCskkyVdSVFSRZBzTA4ivPn0QaXpWUMmFYR8A1d8Ztdj5mhtpw5oSpxJQesv7ZPopBMCK8/aFFpXANEDGmxnf01nvHkqhTBJvx/Gs3eV+mNfH1FUNnvXLL7DrR6ruu+BhGpn0SJg8VE8riisdvClvKkG6pM8ojhzvVT2ZtYJwyBKhFraaE86VbwbQLrfUzlaTIk8Pranl5VytysqlEj3o2a0St1JVmVJkqJB8DpVTae0PbFMHtp9I2DMyNOV9KUaa94posLJcZiIFu4eVWPdPDFCFlIMkiY11059tqp7isygO2rZsHa3QuJMgcAVCU5o4g62n11HneKK8eyPebCfOCHG1AL0cRIk2kLAgGOB8KCwO2ll/o8xgmPgU8f2YhtK3HFJLhWTlQeqEqMpR3Cx9lVXazow7al5h0igQm0HrekfjnUuKX/I/JHybxWLzuKULgq9gIjyFcofkdtz/ipbsx36FM8DHtqRp+/iR5V6KOUcNPZkz9ZJ+I+ONEtYrMALCPDxpGMVkknTMARzHHznwo9KoOZJv7Pg60JIGy44TYAeAXIEJ04lXf6qk6PEgAGwFrE6d1IGtoFQAzrSRqAYqd14267n3q5nh5Got+ySoEZjftqt41tQcWNOsr3jXGCx/RkKlSjyUQoeozRD22EKMlB8FkD1VWEkibjZ7NxpDt1MsO/Zn1Gafk3pJtn9S79hXka8V7R0osDXojupZvGfoVaaDX7Sbd54UxwxlI7qA3hA6JU8p9Skke0CqLaJnmb6jOnBXvVAkmjMQqDPCVjXtpcH69Y57H2yhKFjnb2CqfihKz4eQq2YHFhtsKBCibFOmU8yTroDbn2VDu1shDzyukAKUoKzJIBypESRcCSNOFUgrbXoSRUVNxWguKs+9uzUNOdRASClKhlUVJMjVJN4PI1VFrqzjQiCmMRBq4HexKsKGkhSTCUmVkphN5Sk6SYnuqgdNUiMVFPGa8jUEYh6ZodLlcLcmuc1Zytjote7O9q8NICjlMnKfRJyxPl6qT7Q2kS4Vazc+OtL3DFB4h+9Wi6RqLntLexeIZKVJbTPWUUggrUE5cyr8uVUxZvWN46KxDgJouSqkZInwzRJjtpxjt2X22g6tshBiFSPrCRaZ0FKG3as20MchOCaaCgVLUt1cHSOohJ8Mxj96gsmYn3fRGLb8fcVQYIntozYF8WjuP8NVBNlMgaTqda4+T7MdaLpsvZvSYf0ZOUKET239VAPs9G26omClCleJSUgeuaf7KxYS02UrCVJQBewOoUCeFr3qvb14rMyVWg2jSRB4i83muPu7oeMbyUlLttPw1P+tRBVzWsMonhx9n5VmIUBJFoFUQ7A0vdeOPPlVwwDTZbKVXsr6s3ixnv8qpuDaklXb8TT1G0sqOdtKjzK9FON0c/PWUpJLpgfVvJI4A8LxVT2lj1POZl8TpyHKptokZqXFUGarxcaWRJyvA6ZdgJHeo+uKjGLEzwHtPHyiljS1KJ1M+X5U42bs5SrBPibAeNXuieyB3EhVjm1nTWmoxhgEJULceP50U3scxJN9LD8awbOVlJknmOXtpO9j1RjG0NLH47KcYbFIciTB7aQoZnUSBauXGFJuldu3yNZwUhXZd8BsoLcQjNAUoJkCYkxOtFvbtKCiJFjFUjBbVdbIhSklJBEHTkRTL/bF/i7ftAnyqT4peBPl7PoMm9JdsH6J77C/I05bVIB5geQpRtcfRu/ZX7pryJbOlDzCnqJ+yPKgN4h9CqP2T+FF7NVLLZ/cR7ooXeEfQq+yryp08kzz/ABiG7mVfX58+7sqtJdvFN9ouKC1CTq4Iml7eHm/EXr10cbLLuvdKp5/hSDA7cVh15gAZTlIIsQpAkGDVg3cHpd48qpm0G4VCltosmynEJI6o1BVI9VPCTUsGeiTbW314heZQAsEgAQAlIgASaSL1ohXRccQwP78+6DXDj2H/AOobPcl0/wDrq7tmUWDkGsSTRCcbhtOmJ7ml/wCaK2vH4ZP1nT3NJ/FyhTH6shSCa7S3Wjt3DfsvHwbT/mNa/wBpWAbMuHvdSB7GzTKOcgcWWbY+55xDSllxKAm1wo/VKvqpNoBqu43ZmXwqx7D+VTDsMLlt1LgJKGwrM24csJzL6uUTMiDbS9U/GfKCVkn5swPF0+SxXSpLKAkyJTF66CTwoVe+i+DGHH91w+blaG97vBDA7mUH3ppGUD7g6VMVmlJ3sxBPpNjuZY/+upE7y4kn9codwSn3QKBixbBCvnKTwAV/DUK1hdlKUoGDM6QeyIOlA7tbcfU/iQp51QTh8QQCtUAhKYIE2InWgXdquL/pHPvqPma5JtWxkeqbK2VLfXsDeCBJgRBngaH3m2ShTUG54aWPGLakGs2/vJ0DykOGCI9RSCCOyDSzaG3+lQCm4ix1vXjSnKUrPQ44xUSnP4Tox28qS413Uc6ZbWWoXIg60jeXcV6PHqzmnsPYVCAkDtNT5RlnTkKFwzo1NaxWJnqig1bCmLccoAkVvBbEW7fQczTbZ2xwTnXJ8vzNNQLcuX51ZOkTasBwWxEpsSTztrTRlUSkAADl3VjRty4d9TBQA0vOvsqcm2UiqJGXIHAWodS7zpwNcqdih38V6/jzoIzOFJhZ7faPzrFEfHGoH3wY9lRfOpkHUadoqtiBC0W7RwqK3Z4xr41yh4EciPiR+VRrXJ0o2A+nsI5LaDzQg/4RQG0bpcHYvyNEbKXLDB5tNH/AKgxiZzdyvKvBlsqhlsc/QNf2aPdFQ7eTLKh+6r3TXewj+jM/2aPdFa2yfoz3K90062IyknCtkOJUgXMBZuqTckH6vKBz40AnYC0mdUftfh30zx6ClZ5ER6r1YMM4g4UJIvlnxuDXrxycok2cyADA+Irxjesn52+P6xVfQe72CSUrJ529Rr5/3zEY/Ejh0iqrBfIFYK+pcV0hYNZicKUnUVElPjXSOg9lwDlXY2e+6eq04RzCFR69KGQ6oZbEhJJiOcT2nSrXhN7TBzEzFirMbiNbaVLlnKP1Vjxp7AWd0X4nolnuufUDNL39jOhUdGueWRU+qKtuzt7gnMFOIuZ1jwg+NHbS2m6U+lAsbH1Ty7q54807yhv5qrTPPsRsh4C7Tg70kfhStxhQ1BHhXqOBxiSklaj3DjUqWkOggoB7SBI8asuati/zPJIreavSzuyAorDTTiNCCkH1A1W9obqwoqSAhBvC1wlN9AogyPbVVzRZnForrCZNHNpINFp2UhJu+wP77ivcbozA7PaWtKUvIKiYADTyr8B1sooy5IpCUa3VP0+L/wC2xPkigWDcd9OMIGMKrFSt1x1aFsx0aUISVqGck5yTGWwA8aWpAzJAvJHnXJJ3bG0e3b97KacQStCSekbTmyjNAbzZQrWJAtNVhOCSlJykxHJJHhoR6qsm8yivDnKlZUTnAifRlJHfAkV5y5tdQaWo6Axyn4g15XGnJUzq4prqLd53h2WmqetckCicbtEqJvSxT/rr0+OHVEpythaH7022cxYLVF/RGviaVbKw+dV9Piwqyi3IfnwA+OFO8AQW2Ldnxeo3HbgfEVCt2BPLzrhpySCfi9I0Og1b2nfWi8I7b+RobEPXHiPGlzuM64i14rJGbC38XxoHFYvrD4+OFQPPelz1/Gg14ifjjRoRyDzix7a4ecpcl6tl6KNAsYN4q/sNEB7tHiJpT0nGu0YyBRDZ9VbEX+i4btYZ/hprMQfS8fKoN3FTgsKf6hn+GkVK8bmvDlsqg7YCpwzP9mn3RW9sj6I9x91VD7rrnBsH+rT5UTtO6PX7prXkVlYfZmx4H4FEYNEJg8iPOuguTlVrFjr4Gp2sPCFzrwr0YyZzecgzD8WT8a15DvAphWJeUtS0nOQQllC7iATmU4OI5V7Js9mc3xzryvbWHb+dOeilzpU5UmC2ZKLrPCZUpXLSOV4TYdlbU9hh/wBSruDCPIKrhWOw/Bp4/axEexDYqXazB6RROWTBOXS4B9d79s0HhNkuPLyNJzKM2kDQSbkxVu+LYaMdxbJ0w6f7zryvJYoc7TSn0WMOO9BV7VqNM95d0HMHkzKSsK4pnUcL30gz38qRDBrUYAJJ5ChGakrTC01hh2H2+5mSlKWkyQOqy0OPPLTzGY4hBE8dKk3Z2GpTEkQUqUVBQ4gzx7I8ZoDaqZVraakuRSk16HqkE7MJUqmWIxuTqg660gYxMQBU6ReTTNBQ6w+0oi5tfWj1YlK0kKAIIsPPSqk7ir2plg8UQCOMeYoNBsSbR2OsuKyIKgAVSPqgAkye4VFsNgrebSkJUSoQD6OsnNH1Y1PKrO1i8i0uDUa6TEajtEmnu6+xcAVpcbUvPM3cAIJ16sR4VnNpMRpICf2e2y9mU2y0pazKlDpMFkKLW9IKkW0uTFUzAtfSoiPTTcaekNByr3RzYjDkpWnODEhSjBi4kCJqXCbDwrcFDDKSOOQT2X51KM31yJKS8DQ4WR8c6pm+O66XkrSE3KSbW0OtXtt5Pd4n8TUGKw+a6YNlDwI/kK5FCUHaI04u0fK+1tjltwpSQoDiLjlFCu7HcSnMpJA7bT3V65tXY7bDgK0HqqkpIgm/I61XNubwdKohKEgA66mJ0F4ivRUpPRZWyv4DBdEm466vYKNUdBoE3Pf/AKVyF8+Pt765dVCY+JpiiNOqnuFvzqNb1dBEAc4vULifjwrBOV4mfA+Qpa89+dFOCEmgHBeikKzS3Teo0KvXfR2rgiKwCNRvWyaxQrMtEBmesS7WBubVyU1jH1Xus7OBwh5sNe6B+FGPG/iKB3JRm2fg/wCxQPVP5UyxmGUkgkWJH+hrwpp5Z0I43QP6ExP7Pko2o3aK5QOIPEH901T/AJ8kYLCtqnKvpM0KKZS2pXVtrJIsZsDY1zsra6jiS1mVkW3mDalg5SkxKARxHAQL0VC12FbV0GNL6RKYMEc+Nog9vbReFdWlJSqCeBnTvFV9nEZYMgU2wuNS5ob/ABxrphyKS/0nKNDTYrGXPJmY08ar2M+T/DOOKcWt2VqKlAZYuZKQYtToJeLa0slKFyLkDSb6j4vXaF2Gb0oEkc4vXQpUkRnKtCZvcDAp1Q4rvWfwimuF2FhUFJS0AUghJk2B1i9qmU5esBpXKyX9Gaf2ax/ymzebpm576HdYQBAQgdgSKJVPKh3Bzt3286W3VIVybIUKgaD1CqRt7cUrWVsRBMlCjETrlPLs7KujmJbGriPvJPsBoV7araf2z9ltZ9sRSrstIaLkjzzE/J08BmC0Ai8ST4TFI8Q2ts9GsQoeo91ero2mCbNOnwSPeUKrm+Wyy6jOGsqk8SpJMHsTPnVoSnfyLQlK8nnylXorDP2+NaBm96k4V1FRo3i9OA7q5dcI6yFZTM2tNB13n+PL86FDFj2Lvu80oJdMp1kiT96mjvyiJOhgAx5Gao5xYylKhI/GlTqYmJE0jhZNwTyep4nftIdUkOSkgEESYMXFvCk+0flIeZcUG1Zk8JBkc9apDS1kECeHhGgHhXGLVmXJknlRUFYOoz2vva/ij11Kg6CbeA/Ogmk6E/HbUbDF5Nz2eQouAPj2U/4URyT/AC/Ou1xMcvOo0gzPqFbSm/dfvJoBNmoskgmpFuflWi5qOQrGBXmrRS5TV6YOr50GDRAzFpAFC4g9Y1K85Q7hvRSFbNJExUjyINcIN67cVQ8mMaF66U0KjQb12pV6zCj6G3cxbydl4JTPpBJkExKQtYNwDT44lxwJK1TBsBaOEk8TSf5PAF7Lw3Z0o9Tyvzpy6INeJybf6VSzZXxus5jcJhgh4shpbpJCcxMuKAi+og62vT7Z26zWFQSnMtZIzOLOZZ7J+qOwQKI3OP6MByW7/GXTTGDqHvHmKn2ejNeSibYAzpIEdQeZqBlZBEVPtVyVJPYR7aEQb0bpnPx/UueAfUgkEA2EHs4VCjDqB9JMdqb+ceyu8O9XRcrsXM6po5Hy+0L9muuOFwLSpsJVCTY5hfmI/wBaMGz51W4f78e6BUk1OgxW/q14A+VvSBhsRviCe9az5k1idltJ0aR90ecUaXKgLtZ8swPkkZ0Q4W7rUO7stsmSJ7yfwqUmtUjnP2L2l7I28A2nRCfjvqHGYVKgRA0PAUVWssnhccaGWzKzwXeTCdFiVJAgSSPVNL2zNW/5QcInpytMGBeDaeI75qksufHr/OvTg7iejB2gxDkxUzWk9lApVbvNFNaH440/gdArjOvxrUTnAXowo63jQzyJPjWNRtLsC3Gueji51qKb12VVjEzI8edbbGZU8Bp+dQo0jnRjMCg3RkjaxBrbjwSiKFfxN/jShnMT+dLTYbol6XhULruvaT/Kh1u1Etz2U4lkjjlQrVc91RuOaVwV2ogs04azLWgZNdUGxSMmDWTNdOCoEmiYnTXVcJNbQ5QGPpH5ND/u1rsW74fSTHtp1i6ysrxeX7P9LI73O/4c9jrw/wDKqm2OPUPePeFZWVF7CeaOLlagdUKcT4Z5B9RFdJNbrKrNZOeGiw4V6pekvW6yrI89krblTBdZWUaMZ0tYVVlZWCaCqzNWVlAxhXXClVlZShKXvLslK8QEwAFIKtIkwrUDma8027gOjcUUmUlRExAniPXbwrKyu3jk8HRxtixp2RHfRjT3srKyuo6UTIVp66yOrWVlKxkBKTBPOugi1ZWU4CRtMRXLz0DtJ9grKyprIXgY4bG7O6JIdbxJcygLKVCCoekUyuL3GkRfW1AN4vBpzZ21uSlWUIUtsJWVoCR1lqMJSl1UkqkuAcLbrKp5JMLcx+y8xUlnElNyE5yk+gQkZ+kVCc1zYm8zHVrn57suRLT4Ga4zKPV6ODP0guF3sb6SmsrKyMCYrFbO6FYQ2+HShIQok5UrAMlQ6QySYBIEckpuTv8A+R2dlROHVmg5+s7GboEwU/TadNn1+qRaa3WUQEoxuyc89DiCnN6Mn0ci+PSyesWxw9Am0xUAxezQ6klrEKaCFBQSrKsrtlMlZE+nJskymEi9ZWUoaJk4vZkj6F5Qg5sxUL9MFApKXbANKWi4N20niahfe2bCsqHgSlwDMlVlHKlo2eMR113n6qT+0MrKK9GCHMXsgheVrFglScpkWR1AqR0l1XdULxKEDQqit7ULRecLAUGiolAV6SUm4SbmY0mbxNZWVg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4" name="AutoShape 6" descr="data:image/jpeg;base64,/9j/4AAQSkZJRgABAQAAAQABAAD/2wCEAAkGBhQSERQUExQUFRUWGBgVGBgXFRcXFxcXFxUYFxcUFxQXHCYeFxkjHBcUHy8gIycpLCwsFR8xNTAqNSYrLCkBCQoKDgwOGg8PGikcHBwpLCwsKSwpKSkpKSksKSwpLCkpKSwpKSwsKSwpKSksLCksLCwpKSkpKSkpKSkpKSwsKf/AABEIAKgBLAMBIgACEQEDEQH/xAAcAAACAgMBAQAAAAAAAAAAAAAEBQMGAAECBwj/xABMEAABAwIDBAYFCAYHCAMBAAABAgMRACEEEjEFBkFREyJhcYGxMpGhsvAHFCNCcpLB0SQzUmKz4UNjc4KiwvEWJTRTVHSjwxXT4hf/xAAZAQADAQEBAAAAAAAAAAAAAAABAgMABAX/xAAjEQACAgICAgMBAQEAAAAAAAAAAQIRITEDEkFRIjJxE2FC/9oADAMBAAIRAxEAPwD0XZm9DZzJUD0gUpKkxJsYH4UDvVmUlroZSsuEIvBCiy6E34Xpp/8AHoQ4pyAFLtMXJudfCgtsDrYb/uG/alY/GvB7N0jpiis7ubUSymW5zkkLVmvKf2kkGYMm/wC141Z9qH55hWyIHSFJmJFkruByMW7xQ+0fk2w7zynczqM5zLQheVCzxJAHHsineNwYDYQiEhISkDQACwA8K6eOanNIRlXRushASFKUYJNgBPnTLA4ZtJITMyDrNwIFA7Q2Y8kqCAlVkwQpNzN9SDyrjZDOKSqVNGLdvko16jSZEs6XdM0lQ0kTHceFcYnFJSc9g5BCVEX7BPKl2LxqkCXBlUUqyiOIQopmD1bxc8qrLe+jwEQgyOOaR3dalvwCi87P2ioo+kVKhqRa3AwJE91GIxM+dUBvfdwR1GzHPNftN6mb+UBwW6Nv1q/OijF9S9W/nHbVEHyiL/5SPvKrf/8AR1cWUffP5VrMXlWNA1UB3kVGvHAfWT6xVFxG/wCpQ/UpH96fNNaTv+Y/Up9f4RStvwFIui8elVsyPWOHjXYYRz9oqmMfKAQZLDfhb20Wn5Q0n+gHrH5VJxTdtDXWmW/DpCJi81Hgdp5ysdGU5VRJ+t2jl3VWU/KA3EFlXgpMeqKka3/QP6NfgRVFjQuy1qdBoTGYFDgIVmggiyuBEctar5+UNo6tuf4fzqE77Mn+jXM9ml/3qe6AGtbl4ZOoWq/FUeQqPFbnMn9WMp7ZI8aDwm+LSQcyF3MiL+aqkVvewdQ4O4f/AKrdjUDublrOjjY/ukfnQ6Nw3gSelT4FQ/CrPsnFodRnRnymR1je2tpNb3jxwZZCgCesBZRTFiZkX4UdmEGxN1HGHFKK0qBSpIudVJIBuO2qwzua644tDbrJU0QF5VKBSVCRcojTiKf/AO0CzhnFgkELSkdYmJmbmk+D3kcBUcxlRGY2BNouYv41OggW2d3H8MElalHNMZVlWka+sUmSy4Sf1nt7K9adxbxQktNpXa+YxFhp7fVSnaO8WIYUkLZbGewvOn+tK/wxFiEH5nstJmTicLM6+kT4aVdG9opcWpCFHMgEHqnITb60Qog6gG03qtbZeLiNnKUIJxbBI5Hrk1FsfB4xOK6N1B6NCypLqVAJUi0SmZzmwIjn48EqSdlRnvo7GzsUf6p32yK6+T4f7twv9n/mVQ+/h/3Zif7NXvCoNgPOo2bg1NJB+jTIJj0tD2xy7ahaUM+xmAb6bpPPvuOoVIhICAmVGEgGqwjcjE/sOeISPxr1nCYtYaJcKSrjlFhalG0NqIQpOdYTMnXlpYXr1+KuiISeTz3E7lYr6qCR3pB/KhXd2nkA/ROgfvFJ90RXoitttEGFqPclX5UDitpJKbFRvxSfxFPgW2VLZG4eJdMnK2knVRBP3Rf104e3SbahK1KJiSbD2RVk2JjUmOtfttS3fKz6etq2D/iVVFFMmpO8l0eHVPdSHa39DGofZP8AjinzvonupFtX+i/tmf4ia8Dyj0EWYCl22fR9XmdaZilO31wjxTx7T66vxYmv0kys7QV6fcn3qWpV3UZi8QZUBoUifviljuICe/lXrskN0CcOub2c8Oof5VSADax05Vb9nuk4Zzuc92qnj25dXKlakATAABsAOAtSPIDnIe2sE8j6qhVh/wB5Xrrn5pP1l/erUGyeDWspqIYP95f3qz5r++v71ajWSie2ulNmhhhr+kv11IpFoKleumUGayVJrtNLujP7SvvV2lJ/aV66XozWMk1KDS5IP7SvXUyEfvr9dbq0YIz1ypVcJa/fV660tuPrr9dDqazoTWsxrNj4ojFtIkqSpQBCoIINiCDUGIxUKIA4nzouLQT0jc1f6Mkcys+pQ/Oi97kzhT2KSfw/GgdzHJwzZ59J79NN4EzhV9gSfUoUyF8lIVbBrtq4n3VUp2filNKzJABgi6QoXETChTfGqjCGOLg900jQg3M8D5UDF6eZEhSlKBUJsY8qV7TZbUoAq0FipVwedzTHabSlBEcB8eVVbab7KVguLTIEZZE+MXqeEGmy345nqbN0/wCIZJjiejXeeNXIivN3t78LGDTn/VOtrXCFQAltSTEC9yNKtmG35wTlk4hAn9qUe8BXnSi2soswHfpM7MxAH/KPmKM3Jb/3dhP7Fv3azbiwrBqIIIKRcGQesniKN3daCcKyBoG0AfdqSXwz7Cxfts/RPD44V53tFxWsmQBB42NehbfJ6J+DH+orzrHmQfsmvU4voiD2Au41wCy1euuW8Y5lupX3jW1I6prEpIRf86K2GgzZ+0FJW3LihdM3OhIn2U03x2tnfGXQICZ59ZRn21WQZlKjHb2c6xW0FAwYXlsDzHCqJtfUCS2z3RWnh+FJdqDqp7HGf4qadKFqSbXP0c8ltH/yorxPKOlFkpNvOuG+8oH+Kfwp1SfeVMt+KPHri3tqsPsv0meeOvGDc+jz/rBQKVUU9ofs/wDsFBIN69giWDAK/R19yvdqs4xX0i/tHzqy4EfQL7le7SBOAceeUhtOZUk8NBckk2A7TWSsDAs1dBdSYzALaUUrSUqGoPr8agiKbqLZKVVwpVcqXUS10aDYThXYWDAMGYNwe8U131SBiVZQAIRYWA+iRYCq709d4vGqcupRUbXJk2ECSewCqxozISutsuTQ2epWzWaMg0OVsPRQmeoX3qSrGGScVNdlU0uwgJNWXEbvOIw4eJREJJSD10pWSEKIiIJB40/SkCxVsgfp7H2h5mg8UTmPefM0ZshX6ex9of5qCePWPefOpSWQo9Q3JTGEbtchZ/8AIr48Kd7RaK2FpAklJAHM0j3OP6M19lXvmrI2bUEYoW0mCnDZSIPSGZ+x/Oq45iUpTrJMwP50/wB99ppSC2CMxUSRyEJ/n6qoRxUmkYyQz2vtt14QtZjkLJ9Q/nSzDYBvVxWUJBJV+ykchz0A7SK4UqfCgcIy5iFuoSFKSEhJgTcqsY7MppJYi2Ujug9O+bCJSnBJWgfWW4vOe3qkBPcBRTbzGJSVYYqSsDMWlmVQBcoV9cdmtVnBbPCH+ixCSmDlPL/Sre5uuGlJdZMFHW19lTWCmyPZm33W0kIUrKfTbmxgzInzr2DcneNrE4dAQYWhISpJsRAiY5GvE9oJCH1gWGbTlmAUB7Y8Kl2XtdbDqXG1ZVAmD28iOIjhTcnCpxxslZ6Ft3ezK/i2XFAJHVRCbkyLE901VF45K9DqD5GgNtbRL7q3SACs5iBwnl2VAzKYporqqEYw6SEma4L3VsLHS+prrFvJAQAJVYwdCom0jkNe2mGB2T0gzKBKfVnPPsSD66T/AEImSypdxA8T6q4VhTJsfA2q4YHZCMwBKyn9kkecT7arjzQzK7yPUatH5CaPcFGkO2f1J7Cj+ImnpNIN4DGHXH7v8RPKvDe0dSLSKV7fHU+7/ETTMUr3hUA0Sez30RVI7RM8xfcjN9lXvig2nJPjRWKbknuV7woVDEGvYIFhwR+ic/ve7UG7rifnDwMHM24kIUoJDhMdQqJtz4aVLgv1TncfdFVPGr66u+mg8iyZY98HEl6xHoIBAIUEEIAyAjWI1qtlc1Cp0nWuYqzlZOyTLOlcOCisEiTerTtHdNPQZ0lWcIbWRAyZXDACTrItPeeVOoYDZQya0DRD7MVGkUOtMdEGWpGDerjuduqjESpycgkWtKyCQmfAnw7ar4weRcGrdLBYKtMa276WvuXq/wC8eyWfmiHW0qBCskkyVdSVFSRZBzTA4ivPn0QaXpWUMmFYR8A1d8Ztdj5mhtpw5oSpxJQesv7ZPopBMCK8/aFFpXANEDGmxnf01nvHkqhTBJvx/Gs3eV+mNfH1FUNnvXLL7DrR6ruu+BhGpn0SJg8VE8riisdvClvKkG6pM8ojhzvVT2ZtYJwyBKhFraaE86VbwbQLrfUzlaTIk8Pranl5VytysqlEj3o2a0St1JVmVJkqJB8DpVTae0PbFMHtp9I2DMyNOV9KUaa94posLJcZiIFu4eVWPdPDFCFlIMkiY11059tqp7isygO2rZsHa3QuJMgcAVCU5o4g62n11HneKK8eyPebCfOCHG1AL0cRIk2kLAgGOB8KCwO2ll/o8xgmPgU8f2YhtK3HFJLhWTlQeqEqMpR3Cx9lVXazow7al5h0igQm0HrekfjnUuKX/I/JHybxWLzuKULgq9gIjyFcofkdtz/ipbsx36FM8DHtqRp+/iR5V6KOUcNPZkz9ZJ+I+ONEtYrMALCPDxpGMVkknTMARzHHznwo9KoOZJv7Pg60JIGy44TYAeAXIEJ04lXf6qk6PEgAGwFrE6d1IGtoFQAzrSRqAYqd14267n3q5nh5Got+ySoEZjftqt41tQcWNOsr3jXGCx/RkKlSjyUQoeozRD22EKMlB8FkD1VWEkibjZ7NxpDt1MsO/Zn1Gafk3pJtn9S79hXka8V7R0osDXojupZvGfoVaaDX7Sbd54UxwxlI7qA3hA6JU8p9Skke0CqLaJnmb6jOnBXvVAkmjMQqDPCVjXtpcH69Y57H2yhKFjnb2CqfihKz4eQq2YHFhtsKBCibFOmU8yTroDbn2VDu1shDzyukAKUoKzJIBypESRcCSNOFUgrbXoSRUVNxWguKs+9uzUNOdRASClKhlUVJMjVJN4PI1VFrqzjQiCmMRBq4HexKsKGkhSTCUmVkphN5Sk6SYnuqgdNUiMVFPGa8jUEYh6ZodLlcLcmuc1Zytjote7O9q8NICjlMnKfRJyxPl6qT7Q2kS4Vazc+OtL3DFB4h+9Wi6RqLntLexeIZKVJbTPWUUggrUE5cyr8uVUxZvWN46KxDgJouSqkZInwzRJjtpxjt2X22g6tshBiFSPrCRaZ0FKG3as20MchOCaaCgVLUt1cHSOohJ8Mxj96gsmYn3fRGLb8fcVQYIntozYF8WjuP8NVBNlMgaTqda4+T7MdaLpsvZvSYf0ZOUKET239VAPs9G26omClCleJSUgeuaf7KxYS02UrCVJQBewOoUCeFr3qvb14rMyVWg2jSRB4i83muPu7oeMbyUlLttPw1P+tRBVzWsMonhx9n5VmIUBJFoFUQ7A0vdeOPPlVwwDTZbKVXsr6s3ixnv8qpuDaklXb8TT1G0sqOdtKjzK9FON0c/PWUpJLpgfVvJI4A8LxVT2lj1POZl8TpyHKptokZqXFUGarxcaWRJyvA6ZdgJHeo+uKjGLEzwHtPHyiljS1KJ1M+X5U42bs5SrBPibAeNXuieyB3EhVjm1nTWmoxhgEJULceP50U3scxJN9LD8awbOVlJknmOXtpO9j1RjG0NLH47KcYbFIciTB7aQoZnUSBauXGFJuldu3yNZwUhXZd8BsoLcQjNAUoJkCYkxOtFvbtKCiJFjFUjBbVdbIhSklJBEHTkRTL/bF/i7ftAnyqT4peBPl7PoMm9JdsH6J77C/I05bVIB5geQpRtcfRu/ZX7pryJbOlDzCnqJ+yPKgN4h9CqP2T+FF7NVLLZ/cR7ooXeEfQq+yryp08kzz/ABiG7mVfX58+7sqtJdvFN9ouKC1CTq4Iml7eHm/EXr10cbLLuvdKp5/hSDA7cVh15gAZTlIIsQpAkGDVg3cHpd48qpm0G4VCltosmynEJI6o1BVI9VPCTUsGeiTbW314heZQAsEgAQAlIgASaSL1ohXRccQwP78+6DXDj2H/AOobPcl0/wDrq7tmUWDkGsSTRCcbhtOmJ7ml/wCaK2vH4ZP1nT3NJ/FyhTH6shSCa7S3Wjt3DfsvHwbT/mNa/wBpWAbMuHvdSB7GzTKOcgcWWbY+55xDSllxKAm1wo/VKvqpNoBqu43ZmXwqx7D+VTDsMLlt1LgJKGwrM24csJzL6uUTMiDbS9U/GfKCVkn5swPF0+SxXSpLKAkyJTF66CTwoVe+i+DGHH91w+blaG97vBDA7mUH3ppGUD7g6VMVmlJ3sxBPpNjuZY/+upE7y4kn9codwSn3QKBixbBCvnKTwAV/DUK1hdlKUoGDM6QeyIOlA7tbcfU/iQp51QTh8QQCtUAhKYIE2InWgXdquL/pHPvqPma5JtWxkeqbK2VLfXsDeCBJgRBngaH3m2ShTUG54aWPGLakGs2/vJ0DykOGCI9RSCCOyDSzaG3+lQCm4ix1vXjSnKUrPQ44xUSnP4Tox28qS413Uc6ZbWWoXIg60jeXcV6PHqzmnsPYVCAkDtNT5RlnTkKFwzo1NaxWJnqig1bCmLccoAkVvBbEW7fQczTbZ2xwTnXJ8vzNNQLcuX51ZOkTasBwWxEpsSTztrTRlUSkAADl3VjRty4d9TBQA0vOvsqcm2UiqJGXIHAWodS7zpwNcqdih38V6/jzoIzOFJhZ7faPzrFEfHGoH3wY9lRfOpkHUadoqtiBC0W7RwqK3Z4xr41yh4EciPiR+VRrXJ0o2A+nsI5LaDzQg/4RQG0bpcHYvyNEbKXLDB5tNH/AKgxiZzdyvKvBlsqhlsc/QNf2aPdFQ7eTLKh+6r3TXewj+jM/2aPdFa2yfoz3K90062IyknCtkOJUgXMBZuqTckH6vKBz40AnYC0mdUftfh30zx6ClZ5ER6r1YMM4g4UJIvlnxuDXrxycok2cyADA+Irxjesn52+P6xVfQe72CSUrJ529Rr5/3zEY/Ejh0iqrBfIFYK+pcV0hYNZicKUnUVElPjXSOg9lwDlXY2e+6eq04RzCFR69KGQ6oZbEhJJiOcT2nSrXhN7TBzEzFirMbiNbaVLlnKP1Vjxp7AWd0X4nolnuufUDNL39jOhUdGueWRU+qKtuzt7gnMFOIuZ1jwg+NHbS2m6U+lAsbH1Ty7q54807yhv5qrTPPsRsh4C7Tg70kfhStxhQ1BHhXqOBxiSklaj3DjUqWkOggoB7SBI8asuati/zPJIreavSzuyAorDTTiNCCkH1A1W9obqwoqSAhBvC1wlN9AogyPbVVzRZnForrCZNHNpINFp2UhJu+wP77ivcbozA7PaWtKUvIKiYADTyr8B1sooy5IpCUa3VP0+L/wC2xPkigWDcd9OMIGMKrFSt1x1aFsx0aUISVqGck5yTGWwA8aWpAzJAvJHnXJJ3bG0e3b97KacQStCSekbTmyjNAbzZQrWJAtNVhOCSlJykxHJJHhoR6qsm8yivDnKlZUTnAifRlJHfAkV5y5tdQaWo6Axyn4g15XGnJUzq4prqLd53h2WmqetckCicbtEqJvSxT/rr0+OHVEpythaH7022cxYLVF/RGviaVbKw+dV9Piwqyi3IfnwA+OFO8AQW2Ldnxeo3HbgfEVCt2BPLzrhpySCfi9I0Og1b2nfWi8I7b+RobEPXHiPGlzuM64i14rJGbC38XxoHFYvrD4+OFQPPelz1/Gg14ifjjRoRyDzix7a4ecpcl6tl6KNAsYN4q/sNEB7tHiJpT0nGu0YyBRDZ9VbEX+i4btYZ/hprMQfS8fKoN3FTgsKf6hn+GkVK8bmvDlsqg7YCpwzP9mn3RW9sj6I9x91VD7rrnBsH+rT5UTtO6PX7prXkVlYfZmx4H4FEYNEJg8iPOuguTlVrFjr4Gp2sPCFzrwr0YyZzecgzD8WT8a15DvAphWJeUtS0nOQQllC7iATmU4OI5V7Js9mc3xzryvbWHb+dOeilzpU5UmC2ZKLrPCZUpXLSOV4TYdlbU9hh/wBSruDCPIKrhWOw/Bp4/axEexDYqXazB6RROWTBOXS4B9d79s0HhNkuPLyNJzKM2kDQSbkxVu+LYaMdxbJ0w6f7zryvJYoc7TSn0WMOO9BV7VqNM95d0HMHkzKSsK4pnUcL30gz38qRDBrUYAJJ5ChGakrTC01hh2H2+5mSlKWkyQOqy0OPPLTzGY4hBE8dKk3Z2GpTEkQUqUVBQ4gzx7I8ZoDaqZVraakuRSk16HqkE7MJUqmWIxuTqg660gYxMQBU6ReTTNBQ6w+0oi5tfWj1YlK0kKAIIsPPSqk7ir2plg8UQCOMeYoNBsSbR2OsuKyIKgAVSPqgAkye4VFsNgrebSkJUSoQD6OsnNH1Y1PKrO1i8i0uDUa6TEajtEmnu6+xcAVpcbUvPM3cAIJ16sR4VnNpMRpICf2e2y9mU2y0pazKlDpMFkKLW9IKkW0uTFUzAtfSoiPTTcaekNByr3RzYjDkpWnODEhSjBi4kCJqXCbDwrcFDDKSOOQT2X51KM31yJKS8DQ4WR8c6pm+O66XkrSE3KSbW0OtXtt5Pd4n8TUGKw+a6YNlDwI/kK5FCUHaI04u0fK+1tjltwpSQoDiLjlFCu7HcSnMpJA7bT3V65tXY7bDgK0HqqkpIgm/I61XNubwdKohKEgA66mJ0F4ivRUpPRZWyv4DBdEm466vYKNUdBoE3Pf/AKVyF8+Pt765dVCY+JpiiNOqnuFvzqNb1dBEAc4vULifjwrBOV4mfA+Qpa89+dFOCEmgHBeikKzS3Teo0KvXfR2rgiKwCNRvWyaxQrMtEBmesS7WBubVyU1jH1Xus7OBwh5sNe6B+FGPG/iKB3JRm2fg/wCxQPVP5UyxmGUkgkWJH+hrwpp5Z0I43QP6ExP7Pko2o3aK5QOIPEH901T/AJ8kYLCtqnKvpM0KKZS2pXVtrJIsZsDY1zsra6jiS1mVkW3mDalg5SkxKARxHAQL0VC12FbV0GNL6RKYMEc+Nog9vbReFdWlJSqCeBnTvFV9nEZYMgU2wuNS5ob/ABxrphyKS/0nKNDTYrGXPJmY08ar2M+T/DOOKcWt2VqKlAZYuZKQYtToJeLa0slKFyLkDSb6j4vXaF2Gb0oEkc4vXQpUkRnKtCZvcDAp1Q4rvWfwimuF2FhUFJS0AUghJk2B1i9qmU5esBpXKyX9Gaf2ax/ymzebpm576HdYQBAQgdgSKJVPKh3Bzt3286W3VIVybIUKgaD1CqRt7cUrWVsRBMlCjETrlPLs7KujmJbGriPvJPsBoV7araf2z9ltZ9sRSrstIaLkjzzE/J08BmC0Ai8ST4TFI8Q2ts9GsQoeo91ero2mCbNOnwSPeUKrm+Wyy6jOGsqk8SpJMHsTPnVoSnfyLQlK8nnylXorDP2+NaBm96k4V1FRo3i9OA7q5dcI6yFZTM2tNB13n+PL86FDFj2Lvu80oJdMp1kiT96mjvyiJOhgAx5Gao5xYylKhI/GlTqYmJE0jhZNwTyep4nftIdUkOSkgEESYMXFvCk+0flIeZcUG1Zk8JBkc9apDS1kECeHhGgHhXGLVmXJknlRUFYOoz2vva/ij11Kg6CbeA/Ogmk6E/HbUbDF5Nz2eQouAPj2U/4URyT/AC/Ou1xMcvOo0gzPqFbSm/dfvJoBNmoskgmpFuflWi5qOQrGBXmrRS5TV6YOr50GDRAzFpAFC4g9Y1K85Q7hvRSFbNJExUjyINcIN67cVQ8mMaF66U0KjQb12pV6zCj6G3cxbydl4JTPpBJkExKQtYNwDT44lxwJK1TBsBaOEk8TSf5PAF7Lw3Z0o9Tyvzpy6INeJybf6VSzZXxus5jcJhgh4shpbpJCcxMuKAi+og62vT7Z26zWFQSnMtZIzOLOZZ7J+qOwQKI3OP6MByW7/GXTTGDqHvHmKn2ejNeSibYAzpIEdQeZqBlZBEVPtVyVJPYR7aEQb0bpnPx/UueAfUgkEA2EHs4VCjDqB9JMdqb+ceyu8O9XRcrsXM6po5Hy+0L9muuOFwLSpsJVCTY5hfmI/wBaMGz51W4f78e6BUk1OgxW/q14A+VvSBhsRviCe9az5k1idltJ0aR90ecUaXKgLtZ8swPkkZ0Q4W7rUO7stsmSJ7yfwqUmtUjnP2L2l7I28A2nRCfjvqHGYVKgRA0PAUVWssnhccaGWzKzwXeTCdFiVJAgSSPVNL2zNW/5QcInpytMGBeDaeI75qksufHr/OvTg7iejB2gxDkxUzWk9lApVbvNFNaH440/gdArjOvxrUTnAXowo63jQzyJPjWNRtLsC3Gueji51qKb12VVjEzI8edbbGZU8Bp+dQo0jnRjMCg3RkjaxBrbjwSiKFfxN/jShnMT+dLTYbol6XhULruvaT/Kh1u1Etz2U4lkjjlQrVc91RuOaVwV2ogs04azLWgZNdUGxSMmDWTNdOCoEmiYnTXVcJNbQ5QGPpH5ND/u1rsW74fSTHtp1i6ysrxeX7P9LI73O/4c9jrw/wDKqm2OPUPePeFZWVF7CeaOLlagdUKcT4Z5B9RFdJNbrKrNZOeGiw4V6pekvW6yrI89krblTBdZWUaMZ0tYVVlZWCaCqzNWVlAxhXXClVlZShKXvLslK8QEwAFIKtIkwrUDma8027gOjcUUmUlRExAniPXbwrKyu3jk8HRxtixp2RHfRjT3srKyuo6UTIVp66yOrWVlKxkBKTBPOugi1ZWU4CRtMRXLz0DtJ9grKyprIXgY4bG7O6JIdbxJcygLKVCCoekUyuL3GkRfW1AN4vBpzZ21uSlWUIUtsJWVoCR1lqMJSl1UkqkuAcLbrKp5JMLcx+y8xUlnElNyE5yk+gQkZ+kVCc1zYm8zHVrn57suRLT4Ga4zKPV6ODP0guF3sb6SmsrKyMCYrFbO6FYQ2+HShIQok5UrAMlQ6QySYBIEckpuTv8A+R2dlROHVmg5+s7GboEwU/TadNn1+qRaa3WUQEoxuyc89DiCnN6Mn0ci+PSyesWxw9Am0xUAxezQ6klrEKaCFBQSrKsrtlMlZE+nJskymEi9ZWUoaJk4vZkj6F5Qg5sxUL9MFApKXbANKWi4N20niahfe2bCsqHgSlwDMlVlHKlo2eMR113n6qT+0MrKK9GCHMXsgheVrFglScpkWR1AqR0l1XdULxKEDQqit7ULRecLAUGiolAV6SUm4SbmY0mbxNZWVgH/2Q=="/>
          <p:cNvSpPr>
            <a:spLocks noChangeAspect="1" noChangeArrowheads="1"/>
          </p:cNvSpPr>
          <p:nvPr/>
        </p:nvSpPr>
        <p:spPr bwMode="auto">
          <a:xfrm>
            <a:off x="155575" y="-1600200"/>
            <a:ext cx="5943600" cy="33432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6" name="AutoShape 8" descr="data:image/jpeg;base64,/9j/4AAQSkZJRgABAQAAAQABAAD/2wCEAAkGBhQSERQUExQUFRUWGBgVGBgXFRcXFxcXFxUYFxcUFxQXHCYeFxkjHBcUHy8gIycpLCwsFR8xNTAqNSYrLCkBCQoKDgwOGg8PGikcHBwpLCwsKSwpKSkpKSksKSwpLCkpKSwpKSwsKSwpKSksLCksLCwpKSkpKSkpKSkpKSwsKf/AABEIAKgBLAMBIgACEQEDEQH/xAAcAAACAgMBAQAAAAAAAAAAAAAEBQMGAAECBwj/xABMEAABAwIDBAYFCAYHCAMBAAABAgMRACEEEjEFBkFREyJhcYGxMpGhsvAHFCNCcpLB0SQzUmKz4UNjc4KiwvEWJTRTVHSjwxXT4hf/xAAZAQADAQEBAAAAAAAAAAAAAAABAgMABAX/xAAjEQACAgICAgMBAQEAAAAAAAAAAQIRITEDEkFRIjJxE2FC/9oADAMBAAIRAxEAPwD0XZm9DZzJUD0gUpKkxJsYH4UDvVmUlroZSsuEIvBCiy6E34Xpp/8AHoQ4pyAFLtMXJudfCgtsDrYb/uG/alY/GvB7N0jpiis7ubUSymW5zkkLVmvKf2kkGYMm/wC141Z9qH55hWyIHSFJmJFkruByMW7xQ+0fk2w7zynczqM5zLQheVCzxJAHHsineNwYDYQiEhISkDQACwA8K6eOanNIRlXRushASFKUYJNgBPnTLA4ZtJITMyDrNwIFA7Q2Y8kqCAlVkwQpNzN9SDyrjZDOKSqVNGLdvko16jSZEs6XdM0lQ0kTHceFcYnFJSc9g5BCVEX7BPKl2LxqkCXBlUUqyiOIQopmD1bxc8qrLe+jwEQgyOOaR3dalvwCi87P2ioo+kVKhqRa3AwJE91GIxM+dUBvfdwR1GzHPNftN6mb+UBwW6Nv1q/OijF9S9W/nHbVEHyiL/5SPvKrf/8AR1cWUffP5VrMXlWNA1UB3kVGvHAfWT6xVFxG/wCpQ/UpH96fNNaTv+Y/Up9f4RStvwFIui8elVsyPWOHjXYYRz9oqmMfKAQZLDfhb20Wn5Q0n+gHrH5VJxTdtDXWmW/DpCJi81Hgdp5ysdGU5VRJ+t2jl3VWU/KA3EFlXgpMeqKka3/QP6NfgRVFjQuy1qdBoTGYFDgIVmggiyuBEctar5+UNo6tuf4fzqE77Mn+jXM9ml/3qe6AGtbl4ZOoWq/FUeQqPFbnMn9WMp7ZI8aDwm+LSQcyF3MiL+aqkVvewdQ4O4f/AKrdjUDublrOjjY/ukfnQ6Nw3gSelT4FQ/CrPsnFodRnRnymR1je2tpNb3jxwZZCgCesBZRTFiZkX4UdmEGxN1HGHFKK0qBSpIudVJIBuO2qwzua644tDbrJU0QF5VKBSVCRcojTiKf/AO0CzhnFgkELSkdYmJmbmk+D3kcBUcxlRGY2BNouYv41OggW2d3H8MElalHNMZVlWka+sUmSy4Sf1nt7K9adxbxQktNpXa+YxFhp7fVSnaO8WIYUkLZbGewvOn+tK/wxFiEH5nstJmTicLM6+kT4aVdG9opcWpCFHMgEHqnITb60Qog6gG03qtbZeLiNnKUIJxbBI5Hrk1FsfB4xOK6N1B6NCypLqVAJUi0SmZzmwIjn48EqSdlRnvo7GzsUf6p32yK6+T4f7twv9n/mVQ+/h/3Zif7NXvCoNgPOo2bg1NJB+jTIJj0tD2xy7ahaUM+xmAb6bpPPvuOoVIhICAmVGEgGqwjcjE/sOeISPxr1nCYtYaJcKSrjlFhalG0NqIQpOdYTMnXlpYXr1+KuiISeTz3E7lYr6qCR3pB/KhXd2nkA/ROgfvFJ90RXoitttEGFqPclX5UDitpJKbFRvxSfxFPgW2VLZG4eJdMnK2knVRBP3Rf104e3SbahK1KJiSbD2RVk2JjUmOtfttS3fKz6etq2D/iVVFFMmpO8l0eHVPdSHa39DGofZP8AjinzvonupFtX+i/tmf4ia8Dyj0EWYCl22fR9XmdaZilO31wjxTx7T66vxYmv0kys7QV6fcn3qWpV3UZi8QZUBoUifviljuICe/lXrskN0CcOub2c8Oof5VSADax05Vb9nuk4Zzuc92qnj25dXKlakATAABsAOAtSPIDnIe2sE8j6qhVh/wB5Xrrn5pP1l/erUGyeDWspqIYP95f3qz5r++v71ajWSie2ulNmhhhr+kv11IpFoKleumUGayVJrtNLujP7SvvV2lJ/aV66XozWMk1KDS5IP7SvXUyEfvr9dbq0YIz1ypVcJa/fV660tuPrr9dDqazoTWsxrNj4ojFtIkqSpQBCoIINiCDUGIxUKIA4nzouLQT0jc1f6Mkcys+pQ/Oi97kzhT2KSfw/GgdzHJwzZ59J79NN4EzhV9gSfUoUyF8lIVbBrtq4n3VUp2filNKzJABgi6QoXETChTfGqjCGOLg900jQg3M8D5UDF6eZEhSlKBUJsY8qV7TZbUoAq0FipVwedzTHabSlBEcB8eVVbab7KVguLTIEZZE+MXqeEGmy345nqbN0/wCIZJjiejXeeNXIivN3t78LGDTn/VOtrXCFQAltSTEC9yNKtmG35wTlk4hAn9qUe8BXnSi2soswHfpM7MxAH/KPmKM3Jb/3dhP7Fv3azbiwrBqIIIKRcGQesniKN3daCcKyBoG0AfdqSXwz7Cxfts/RPD44V53tFxWsmQBB42NehbfJ6J+DH+orzrHmQfsmvU4voiD2Au41wCy1euuW8Y5lupX3jW1I6prEpIRf86K2GgzZ+0FJW3LihdM3OhIn2U03x2tnfGXQICZ59ZRn21WQZlKjHb2c6xW0FAwYXlsDzHCqJtfUCS2z3RWnh+FJdqDqp7HGf4qadKFqSbXP0c8ltH/yorxPKOlFkpNvOuG+8oH+Kfwp1SfeVMt+KPHri3tqsPsv0meeOvGDc+jz/rBQKVUU9ofs/wDsFBIN69giWDAK/R19yvdqs4xX0i/tHzqy4EfQL7le7SBOAceeUhtOZUk8NBckk2A7TWSsDAs1dBdSYzALaUUrSUqGoPr8agiKbqLZKVVwpVcqXUS10aDYThXYWDAMGYNwe8U131SBiVZQAIRYWA+iRYCq709d4vGqcupRUbXJk2ECSewCqxozISutsuTQ2epWzWaMg0OVsPRQmeoX3qSrGGScVNdlU0uwgJNWXEbvOIw4eJREJJSD10pWSEKIiIJB40/SkCxVsgfp7H2h5mg8UTmPefM0ZshX6ex9of5qCePWPefOpSWQo9Q3JTGEbtchZ/8AIr48Kd7RaK2FpAklJAHM0j3OP6M19lXvmrI2bUEYoW0mCnDZSIPSGZ+x/Oq45iUpTrJMwP50/wB99ppSC2CMxUSRyEJ/n6qoRxUmkYyQz2vtt14QtZjkLJ9Q/nSzDYBvVxWUJBJV+ykchz0A7SK4UqfCgcIy5iFuoSFKSEhJgTcqsY7MppJYi2Ujug9O+bCJSnBJWgfWW4vOe3qkBPcBRTbzGJSVYYqSsDMWlmVQBcoV9cdmtVnBbPCH+ixCSmDlPL/Sre5uuGlJdZMFHW19lTWCmyPZm33W0kIUrKfTbmxgzInzr2DcneNrE4dAQYWhISpJsRAiY5GvE9oJCH1gWGbTlmAUB7Y8Kl2XtdbDqXG1ZVAmD28iOIjhTcnCpxxslZ6Ft3ezK/i2XFAJHVRCbkyLE901VF45K9DqD5GgNtbRL7q3SACs5iBwnl2VAzKYporqqEYw6SEma4L3VsLHS+prrFvJAQAJVYwdCom0jkNe2mGB2T0gzKBKfVnPPsSD66T/AEImSypdxA8T6q4VhTJsfA2q4YHZCMwBKyn9kkecT7arjzQzK7yPUatH5CaPcFGkO2f1J7Cj+ImnpNIN4DGHXH7v8RPKvDe0dSLSKV7fHU+7/ETTMUr3hUA0Sez30RVI7RM8xfcjN9lXvig2nJPjRWKbknuV7woVDEGvYIFhwR+ic/ve7UG7rifnDwMHM24kIUoJDhMdQqJtz4aVLgv1TncfdFVPGr66u+mg8iyZY98HEl6xHoIBAIUEEIAyAjWI1qtlc1Cp0nWuYqzlZOyTLOlcOCisEiTerTtHdNPQZ0lWcIbWRAyZXDACTrItPeeVOoYDZQya0DRD7MVGkUOtMdEGWpGDerjuduqjESpycgkWtKyCQmfAnw7ar4weRcGrdLBYKtMa276WvuXq/wC8eyWfmiHW0qBCskkyVdSVFSRZBzTA4ivPn0QaXpWUMmFYR8A1d8Ztdj5mhtpw5oSpxJQesv7ZPopBMCK8/aFFpXANEDGmxnf01nvHkqhTBJvx/Gs3eV+mNfH1FUNnvXLL7DrR6ruu+BhGpn0SJg8VE8riisdvClvKkG6pM8ojhzvVT2ZtYJwyBKhFraaE86VbwbQLrfUzlaTIk8Pranl5VytysqlEj3o2a0St1JVmVJkqJB8DpVTae0PbFMHtp9I2DMyNOV9KUaa94posLJcZiIFu4eVWPdPDFCFlIMkiY11059tqp7isygO2rZsHa3QuJMgcAVCU5o4g62n11HneKK8eyPebCfOCHG1AL0cRIk2kLAgGOB8KCwO2ll/o8xgmPgU8f2YhtK3HFJLhWTlQeqEqMpR3Cx9lVXazow7al5h0igQm0HrekfjnUuKX/I/JHybxWLzuKULgq9gIjyFcofkdtz/ipbsx36FM8DHtqRp+/iR5V6KOUcNPZkz9ZJ+I+ONEtYrMALCPDxpGMVkknTMARzHHznwo9KoOZJv7Pg60JIGy44TYAeAXIEJ04lXf6qk6PEgAGwFrE6d1IGtoFQAzrSRqAYqd14267n3q5nh5Got+ySoEZjftqt41tQcWNOsr3jXGCx/RkKlSjyUQoeozRD22EKMlB8FkD1VWEkibjZ7NxpDt1MsO/Zn1Gafk3pJtn9S79hXka8V7R0osDXojupZvGfoVaaDX7Sbd54UxwxlI7qA3hA6JU8p9Skke0CqLaJnmb6jOnBXvVAkmjMQqDPCVjXtpcH69Y57H2yhKFjnb2CqfihKz4eQq2YHFhtsKBCibFOmU8yTroDbn2VDu1shDzyukAKUoKzJIBypESRcCSNOFUgrbXoSRUVNxWguKs+9uzUNOdRASClKhlUVJMjVJN4PI1VFrqzjQiCmMRBq4HexKsKGkhSTCUmVkphN5Sk6SYnuqgdNUiMVFPGa8jUEYh6ZodLlcLcmuc1Zytjote7O9q8NICjlMnKfRJyxPl6qT7Q2kS4Vazc+OtL3DFB4h+9Wi6RqLntLexeIZKVJbTPWUUggrUE5cyr8uVUxZvWN46KxDgJouSqkZInwzRJjtpxjt2X22g6tshBiFSPrCRaZ0FKG3as20MchOCaaCgVLUt1cHSOohJ8Mxj96gsmYn3fRGLb8fcVQYIntozYF8WjuP8NVBNlMgaTqda4+T7MdaLpsvZvSYf0ZOUKET239VAPs9G26omClCleJSUgeuaf7KxYS02UrCVJQBewOoUCeFr3qvb14rMyVWg2jSRB4i83muPu7oeMbyUlLttPw1P+tRBVzWsMonhx9n5VmIUBJFoFUQ7A0vdeOPPlVwwDTZbKVXsr6s3ixnv8qpuDaklXb8TT1G0sqOdtKjzK9FON0c/PWUpJLpgfVvJI4A8LxVT2lj1POZl8TpyHKptokZqXFUGarxcaWRJyvA6ZdgJHeo+uKjGLEzwHtPHyiljS1KJ1M+X5U42bs5SrBPibAeNXuieyB3EhVjm1nTWmoxhgEJULceP50U3scxJN9LD8awbOVlJknmOXtpO9j1RjG0NLH47KcYbFIciTB7aQoZnUSBauXGFJuldu3yNZwUhXZd8BsoLcQjNAUoJkCYkxOtFvbtKCiJFjFUjBbVdbIhSklJBEHTkRTL/bF/i7ftAnyqT4peBPl7PoMm9JdsH6J77C/I05bVIB5geQpRtcfRu/ZX7pryJbOlDzCnqJ+yPKgN4h9CqP2T+FF7NVLLZ/cR7ooXeEfQq+yryp08kzz/ABiG7mVfX58+7sqtJdvFN9ouKC1CTq4Iml7eHm/EXr10cbLLuvdKp5/hSDA7cVh15gAZTlIIsQpAkGDVg3cHpd48qpm0G4VCltosmynEJI6o1BVI9VPCTUsGeiTbW314heZQAsEgAQAlIgASaSL1ohXRccQwP78+6DXDj2H/AOobPcl0/wDrq7tmUWDkGsSTRCcbhtOmJ7ml/wCaK2vH4ZP1nT3NJ/FyhTH6shSCa7S3Wjt3DfsvHwbT/mNa/wBpWAbMuHvdSB7GzTKOcgcWWbY+55xDSllxKAm1wo/VKvqpNoBqu43ZmXwqx7D+VTDsMLlt1LgJKGwrM24csJzL6uUTMiDbS9U/GfKCVkn5swPF0+SxXSpLKAkyJTF66CTwoVe+i+DGHH91w+blaG97vBDA7mUH3ppGUD7g6VMVmlJ3sxBPpNjuZY/+upE7y4kn9codwSn3QKBixbBCvnKTwAV/DUK1hdlKUoGDM6QeyIOlA7tbcfU/iQp51QTh8QQCtUAhKYIE2InWgXdquL/pHPvqPma5JtWxkeqbK2VLfXsDeCBJgRBngaH3m2ShTUG54aWPGLakGs2/vJ0DykOGCI9RSCCOyDSzaG3+lQCm4ix1vXjSnKUrPQ44xUSnP4Tox28qS413Uc6ZbWWoXIg60jeXcV6PHqzmnsPYVCAkDtNT5RlnTkKFwzo1NaxWJnqig1bCmLccoAkVvBbEW7fQczTbZ2xwTnXJ8vzNNQLcuX51ZOkTasBwWxEpsSTztrTRlUSkAADl3VjRty4d9TBQA0vOvsqcm2UiqJGXIHAWodS7zpwNcqdih38V6/jzoIzOFJhZ7faPzrFEfHGoH3wY9lRfOpkHUadoqtiBC0W7RwqK3Z4xr41yh4EciPiR+VRrXJ0o2A+nsI5LaDzQg/4RQG0bpcHYvyNEbKXLDB5tNH/AKgxiZzdyvKvBlsqhlsc/QNf2aPdFQ7eTLKh+6r3TXewj+jM/2aPdFa2yfoz3K90062IyknCtkOJUgXMBZuqTckH6vKBz40AnYC0mdUftfh30zx6ClZ5ER6r1YMM4g4UJIvlnxuDXrxycok2cyADA+Irxjesn52+P6xVfQe72CSUrJ529Rr5/3zEY/Ejh0iqrBfIFYK+pcV0hYNZicKUnUVElPjXSOg9lwDlXY2e+6eq04RzCFR69KGQ6oZbEhJJiOcT2nSrXhN7TBzEzFirMbiNbaVLlnKP1Vjxp7AWd0X4nolnuufUDNL39jOhUdGueWRU+qKtuzt7gnMFOIuZ1jwg+NHbS2m6U+lAsbH1Ty7q54807yhv5qrTPPsRsh4C7Tg70kfhStxhQ1BHhXqOBxiSklaj3DjUqWkOggoB7SBI8asuati/zPJIreavSzuyAorDTTiNCCkH1A1W9obqwoqSAhBvC1wlN9AogyPbVVzRZnForrCZNHNpINFp2UhJu+wP77ivcbozA7PaWtKUvIKiYADTyr8B1sooy5IpCUa3VP0+L/wC2xPkigWDcd9OMIGMKrFSt1x1aFsx0aUISVqGck5yTGWwA8aWpAzJAvJHnXJJ3bG0e3b97KacQStCSekbTmyjNAbzZQrWJAtNVhOCSlJykxHJJHhoR6qsm8yivDnKlZUTnAifRlJHfAkV5y5tdQaWo6Axyn4g15XGnJUzq4prqLd53h2WmqetckCicbtEqJvSxT/rr0+OHVEpythaH7022cxYLVF/RGviaVbKw+dV9Piwqyi3IfnwA+OFO8AQW2Ldnxeo3HbgfEVCt2BPLzrhpySCfi9I0Og1b2nfWi8I7b+RobEPXHiPGlzuM64i14rJGbC38XxoHFYvrD4+OFQPPelz1/Gg14ifjjRoRyDzix7a4ecpcl6tl6KNAsYN4q/sNEB7tHiJpT0nGu0YyBRDZ9VbEX+i4btYZ/hprMQfS8fKoN3FTgsKf6hn+GkVK8bmvDlsqg7YCpwzP9mn3RW9sj6I9x91VD7rrnBsH+rT5UTtO6PX7prXkVlYfZmx4H4FEYNEJg8iPOuguTlVrFjr4Gp2sPCFzrwr0YyZzecgzD8WT8a15DvAphWJeUtS0nOQQllC7iATmU4OI5V7Js9mc3xzryvbWHb+dOeilzpU5UmC2ZKLrPCZUpXLSOV4TYdlbU9hh/wBSruDCPIKrhWOw/Bp4/axEexDYqXazB6RROWTBOXS4B9d79s0HhNkuPLyNJzKM2kDQSbkxVu+LYaMdxbJ0w6f7zryvJYoc7TSn0WMOO9BV7VqNM95d0HMHkzKSsK4pnUcL30gz38qRDBrUYAJJ5ChGakrTC01hh2H2+5mSlKWkyQOqy0OPPLTzGY4hBE8dKk3Z2GpTEkQUqUVBQ4gzx7I8ZoDaqZVraakuRSk16HqkE7MJUqmWIxuTqg660gYxMQBU6ReTTNBQ6w+0oi5tfWj1YlK0kKAIIsPPSqk7ir2plg8UQCOMeYoNBsSbR2OsuKyIKgAVSPqgAkye4VFsNgrebSkJUSoQD6OsnNH1Y1PKrO1i8i0uDUa6TEajtEmnu6+xcAVpcbUvPM3cAIJ16sR4VnNpMRpICf2e2y9mU2y0pazKlDpMFkKLW9IKkW0uTFUzAtfSoiPTTcaekNByr3RzYjDkpWnODEhSjBi4kCJqXCbDwrcFDDKSOOQT2X51KM31yJKS8DQ4WR8c6pm+O66XkrSE3KSbW0OtXtt5Pd4n8TUGKw+a6YNlDwI/kK5FCUHaI04u0fK+1tjltwpSQoDiLjlFCu7HcSnMpJA7bT3V65tXY7bDgK0HqqkpIgm/I61XNubwdKohKEgA66mJ0F4ivRUpPRZWyv4DBdEm466vYKNUdBoE3Pf/AKVyF8+Pt765dVCY+JpiiNOqnuFvzqNb1dBEAc4vULifjwrBOV4mfA+Qpa89+dFOCEmgHBeikKzS3Teo0KvXfR2rgiKwCNRvWyaxQrMtEBmesS7WBubVyU1jH1Xus7OBwh5sNe6B+FGPG/iKB3JRm2fg/wCxQPVP5UyxmGUkgkWJH+hrwpp5Z0I43QP6ExP7Pko2o3aK5QOIPEH901T/AJ8kYLCtqnKvpM0KKZS2pXVtrJIsZsDY1zsra6jiS1mVkW3mDalg5SkxKARxHAQL0VC12FbV0GNL6RKYMEc+Nog9vbReFdWlJSqCeBnTvFV9nEZYMgU2wuNS5ob/ABxrphyKS/0nKNDTYrGXPJmY08ar2M+T/DOOKcWt2VqKlAZYuZKQYtToJeLa0slKFyLkDSb6j4vXaF2Gb0oEkc4vXQpUkRnKtCZvcDAp1Q4rvWfwimuF2FhUFJS0AUghJk2B1i9qmU5esBpXKyX9Gaf2ax/ymzebpm576HdYQBAQgdgSKJVPKh3Bzt3286W3VIVybIUKgaD1CqRt7cUrWVsRBMlCjETrlPLs7KujmJbGriPvJPsBoV7araf2z9ltZ9sRSrstIaLkjzzE/J08BmC0Ai8ST4TFI8Q2ts9GsQoeo91ero2mCbNOnwSPeUKrm+Wyy6jOGsqk8SpJMHsTPnVoSnfyLQlK8nnylXorDP2+NaBm96k4V1FRo3i9OA7q5dcI6yFZTM2tNB13n+PL86FDFj2Lvu80oJdMp1kiT96mjvyiJOhgAx5Gao5xYylKhI/GlTqYmJE0jhZNwTyep4nftIdUkOSkgEESYMXFvCk+0flIeZcUG1Zk8JBkc9apDS1kECeHhGgHhXGLVmXJknlRUFYOoz2vva/ij11Kg6CbeA/Ogmk6E/HbUbDF5Nz2eQouAPj2U/4URyT/AC/Ou1xMcvOo0gzPqFbSm/dfvJoBNmoskgmpFuflWi5qOQrGBXmrRS5TV6YOr50GDRAzFpAFC4g9Y1K85Q7hvRSFbNJExUjyINcIN67cVQ8mMaF66U0KjQb12pV6zCj6G3cxbydl4JTPpBJkExKQtYNwDT44lxwJK1TBsBaOEk8TSf5PAF7Lw3Z0o9Tyvzpy6INeJybf6VSzZXxus5jcJhgh4shpbpJCcxMuKAi+og62vT7Z26zWFQSnMtZIzOLOZZ7J+qOwQKI3OP6MByW7/GXTTGDqHvHmKn2ejNeSibYAzpIEdQeZqBlZBEVPtVyVJPYR7aEQb0bpnPx/UueAfUgkEA2EHs4VCjDqB9JMdqb+ceyu8O9XRcrsXM6po5Hy+0L9muuOFwLSpsJVCTY5hfmI/wBaMGz51W4f78e6BUk1OgxW/q14A+VvSBhsRviCe9az5k1idltJ0aR90ecUaXKgLtZ8swPkkZ0Q4W7rUO7stsmSJ7yfwqUmtUjnP2L2l7I28A2nRCfjvqHGYVKgRA0PAUVWssnhccaGWzKzwXeTCdFiVJAgSSPVNL2zNW/5QcInpytMGBeDaeI75qksufHr/OvTg7iejB2gxDkxUzWk9lApVbvNFNaH440/gdArjOvxrUTnAXowo63jQzyJPjWNRtLsC3Gueji51qKb12VVjEzI8edbbGZU8Bp+dQo0jnRjMCg3RkjaxBrbjwSiKFfxN/jShnMT+dLTYbol6XhULruvaT/Kh1u1Etz2U4lkjjlQrVc91RuOaVwV2ogs04azLWgZNdUGxSMmDWTNdOCoEmiYnTXVcJNbQ5QGPpH5ND/u1rsW74fSTHtp1i6ysrxeX7P9LI73O/4c9jrw/wDKqm2OPUPePeFZWVF7CeaOLlagdUKcT4Z5B9RFdJNbrKrNZOeGiw4V6pekvW6yrI89krblTBdZWUaMZ0tYVVlZWCaCqzNWVlAxhXXClVlZShKXvLslK8QEwAFIKtIkwrUDma8027gOjcUUmUlRExAniPXbwrKyu3jk8HRxtixp2RHfRjT3srKyuo6UTIVp66yOrWVlKxkBKTBPOugi1ZWU4CRtMRXLz0DtJ9grKyprIXgY4bG7O6JIdbxJcygLKVCCoekUyuL3GkRfW1AN4vBpzZ21uSlWUIUtsJWVoCR1lqMJSl1UkqkuAcLbrKp5JMLcx+y8xUlnElNyE5yk+gQkZ+kVCc1zYm8zHVrn57suRLT4Ga4zKPV6ODP0guF3sb6SmsrKyMCYrFbO6FYQ2+HShIQok5UrAMlQ6QySYBIEckpuTv8A+R2dlROHVmg5+s7GboEwU/TadNn1+qRaa3WUQEoxuyc89DiCnN6Mn0ci+PSyesWxw9Am0xUAxezQ6klrEKaCFBQSrKsrtlMlZE+nJskymEi9ZWUoaJk4vZkj6F5Qg5sxUL9MFApKXbANKWi4N20niahfe2bCsqHgSlwDMlVlHKlo2eMR113n6qT+0MrKK9GCHMXsgheVrFglScpkWR1AqR0l1XdULxKEDQqit7ULRecLAUGiolAV6SUm4SbmY0mbxNZWVgH/2Q=="/>
          <p:cNvSpPr>
            <a:spLocks noChangeAspect="1" noChangeArrowheads="1"/>
          </p:cNvSpPr>
          <p:nvPr/>
        </p:nvSpPr>
        <p:spPr bwMode="auto">
          <a:xfrm>
            <a:off x="155575" y="-1600200"/>
            <a:ext cx="5943600" cy="33432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8" name="Picture 10" descr="http://www.themagazine.ca/cms/wp-content/uploads/2012/02/Ayumu-the-insanely-smart-chimp.jpg"/>
          <p:cNvPicPr>
            <a:picLocks noChangeAspect="1" noChangeArrowheads="1"/>
          </p:cNvPicPr>
          <p:nvPr/>
        </p:nvPicPr>
        <p:blipFill>
          <a:blip r:embed="rId4" cstate="print"/>
          <a:srcRect/>
          <a:stretch>
            <a:fillRect/>
          </a:stretch>
        </p:blipFill>
        <p:spPr bwMode="auto">
          <a:xfrm>
            <a:off x="1142976" y="785794"/>
            <a:ext cx="6604046" cy="371477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642918"/>
            <a:ext cx="8001056" cy="378565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000" dirty="0" smtClean="0"/>
              <a:t>The answer lies in </a:t>
            </a:r>
            <a:r>
              <a:rPr lang="en-US" sz="2000" dirty="0" smtClean="0">
                <a:hlinkClick r:id="rId3" tooltip="More from guardian.co.uk on Evolution"/>
              </a:rPr>
              <a:t>evolution</a:t>
            </a:r>
            <a:r>
              <a:rPr lang="en-US" sz="2000" dirty="0" smtClean="0"/>
              <a:t>, says Matsuzawa. As humans evolved and acquired new skills – notably the ability to use language to communicate and collaborate – they lost others they once shared with their common simian ancestors. "Our ancestors may have also had photographic memories, but we lost that during evolution so that we could acquire new skills," he says. "To get something, we had to lose something.“</a:t>
            </a:r>
          </a:p>
          <a:p>
            <a:pPr algn="just"/>
            <a:endParaRPr lang="en-US" sz="2000" dirty="0" smtClean="0"/>
          </a:p>
          <a:p>
            <a:pPr algn="just"/>
            <a:r>
              <a:rPr lang="en-US" sz="2000" dirty="0" smtClean="0"/>
              <a:t>For the chimps, the ability to </a:t>
            </a:r>
            <a:r>
              <a:rPr lang="en-US" sz="2000" dirty="0" err="1" smtClean="0"/>
              <a:t>memorise</a:t>
            </a:r>
            <a:r>
              <a:rPr lang="en-US" sz="2000" dirty="0" smtClean="0"/>
              <a:t> the location of objects is critical to their survival in the wild, where they compete for food with other, often aggressive, ape communities. To thrive, an individual chimp must be able to look up at, say, a sprawling fig tree and quickly note the location of the ripe fruit.</a:t>
            </a:r>
            <a:endParaRPr lang="en-US" sz="2000" dirty="0"/>
          </a:p>
        </p:txBody>
      </p:sp>
      <p:sp>
        <p:nvSpPr>
          <p:cNvPr id="5" name="Rectangle 4"/>
          <p:cNvSpPr/>
          <p:nvPr/>
        </p:nvSpPr>
        <p:spPr>
          <a:xfrm>
            <a:off x="500034" y="4572008"/>
            <a:ext cx="8072494" cy="7143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t>Visual memory versus other types of memory.</a:t>
            </a:r>
            <a:endParaRPr lang="en-US" sz="2800" dirty="0"/>
          </a:p>
        </p:txBody>
      </p:sp>
      <p:sp>
        <p:nvSpPr>
          <p:cNvPr id="6" name="Rounded Rectangle 5"/>
          <p:cNvSpPr/>
          <p:nvPr/>
        </p:nvSpPr>
        <p:spPr>
          <a:xfrm>
            <a:off x="500034" y="5786454"/>
            <a:ext cx="7643866"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DISCUSSION: What </a:t>
            </a:r>
            <a:r>
              <a:rPr lang="en-US" sz="2000" dirty="0" smtClean="0"/>
              <a:t>is the link between language and memory?</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smtClean="0"/>
              <a:t>How reliable is our memory?</a:t>
            </a:r>
            <a:endParaRPr lang="en-GB" dirty="0"/>
          </a:p>
        </p:txBody>
      </p:sp>
      <p:pic>
        <p:nvPicPr>
          <p:cNvPr id="27650" name="Picture 2" descr="http://i1.tribune.com.pk/wp-content/uploads/2012/09/440121-CourtJudgeJustice-1348193915-673-640x480.jpg"/>
          <p:cNvPicPr>
            <a:picLocks noChangeAspect="1" noChangeArrowheads="1"/>
          </p:cNvPicPr>
          <p:nvPr/>
        </p:nvPicPr>
        <p:blipFill>
          <a:blip r:embed="rId3" cstate="print"/>
          <a:srcRect/>
          <a:stretch>
            <a:fillRect/>
          </a:stretch>
        </p:blipFill>
        <p:spPr bwMode="auto">
          <a:xfrm>
            <a:off x="4214810" y="2071678"/>
            <a:ext cx="4548177" cy="3411133"/>
          </a:xfrm>
          <a:prstGeom prst="rect">
            <a:avLst/>
          </a:prstGeom>
          <a:noFill/>
        </p:spPr>
      </p:pic>
      <p:pic>
        <p:nvPicPr>
          <p:cNvPr id="26625" name="Picture 1"/>
          <p:cNvPicPr>
            <a:picLocks noChangeAspect="1" noChangeArrowheads="1"/>
          </p:cNvPicPr>
          <p:nvPr/>
        </p:nvPicPr>
        <p:blipFill>
          <a:blip r:embed="rId4" cstate="print"/>
          <a:srcRect/>
          <a:stretch>
            <a:fillRect/>
          </a:stretch>
        </p:blipFill>
        <p:spPr bwMode="auto">
          <a:xfrm>
            <a:off x="785786" y="2786058"/>
            <a:ext cx="3266728" cy="178595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785786" y="2071678"/>
            <a:ext cx="7802506" cy="4357718"/>
          </a:xfrm>
          <a:prstGeom prst="rect">
            <a:avLst/>
          </a:prstGeom>
          <a:noFill/>
          <a:ln w="9525">
            <a:noFill/>
            <a:miter lim="800000"/>
            <a:headEnd/>
            <a:tailEnd/>
          </a:ln>
          <a:effectLst/>
        </p:spPr>
      </p:pic>
      <p:sp>
        <p:nvSpPr>
          <p:cNvPr id="7" name="Oval 6"/>
          <p:cNvSpPr/>
          <p:nvPr/>
        </p:nvSpPr>
        <p:spPr>
          <a:xfrm>
            <a:off x="928662" y="714356"/>
            <a:ext cx="7258781" cy="126341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t>Elizabeth Loftus at TED (the fiction of memory):</a:t>
            </a:r>
          </a:p>
          <a:p>
            <a:pPr algn="ctr"/>
            <a:r>
              <a:rPr lang="en-GB" sz="2000" b="1" dirty="0" smtClean="0"/>
              <a:t>Contamination of memory through misinformation</a:t>
            </a:r>
            <a:endParaRPr lang="en-GB" sz="2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5786446" y="4500570"/>
            <a:ext cx="2004645" cy="1214446"/>
          </a:xfrm>
          <a:prstGeom prst="rect">
            <a:avLst/>
          </a:prstGeom>
          <a:noFill/>
          <a:ln w="9525">
            <a:noFill/>
            <a:miter lim="800000"/>
            <a:headEnd/>
            <a:tailEnd/>
          </a:ln>
          <a:effectLst/>
        </p:spPr>
      </p:pic>
      <p:sp>
        <p:nvSpPr>
          <p:cNvPr id="6" name="Oval 5"/>
          <p:cNvSpPr/>
          <p:nvPr/>
        </p:nvSpPr>
        <p:spPr>
          <a:xfrm>
            <a:off x="857224" y="4643446"/>
            <a:ext cx="3143272"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Language and memory</a:t>
            </a:r>
            <a:endParaRPr lang="en-GB" sz="2800" dirty="0"/>
          </a:p>
        </p:txBody>
      </p:sp>
      <p:sp>
        <p:nvSpPr>
          <p:cNvPr id="7" name="Right Arrow 6"/>
          <p:cNvSpPr/>
          <p:nvPr/>
        </p:nvSpPr>
        <p:spPr>
          <a:xfrm>
            <a:off x="4000496" y="5072074"/>
            <a:ext cx="1714512" cy="285752"/>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2" name="AutoShape 4" descr="data:image/jpeg;base64,/9j/4AAQSkZJRgABAQAAAQABAAD/2wCEAAkGBhISEBQUExIVFRIVFRQSGBUVFBoYFRYUFRYVFBQQFhIYHiYeGBkjGhUVIC8gJCcpLCwsFx4xNTAqNSYrLCoBCQoKDgwOGg8PGjQkHyQqLCwvLCwqLSwqKSwsLCwpLCwuKS4vLywsLCwpLCksLCksLCksLCwsLCwpLCwsLCwpLP/AABEIAMcA/gMBIgACEQEDEQH/xAAcAAACAgMBAQAAAAAAAAAAAAAABgMEAgUHAQj/xABIEAABAwICBgMOAwcDAgcAAAABAAIDERIEIQUGEzFRkSJBcQcUFRcyU1RhYoGisdHhcqHBIzNCUpKj8BZVgkNlJGNzwtLT4v/EABoBAQADAQEBAAAAAAAAAAAAAAABAwQCBQb/xAA0EQACAQMCAwUGBgIDAAAAAAAAAQIDERIEFCExUQUTQWGhIjJSU4GRQnGx0eHwFcGSorL/2gAMAwEAAhEDEQA/AO4IKFWx+IsjLusbu07lKV3ZEN2VycvA3mnavNqOI5pSle5xq41KjsWxaTqzG9Tx4IcdqOI5o2o4jmk6xFinZ+Y3L6DjtRxHNG1HEc0nWIsTZ+Y3L6DjtRxHNG1HEc0nWIsTZ+Y3L6DjtRxHNG1HEc0nWIsTZ+Y3L6DjtRxHNG1HEc0nWIsTZ+Y3L6DjtRxHNG1HEc0nWIsTZ+Y3L6DjtRxHNG1HEc0nWIsTZ+Y3L6DjtRxHNG1HEc0nWIsTZ+Y3L6DjtRxHNG1HEc0nWIsTZ+Y3L6DjtRxHNG1HEc0nWIsTZ+Y3L6DjtRxHNG1HEc0nWIsTZ+Y3L6DjtRxHNG1HEc0nWItTZ+Y3T6DkHA7jVZVSawkGoNDxCaNG4oyRgnfuPaFRVoOnx8C6nWU3YtIQhUF4Kjpn90e1vzCvKnpb90e1vzC6h7yOJ+6xdtXtqkovLV6OZ59rmFqLVnai1MxiYWotWdqLUzGJhai1Z2otTMYmFqLVnai1MxiYWotWdqLUzGJhai1Z2otTMYmFqLVnai1MxiYWotWdqLUzGJhai1Z2otTMYmFqLVnai1MxiYWotWdqLUzGJhai1Z2otTMYmFq3mgx+z/5H9FprVu9DikZ/EVTXleJdRVpF9CELEbQVTSY/Zntb8wraraQHQPaPmFMeZzLkzSWL2xSWr21X5mOxFYixS2otTMYkViLFLavREeB5JmMSGxFilLEWpmMSKxFiltRamZOJFYixS2otTMYlPHYlsMUkrq2xsfIQBmWsBcQPXQLTjXCBz7Ig+ZxLWjZFjgXOhdPbddSoa0giu/JX9PY/DtY6CZ5rMxzNkwOfM5jwWksjYC7r30WniwsbZWys0fjqtLHCjImjoQugBMbpA7yHGtQDWhUOb8CVFeJudC6TGJhbMI3sa8XNEltxadz6NJyKv2LT6F0nho2xYYF8LmtEbI8Sx0cjg3cGl4DXn8JK3tqnLgQ4kViLFLai1MyMSKxFiltRamZOJFYixTbNe7E8DyKZkYkFiLFMY15amYxIrEWKW1FqZk4kVi22ih0PeVrrVs9GDoe/9AuZyuiykrSLaEIVJpBV8b5HvHzVhQ4sdHkhD5GsDUWqDSWk2QNq+pJrQAcOsuOQHal3E69NrRto7KvPPIKmVdR5l1Ds+vqONON0NFEp67a+x4FoY2j8S/JrCch7bmjeFpNOa04mUUgxjoOyCM1Oed28D6Lm7tT5jNtXYhsjy64l5dc48SaHNI6mD8TV/hdUvw3/ACOm1xeOeI2TuaCwSONxa1rcs7WU6zkFBjO49PJn4TlHY1//ANi2OouMbHeXAk2MZ0eluJ+ybvDcfB/9H3U95F8mZamkrwli42+hyzSmrGM0UYJjpDFzwumbE9kbnNcLgS0irnVraRu+a6VofTkWJjEkLto3rH/UaRva5nWewV7Vq9ccWJcNa1pIDmyO3tc3Z1kY9jupwe1p7FpJsWyYtxeFw00eJIDi9uybHKRvZNEZBUE16QFe1QqquaY6ScqKzjbjzX+/I6BG9rhVpBHq6vURvB9RWdqSp9dWsDTiYJYMQ4VBYWvGXF4qHD2SD6l6O6CXeRsjlurmfXQkKHqIJ8yI9j6qavGPDr4DpavC1Jx1/kb5ULKcemB/ULgrOE7ocTjR0R/4Pa78nWn8kWoi/ES7H1cFfC/5MvyuZhpHNw+FfJNLWV5YA0G4npS4mQgDOtG1NOpoXom0gc9hg2+ycRKXdlzYaVU8em452ObDMI5XCjdrGeiTlXZmgd2V30WlxM+FjkMculcTtgaOImDWtf1NcGR7GPsd71YqilyPPnRlTdpqz8zYSY3a/sMZgy0SG0E0nwzndQ2jRWN34mt7Vu2sypwy+iqQy97spiMRtDcbXFgbIWdQc1mTnesAV4LWYrXiFuQa5x9ZDRyqXfkr4UqlT3FconOEObN/ai1KTtfHnyIAd/U8jf8AzG0KF+v7m+UIm+ouBPDyWklaNlX6FG5p9RyI5cVVkxzQ0uBAYASZXGkYA6wd7vdl60o/6+ge8B7ZJHEi1jQBED1ZOpU+06tOCqYnSDsVJXGYcuhY6rYYp4rHe3M4vBf+EUHFRtK0X7USyNWnLkyhpPFv0rj2wYXF4qGHZSPfK11InNYbbmRi2tXECtSs/Ei+tTpSc8atOf8AcW01e0812Nmm2eyhsbhwHBoc1kQq1jI2mjWlzi7Lemn/AFLh+J5D6pV01ZO2Ph4HUKsfBiNitVcVo9rXsxb5GVawmrmuaTuqCSCFs9D90KNk4gxcgaXU2crsmkkZskduBJOR3ZUWz1n01FJhntFa9EitKZOaT18Krkus2gzinAtexoHGpP5BRDR158okvUUlwkzv4/zPq4he2rjWqmMxmEa1h0g8xNOUQja8U3EB0mbfVwTnH3Qc825dnZwIVz7O1CXIpepo/EOVqv4AdH3n9EvaG1kixGTaXcK+/wByZMH5PvKwzjOEsZLiaKUlLiidCELk0AosQOiVKsJhkuZcmDkPdJ0y2acYfbbHYONwN/7QuDDQgClBTJJGm8ZFh4LxNfKXWtaAQOJcSeofquj6/dzzEYrFbfDiIVYA+55DnOGQdS2m6g3pBfqZNDpTAMxkVsUkhDek0tc5vSpUVpnbvC85QzqLLkfV0tdS03Z9qErT4cPPxZosPoDTMzNqzDzFhFwyAqOIaTU8lV0brBJfs5ah27dQgjqIXZ9L6SxseMY1kYMR3k7gdzRbQHeXZA9fUued1rQz36RaYYi6Y4cTyiNpqA1xG0cKn+G2pWqVOE42seTpu1NTRqKebfVPxKff5oWmpByIrT8wvcNpLZto3LrzJNTxzQNEMIH/AIqPcP4XcAvfA0fpUf8AS5eZa3C597uIyeeHH8iTw6/j+aPDr+P5qPwLH6VH/S5HgWP0qP8ApcoxXU679fD6EeK0gX0qa0rSvrFK+6gVmDEQmtaNAb1lxJO6gtac95zoN3BReBY/So/6XIGho/So/wCly6S8CuVRO/Boo4/T7muDIQdo7JrGE5VOQAG8q5iY9NxRGWXDv2QFTdG1xArSpGbgPWrvci0e1+kZnyNrIyJz4g4UrV1t4BGYp8966BovSeN79fG9o2RyaXVNwp0sssukN/USF6EaMYRta58RrO1q9Wq8ZWS5WOe6E1wdKzoiMSCgoatbmd5eDkN/Uui4bWVzIzEx4cHEtL3ZsaQ6j3g/xtc0mnXULk+lMIYdK4owRnYslcKtYTGxx6Vh3gZ1yKtTYnESEOAcaUyEZOQ35NFAKKKNNrUxprkzfUlHWaB1aj4xTul4tcn+4z61ae2IuuyLA4tfHV7Xk0sLrrT1HJJ+B0npfG1OFjcWA2nZsa0A9Qvyz3dap6yyYidlTHIWx5uIiIa1v8xIaKDtXVMfiZMNo/DR4NrSDGy0NJbdUNe41qekSPevotZVnpsaKfFLj/bI+KoUYyvOS5nKptNYqGXZ4xjw408utaHc4HcR6wtvHpOPY3bQbQOA2ZY6pbQC8PGWQ457j1ZsndP0WHaLhe9p74EzGM63m4EOj3VNKNFo3UAoM0hYLQhLBtJjG/MFjoZCWkEihWvs3VyrexN8uJxW08I+0uBem0qDNtAA3OtBxpQgcBXOlFN4fP8AhVHwC30n+xIjwC30n+xIvc9nwMcqUZc2Xv8AUJ/wrx2nagg7iKHP3Kl4Bb6T/YkR4Bb6T/YkR4nO3h4P9SXDY1sYcGNpdvzJ+araT1hLBRvlFS+Am+k/2JF5ovQlmPw0koLsIcRHGZnRlsZeelZ06VplVYtZXWnouUOfJGijpozneXEs4PUjTE0YmDXNaRcA6QMcakAUYTXMubQZbwvdXccRO/DY3aMkFQCKEhza1a4ddc8103WLvt2MY2KhY0EuAuuDQMi200O9p9VG0J3JZ7oOgZMTpPCR4YNdiu9zK8Ahosaatz8kdGoAGXUvm6HaFZTTlLgbqunhKLViHR+mIMHimYhs0rhGHVi2ZDXhzSMyHbwu86Nmvja6hAc1r6HeLmg0/NcZwfcgxr5Gul2AYHtLmOe51zQc2GxvWPWu14doDQBkN1OAGQCv7Tqaec4ulK7d7v8AQr0kJxhaRKhCF5hsBazWLTAwuHdMWOeGUq1u+hIbX3VWzUWJw7ZGlrgC1wIIO4g7wuZq8WgIPjah9Gm5tWi1x1twukMPsnwTse1wkilYW3Ryt8l49XELeY7uXPvJhmbYdweDUeqoBr25FVz3LsR56L4/ovM7qunwLe6i/wAfoJkXdD0o2PZuiw8rgLRM4EOpQ0cW9Zzr2rY6m6xxYR8uInZNPjZ/3ktAGho3RRg5hu7tomHxW4jz0Px/Re+K/Eeei+P6LuXftWsS6UH+P0JfGjhvRJOTV740sP6JJyaofFfiPOxfH9EeK/Eedi+P6Kruq/8AbE4L5noTeNLD+iScmo8aWH9Ek5NUPivxHnYvj+iPFfiPOxfH9E7qv/bDBfM9CbxpYf0STk1HjSw/oknJqh8V+I87F8f0R4r8R56L4/ondVv7YYL5noLmuOsUWKkixGGZNh8bCLWSUBY6M74ZGje3M07SqGL7omlJWWCKCFx3zsDi4VrUtaTkaEpy8V2I89F8f0R4rsR56H4/orY9+lZohUofH6Gt1R1uwmAw2xZBO8lxkkkfbdJI7ypHCvIcFum91eAbsLKOy1V/FfiPPRfH9EeK/Eedi+P6Kt067d/2HdR+Z6GeP7puGmifFJhZXRyNcxzSRQtcKELn2A1ixeCNmGa2fDNNYW4kftIhc19tzSAc2jP1e5P3iuxHnovj+i88V2I89D8f0XUVXj4BUo+M/QTdGaffNjGYrSLXSbEh0OHhAETHj/qPJ8pwypv7ck+eNmH0ab8lV8V2I89D8f0XvivxHnYvj+iSjqG7kd1H4/Qs+NmH0abmEeNmH0abmFW8V+I87F8f0R4r8R52L4/oucNR5k91H5noWfGzD6NNzCPGzD6NN8KreK/Eedi+P6I8V+I87F8f0TDUeY7qPzPQs+NmH0ab4VrNYteMHjcO6CbCTFjs6gtDmOGbZGnqcP8AN5Vo9y7Eeeh+P6IHcuxHnovj+inCvz4kd1H5noIWH1l0nADHDiGvjFQ180NZqdEC5wrUgMaPct9qbp/D4J0k0jMRiMZNTazvoK9djG16La05DduTB4r8R56L4/ovPFfiPPRfH9F01qGT3UPj9C142ofRpubU1as6dGLh2rWOY25zQHUqbevLqSjhO5dJcNrMyzrsDrj6gTkO1P2CwTImNYwUY0UA9Su09KaeUjicVHlK/wBCwhCFtOAQhYSyAAk5AIDNC0M2n3V6LRT1/RYeHpeDeX3Whaeo/AoeogMKEveHpeDeX3R4el4N5fdNtUI3EBhQl7w9Lwby+6PD0vBvL7ptqg3EBhQl7w9Lwby+6PD0vBvL7ptqg3EBhQl7w9Lwby+6PD0vBvL7ptqg3EBhQl7w9Lwby+6PD0vBvL7ptqg3EBhQl7w9Lwby+6PD0vBvL7ptqg3EBhQl7w9Lwby+6PD0vBvL7ptqg3EBhQl7w9Lwby+6PD0vBvL7ptqg3EBhQl7w9Lwby+6PD0vBvL7ptqg3EBhQl7w9Lwby+6PD0vBvL7ptqg3EBhQl7w9Lwby+6PD0vBvL7ptqg3EBhQl7w9Lwby+688PS8G8vum2qDcQGJCX2affXNrSPVkt3h8QHtDhuP+UVc6coc0WQqxnyJUIQqywFS0x+5d7vnuV1U9Lfuj7vmu4e8jifusXA1e2qQNXtq9PM83EitRapbUWpmhZkVqLVLai1M0LMitRapbUWpmhZkVqLVLai1M0LMitRapbUWpmhZkVqLVLai1M0LMitRapbUWpmhZkVqLVLai1M0LMitRapbUWpmhZkVqLVLai1M0LMitRapbUWpmhZkVq8LFNai1MxZkNi3egPId+L9FqrVt9BjoO/F+gVFeScC6grSNkhCFgN4KrpMfsz2j5hWlW0j+7Pu+YUrmcy5M0VqLVKGL2xas2YkiG1FqmsRYozZNiG1FqmsXlqZsWZFai1TWIsTMWIbUWqaxFiZixDai1TWIsTNixDai1TWLy1M2LEVqLVKWIDFOTFiK1FqmsRYozYsQ2otU1iLEzYsQ2otU1i8tTNkWIrUWqW1e2JmybENqLVNYixM2LENq2+hx0T+L9AtdYtnosdE9q4qT9kspL2i6hCFQagUGNHQPu+YU6hxnkH3fNCHyNVavLVNaqr9JRDK8E8G9L5KHPqUxpyn7quSWqHG4tkMbpJHBrGipceofqVp9Oa8wYYdKLESZV/ZRXDr3uqAN3XxXGNau6HidITtY5phw4dlEK503Okd/EfVuCKafiWvTTXvRaOt6S19ZH+7hfIeqpDQfcAStBi+6djmuozRMjt5p+1rQW1NLPab1fxDistC6JfiWPdG+2aOFr43XWgSbgdoAS3dvHvqKq5HHPLO/FNieWOds3Ow72uNrnMe14thBmYx0Vr6OJPUQAVORzglwK+B7qU5kYyfRc8JkcGNLn2tJ30rK1o3dVV0No5/wCFK/dIwbJ8CwvFXCWOVjTdHcW3GVnSoY6x7TfuoFhhu+MCBc44rAGjg8j/AMRA2lQXNH7xgB8pu4bwFypu5fGhGdNNcH6Py/Ma7UWqphceHsEkbmzRnOrXCvudud2Gh7V74ew/nW1HV1/kjqJeJStPUbsot/QtWotVYadw3nmDtNvzorcEzH+Q9rvwuB+SKon4kSoTj70WvoarWHSjsNDtrbmtewPb12ONpLT1EEhXNH42OeLaxvBYRWvDKrg4dRHBTaT0W2eCSI5XsLONKjJ3Oi0Gp+pcmDdMHytkikaG2gEcaktOW40WCvrHBtI9ClQ01TTNydpp/wDJfuiTVnTffTsS8H9m2RrIx7Ib5XaTU8lvLVodUdAvwQxIko2LaXseXDyAKZg+TQU3q1htdMBJdZiWVa6wgmji6lcmHMg9RAor9PqFUSS4sr7QoQVaToL2Fa32Npai1a//AFPhup5PZHJ/8Vn/AKjw3nKdoI+a391U+F/Y8vOHK5dtQRSpO4CpJ3D1kqr4QLzSFl27puNIhUV6quefUB2labSulnBwjhYcbit9ooIYq7pHgdFg9ZJPr6lyoyZ3bgZaw6+YPBW7Z0tHAlrmQucx2dMn5A81omd2vRhNLp6/+j/+kaK0HM/S7HYyYTOjgdIWU/YtlkJayKNrvLtjDnE+sJzk1awjt+FgPbDH87VFRqPAlLqanReveCn8iW0nzjSz3VOSYGEOFQQQdxBBB7CEq61ao4eOAywwtiewtrYLWuaSGkFu7Ku9Jsev7tHYoXtL8NIGh7Qek2gFJWA5E8R10XOVzrBPkddtRaoNDaWhxULZYJBJG4ZFu8ey5u9p9RV0NUZHOJDatjo4dE9v6BVLVcwIyPb+gUZXOoKzLSEIXRcCixPkqVRzjJcy5EM573R9PmBsTGNL3vLrg01DAA0h72jfWppWm5IOK0tiLDJIHhjd5OTRXdkr/dMdLBpF9spDZWtlDQ89HINII6sxX3pNx758ZNh8GJHHavB6Ry6xca8BcV5rTqVMT7XSOGi0HfpKT8/PwJHa/NByDqcVbw2tLZRln6inEataFwxbhpIGueRm+RxvdTe4UORzG7gc1znXrVsaNxwETy6CRokYTvAJIcwnroRvV0tLFx9nmefpu3anervopxflyGrA60uia+1rSSKUcSGkDqNvyV7Ca+ShtHNjbnkGF1BXflXJI+1PA8l5tDwPIrGnNKx9RUoaSpLNxHrF66GVhY8Nc0/zVNDQiorXPMrXYbSUDWBphjkp/FILndlUrbQ8DyKNoeB5FQnUXJk9zo8cceHQ32k9JsNmya2IC6ojq1ppmKhvXvAVqLEzZVla6oBo4tdT1Gvu59qV9qeB5KSHFvYatLmkihtqKg9WSnj4k3hFWhy6WX6m9m0+2OpdbQfxMc5lezMgqLA694QPq4SH1UG8f+YBcFqNV9BeEsds3kiCIF8lN9oNLR6yTyBT3LqromeQ4ZjYoXNp5LaykmpAL3Oy3U3dS1QoLG8uZ83q+2FKo6dNJRXBt34/YZ9WO6Hg3Ma2kkdSGtuc6UEnKget7prW6KFk5jpNLhzC18IeGOBnc1rKudkB0ga7lxqHRXes0oxWz2AuiYxkrWSvY47M4mKJwvcW3BwpSpYc6Jh0boiJuGdisXO+SKS3CGxtXyMZVha5x8plY4pGO8poBaa7zklRjF3qM8zUQp1pp6WLd+D6X8vH7l3TekHaQJdA5+Iw8tkfezNswxkFrZYZjH+yY6pLw+QkUaKVC0+kNAaP0a26XHtOLAeDG0mS/pGx5azpsdaBvIAJPUnnGaY0fjYXQw4yOCRwFKOET6gUaHMNt7QMqcEpO1DweDjbNpHZPlNxLRTZEVrkTRxJAJqtWmlKE1ZWtx5fuZnFKlKEp2fJxs/1FDCa7Ryups2tOfllzq+9zvyW3i0nIWXtc1jQbSRG0AHdS+nGnuNeoqn3QtS8MzCtxuDFjQ4CRgNWdI0D2GuWfUMqU60q4bGTGIECSw5mgdaSMicsl9t2fqlqVjJK6PnK2jjF3jyGubSbxO1rpS9tRueaOaQSRUZAZUIrv5rZQY3DNJLIzGSanZSyR1P8xDXAE+tIBxxHUR7igaS9a9SWnhJcUUd3UXucDo+idNCGZ0xe+SQmrXvNzmi222ria5VFeBW/HdEdStScv5GV7KZVXG26T9f5qUaVPFV1NFSqO8okWrx5M6pie6KMRDLHRwyob4besGgdXfkk/Sej4MQaylx/C4D1fypfbpQnrKjvmxM0eGh8uVwbmaAV3lx6mgAkngCs8tLp9PBzklZeR2nqJytF2GPROEweGfVj3B1fSC09nQIqnfDa/SDrJH4rh8VUj4XuawSta8YhzIKloxDs3Yl4yLoIMrYqg0c41dSuSjk0azR2P71me6eCWNr2vHRcxzrrMgSBUgrz4azTVpYOFuhoqUKsY5Kd7dTsmgNbmYhwZkXHgKH3s/UJswgyPavn2HSuHw+IjnY6a6J14aQC05Zh1HCopVd80PitrBHJQtvYySh3i9odSvvWDX6R0ailFWi+RdpKveQTfMvIQhYTYCjneAKnd6zRSLWay6IGKw0kNaXjI8HAgtPZULmfGLsAxOHgk8tsbvxBrvmkPX3VJkewxuAhi74wsu1dHGGtMsRFHtFN5FKges+9Qx2gXwvLJGPa4dtD6w6lCFX7xHtLyVVnGV7F/d1sbcLfmMkmtOhsQBiHTtilaK7N4cJGuzJYBTPcBUb6qLR2gYtOYt+JnY5mAjiMGHDnWyPfcSZwK5AGtMqdVMkuO0LGTUsqeJbnzope8fxq2WodvZRz3FXwt9zoI7mzN3hCfLLezqyR4t2f7hPzYue94D2kd4D2lmu+h6G7164Zev8AB0Lxbs/3CfmxHi3Z/uE/Ni573gPaR3gPaUXfQbztD4/X+DoXi3Z/uE/NiPFwz/cZubFz3vAe0jvAe0l30G77Q+L1/g3eM1cZoPFMxcV+IwcjDFic2ukY5zqia0U6O7IcCK5q1JrToWFzsVHO173D92xrto7KgbQjLyQcz1lLXeA9tRN0JEDUMod9Q3OvEGi1w1LS9pGDuar52+5dxGqzpIn4/EMc3GYvEN2EIfUsicMg9pr0i0de7JP+A1FjODihxEubNo8tY8Bt8gp77er3rnHeA9pHeI9vgs05ynLJo3xr6mnQjSp2Vnle/jyXoP2A1Dhfo2bDTMhE7ttGJi1hdmaxyB2+mQPNLWjtZcNsGYDSh2EsFGvEgLo5msoGOa4VrUde7ILTd4D2ljJopjvKaXdor+iup15LhJGStCtWqOpJK7d3xNzpTGw6T2WjcAb4b434jE0LY2RsI6ILqXHLLr3DiU3t7l+BYKRTzxNqSGMnBY2u8NDgTv8AWubs0Y1oo0EDgMhyAWXeI9pWx1tanLKlwKJaapLhJL7nQn9zaPq0hP8A8jG75hVZO5j/ANwafx4eN3/uSP3gPaR3gPaWhdsaxfi/v2Ktg/hX3GyTuWP9JwbvxYYA/kVTl7k8v/b3e57fkEv94j2kd4j21au3dYun2/gj/Hy6f9mbSbuUy+j4N34cQ9v6KnJ3KcTEzE4lhjje3DvZFBHJtHuL22SOvPk9Fz6AVKr94j2kd4j2lxX7Z1NeGE0rfU6hoqkHdf8AoYMHprCYnvfY4SeaeBjGtgdGY44nNZaDJO+jWNaa5ipoTktxpXucnEYKRr54hjpZosS+Wn7NrowQzDMAzbG1ri0GmeZO9JBwXrfzK87xHtLDuaitii7uKvJpfc3je45M5wc/F4agIJbRzg4A1LTmMjmF2LCW2gNpQUFG7hQeSPVuXBYNEue4NY2RzicgK1K7DqRq8cJhgx3lucZHZ1oTQW19QA/Nb32hqdbJd7yX0KFp3RVrL7jChAQrToEIQgMSyu8I2Y4DkhCANmOA5I2Y4DkhCC4bMcByRsxwHJCEFw2Y4DkjZjgOSEILhsxwHJGzHAckIQXDZjgOSNmOA5IQguGzHAckbMcByQhBcNmOA5I2Y4DkhCC4bMcByRsxwHJCEFw2Y4DkjZjgOSEILhsxwHJGzHAckIQXDZjgOSNmOA5IQguGzHAckGMcByQhBcGt9SyQhRYAhCF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53" name="Picture 5"/>
          <p:cNvPicPr>
            <a:picLocks noChangeAspect="1" noChangeArrowheads="1"/>
          </p:cNvPicPr>
          <p:nvPr/>
        </p:nvPicPr>
        <p:blipFill>
          <a:blip r:embed="rId4" cstate="print"/>
          <a:srcRect/>
          <a:stretch>
            <a:fillRect/>
          </a:stretch>
        </p:blipFill>
        <p:spPr bwMode="auto">
          <a:xfrm>
            <a:off x="2428860" y="714356"/>
            <a:ext cx="4218505" cy="3357586"/>
          </a:xfrm>
          <a:prstGeom prst="rect">
            <a:avLst/>
          </a:prstGeom>
          <a:noFill/>
          <a:ln w="9525">
            <a:noFill/>
            <a:miter lim="800000"/>
            <a:headEnd/>
            <a:tailEnd/>
          </a:ln>
          <a:effectLst/>
        </p:spPr>
      </p:pic>
      <p:sp>
        <p:nvSpPr>
          <p:cNvPr id="10" name="TextBox 9"/>
          <p:cNvSpPr txBox="1"/>
          <p:nvPr/>
        </p:nvSpPr>
        <p:spPr>
          <a:xfrm>
            <a:off x="3214678" y="857232"/>
            <a:ext cx="2714644" cy="369332"/>
          </a:xfrm>
          <a:prstGeom prst="rect">
            <a:avLst/>
          </a:prstGeom>
          <a:noFill/>
        </p:spPr>
        <p:txBody>
          <a:bodyPr wrap="square" rtlCol="0">
            <a:spAutoFit/>
          </a:bodyPr>
          <a:lstStyle/>
          <a:p>
            <a:r>
              <a:rPr lang="en-GB" dirty="0" smtClean="0"/>
              <a:t>The misinformation effect</a:t>
            </a:r>
            <a:endParaRPr lang="en-GB" dirty="0"/>
          </a:p>
        </p:txBody>
      </p:sp>
      <p:sp>
        <p:nvSpPr>
          <p:cNvPr id="8" name="Rectangle 7"/>
          <p:cNvSpPr/>
          <p:nvPr/>
        </p:nvSpPr>
        <p:spPr>
          <a:xfrm>
            <a:off x="1357290" y="6072206"/>
            <a:ext cx="6215106" cy="5715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dirty="0" smtClean="0"/>
              <a:t>“We can change each other’s memory” (Loftus)</a:t>
            </a:r>
            <a:endParaRPr lang="en-GB"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8860" y="500042"/>
            <a:ext cx="3929122" cy="7858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3200" dirty="0" smtClean="0"/>
              <a:t>FALSE MEMORIES</a:t>
            </a:r>
            <a:endParaRPr lang="en-GB" sz="3200" dirty="0"/>
          </a:p>
        </p:txBody>
      </p:sp>
      <p:pic>
        <p:nvPicPr>
          <p:cNvPr id="5" name="Picture 2" descr="http://blog.lib.umn.edu/graz0029/wednesdaywanderings/memory%20cartoon.jpg"/>
          <p:cNvPicPr>
            <a:picLocks noChangeAspect="1" noChangeArrowheads="1"/>
          </p:cNvPicPr>
          <p:nvPr/>
        </p:nvPicPr>
        <p:blipFill>
          <a:blip r:embed="rId3" cstate="print"/>
          <a:srcRect/>
          <a:stretch>
            <a:fillRect/>
          </a:stretch>
        </p:blipFill>
        <p:spPr bwMode="auto">
          <a:xfrm>
            <a:off x="2571736" y="1285860"/>
            <a:ext cx="3758938" cy="4446055"/>
          </a:xfrm>
          <a:prstGeom prst="rect">
            <a:avLst/>
          </a:prstGeom>
          <a:noFill/>
        </p:spPr>
      </p:pic>
      <p:sp>
        <p:nvSpPr>
          <p:cNvPr id="6" name="Rectangle 5"/>
          <p:cNvSpPr/>
          <p:nvPr/>
        </p:nvSpPr>
        <p:spPr>
          <a:xfrm>
            <a:off x="142844" y="5715016"/>
            <a:ext cx="8715436" cy="8572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dirty="0" smtClean="0"/>
              <a:t>DISCUSSION: Have you ever had a false memory (which you are aware of)? Do you think you may have had a false memory planted into your head at some stage?</a:t>
            </a:r>
            <a:endParaRPr lang="en-GB"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215074" y="500042"/>
            <a:ext cx="2643206" cy="100013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err="1" smtClean="0"/>
              <a:t>Facebook</a:t>
            </a:r>
            <a:r>
              <a:rPr lang="en-GB" dirty="0" smtClean="0"/>
              <a:t>: what will it do with your memory?</a:t>
            </a:r>
            <a:endParaRPr lang="en-GB" dirty="0"/>
          </a:p>
        </p:txBody>
      </p:sp>
      <p:sp>
        <p:nvSpPr>
          <p:cNvPr id="7" name="Rectangle 6"/>
          <p:cNvSpPr/>
          <p:nvPr/>
        </p:nvSpPr>
        <p:spPr>
          <a:xfrm>
            <a:off x="3071802" y="1142984"/>
            <a:ext cx="2357454" cy="57150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t>My own (false) photographic story</a:t>
            </a:r>
            <a:endParaRPr lang="en-GB" dirty="0"/>
          </a:p>
        </p:txBody>
      </p:sp>
      <p:sp>
        <p:nvSpPr>
          <p:cNvPr id="8" name="Rectangle 7"/>
          <p:cNvSpPr/>
          <p:nvPr/>
        </p:nvSpPr>
        <p:spPr>
          <a:xfrm>
            <a:off x="285720" y="428604"/>
            <a:ext cx="2071702" cy="6000792"/>
          </a:xfrm>
          <a:prstGeom prst="rect">
            <a:avLst/>
          </a:prstGeom>
        </p:spPr>
        <p:style>
          <a:lnRef idx="3">
            <a:schemeClr val="lt1"/>
          </a:lnRef>
          <a:fillRef idx="1">
            <a:schemeClr val="dk1"/>
          </a:fillRef>
          <a:effectRef idx="1">
            <a:schemeClr val="dk1"/>
          </a:effectRef>
          <a:fontRef idx="minor">
            <a:schemeClr val="lt1"/>
          </a:fontRef>
        </p:style>
        <p:txBody>
          <a:bodyPr rtlCol="0" anchor="ctr"/>
          <a:lstStyle/>
          <a:p>
            <a:r>
              <a:rPr lang="en-GB" sz="2000" dirty="0" smtClean="0"/>
              <a:t>Do you sometimes have a memory of yourself which includes the visual image of yourself as if you were seen by someone else?</a:t>
            </a:r>
          </a:p>
          <a:p>
            <a:endParaRPr lang="en-GB" sz="2000" dirty="0" smtClean="0"/>
          </a:p>
          <a:p>
            <a:r>
              <a:rPr lang="en-GB" sz="2000" dirty="0" smtClean="0"/>
              <a:t>Do you reconstruct the memory of your life story?</a:t>
            </a:r>
            <a:endParaRPr lang="en-GB" sz="2000" dirty="0"/>
          </a:p>
        </p:txBody>
      </p:sp>
      <p:cxnSp>
        <p:nvCxnSpPr>
          <p:cNvPr id="12" name="Straight Arrow Connector 11"/>
          <p:cNvCxnSpPr/>
          <p:nvPr/>
        </p:nvCxnSpPr>
        <p:spPr>
          <a:xfrm rot="16200000" flipH="1">
            <a:off x="7786711" y="1571612"/>
            <a:ext cx="357191" cy="2143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286644" y="6072206"/>
            <a:ext cx="1428760" cy="57150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funnier?</a:t>
            </a:r>
            <a:endParaRPr lang="en-GB" dirty="0"/>
          </a:p>
        </p:txBody>
      </p:sp>
      <p:cxnSp>
        <p:nvCxnSpPr>
          <p:cNvPr id="18" name="Straight Arrow Connector 17"/>
          <p:cNvCxnSpPr>
            <a:endCxn id="14" idx="0"/>
          </p:cNvCxnSpPr>
          <p:nvPr/>
        </p:nvCxnSpPr>
        <p:spPr>
          <a:xfrm rot="16200000" flipH="1">
            <a:off x="6822297" y="2035959"/>
            <a:ext cx="1643074"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5464975" y="3250405"/>
            <a:ext cx="3500462"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5461385" y="3182557"/>
            <a:ext cx="4584290" cy="12195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9" name="Picture 1"/>
          <p:cNvPicPr>
            <a:picLocks noChangeAspect="1" noChangeArrowheads="1"/>
          </p:cNvPicPr>
          <p:nvPr/>
        </p:nvPicPr>
        <p:blipFill>
          <a:blip r:embed="rId3" cstate="print"/>
          <a:srcRect/>
          <a:stretch>
            <a:fillRect/>
          </a:stretch>
        </p:blipFill>
        <p:spPr bwMode="auto">
          <a:xfrm rot="5400000">
            <a:off x="2390537" y="1681373"/>
            <a:ext cx="4720115" cy="4786346"/>
          </a:xfrm>
          <a:prstGeom prst="rect">
            <a:avLst/>
          </a:prstGeom>
          <a:noFill/>
          <a:ln w="9525">
            <a:noFill/>
            <a:miter lim="800000"/>
            <a:headEnd/>
            <a:tailEnd/>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prst="angle"/>
            <a:bevelB w="82550" h="44450" prst="angle"/>
            <a:contourClr>
              <a:srgbClr val="FFFFFF"/>
            </a:contourClr>
          </a:sp3d>
        </p:spPr>
      </p:pic>
      <p:sp>
        <p:nvSpPr>
          <p:cNvPr id="14" name="Oval 13"/>
          <p:cNvSpPr/>
          <p:nvPr/>
        </p:nvSpPr>
        <p:spPr>
          <a:xfrm>
            <a:off x="7143768" y="3143248"/>
            <a:ext cx="1571636" cy="8572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more popular?</a:t>
            </a:r>
            <a:endParaRPr lang="en-GB" dirty="0"/>
          </a:p>
        </p:txBody>
      </p:sp>
      <p:sp>
        <p:nvSpPr>
          <p:cNvPr id="9" name="Oval 8"/>
          <p:cNvSpPr/>
          <p:nvPr/>
        </p:nvSpPr>
        <p:spPr>
          <a:xfrm>
            <a:off x="7429520" y="1928802"/>
            <a:ext cx="1500198" cy="92869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smtClean="0"/>
              <a:t>Better looking?</a:t>
            </a:r>
            <a:endParaRPr lang="en-GB" dirty="0"/>
          </a:p>
        </p:txBody>
      </p:sp>
      <p:sp>
        <p:nvSpPr>
          <p:cNvPr id="15" name="Oval 14"/>
          <p:cNvSpPr/>
          <p:nvPr/>
        </p:nvSpPr>
        <p:spPr>
          <a:xfrm>
            <a:off x="6929454" y="5072074"/>
            <a:ext cx="1500198" cy="64294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More exciting?</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5286380" y="3000372"/>
            <a:ext cx="3599473" cy="2462039"/>
          </a:xfrm>
          <a:prstGeom prst="rect">
            <a:avLst/>
          </a:prstGeom>
          <a:noFill/>
          <a:ln w="9525">
            <a:noFill/>
            <a:miter lim="800000"/>
            <a:headEnd/>
            <a:tailEnd/>
          </a:ln>
          <a:effectLst/>
        </p:spPr>
      </p:pic>
      <p:pic>
        <p:nvPicPr>
          <p:cNvPr id="27651" name="Picture 3"/>
          <p:cNvPicPr>
            <a:picLocks noChangeAspect="1" noChangeArrowheads="1"/>
          </p:cNvPicPr>
          <p:nvPr/>
        </p:nvPicPr>
        <p:blipFill>
          <a:blip r:embed="rId4" cstate="print"/>
          <a:srcRect/>
          <a:stretch>
            <a:fillRect/>
          </a:stretch>
        </p:blipFill>
        <p:spPr bwMode="auto">
          <a:xfrm>
            <a:off x="357159" y="3000372"/>
            <a:ext cx="3929089" cy="2446498"/>
          </a:xfrm>
          <a:prstGeom prst="rect">
            <a:avLst/>
          </a:prstGeom>
          <a:noFill/>
          <a:ln w="9525">
            <a:noFill/>
            <a:miter lim="800000"/>
            <a:headEnd/>
            <a:tailEnd/>
          </a:ln>
          <a:effectLst/>
        </p:spPr>
      </p:pic>
      <p:sp>
        <p:nvSpPr>
          <p:cNvPr id="6" name="Oval 5"/>
          <p:cNvSpPr/>
          <p:nvPr/>
        </p:nvSpPr>
        <p:spPr>
          <a:xfrm>
            <a:off x="2143108" y="1000108"/>
            <a:ext cx="5143536" cy="150019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smtClean="0"/>
              <a:t>Suggestion in(bad) psychotherapy</a:t>
            </a:r>
            <a:endParaRPr lang="en-GB" sz="2800" dirty="0"/>
          </a:p>
        </p:txBody>
      </p:sp>
      <p:sp>
        <p:nvSpPr>
          <p:cNvPr id="10" name="Down Arrow 9"/>
          <p:cNvSpPr/>
          <p:nvPr/>
        </p:nvSpPr>
        <p:spPr>
          <a:xfrm>
            <a:off x="4500562" y="2500306"/>
            <a:ext cx="571504" cy="335758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Rectangle 10"/>
          <p:cNvSpPr/>
          <p:nvPr/>
        </p:nvSpPr>
        <p:spPr>
          <a:xfrm>
            <a:off x="1857356" y="6000768"/>
            <a:ext cx="5929354" cy="7143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000" dirty="0" smtClean="0"/>
              <a:t>False memories were planted by psychiatrist on Cool (1986)</a:t>
            </a:r>
            <a:endParaRPr lang="en-GB"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428728" y="785794"/>
            <a:ext cx="5143536" cy="164307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dirty="0" smtClean="0"/>
              <a:t>Success rate for planting false memories</a:t>
            </a:r>
            <a:endParaRPr lang="en-GB" sz="2400" dirty="0"/>
          </a:p>
        </p:txBody>
      </p:sp>
      <p:sp>
        <p:nvSpPr>
          <p:cNvPr id="5" name="Rectangle 4"/>
          <p:cNvSpPr/>
          <p:nvPr/>
        </p:nvSpPr>
        <p:spPr>
          <a:xfrm>
            <a:off x="7286644" y="1643050"/>
            <a:ext cx="1500198" cy="9286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Lost in shopping mall: 25 %</a:t>
            </a:r>
            <a:endParaRPr lang="en-GB" dirty="0"/>
          </a:p>
        </p:txBody>
      </p:sp>
      <p:sp>
        <p:nvSpPr>
          <p:cNvPr id="6" name="Rectangle 5"/>
          <p:cNvSpPr/>
          <p:nvPr/>
        </p:nvSpPr>
        <p:spPr>
          <a:xfrm>
            <a:off x="1214414" y="5429264"/>
            <a:ext cx="1500198" cy="78581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t>Nearly drowned: 50%</a:t>
            </a:r>
            <a:endParaRPr lang="en-GB" dirty="0"/>
          </a:p>
        </p:txBody>
      </p:sp>
      <p:sp>
        <p:nvSpPr>
          <p:cNvPr id="7" name="Rectangle 6"/>
          <p:cNvSpPr/>
          <p:nvPr/>
        </p:nvSpPr>
        <p:spPr>
          <a:xfrm>
            <a:off x="3286116" y="5429264"/>
            <a:ext cx="1500198" cy="78581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smtClean="0"/>
              <a:t>Attacked by a dog:50%</a:t>
            </a:r>
            <a:endParaRPr lang="en-GB" dirty="0"/>
          </a:p>
        </p:txBody>
      </p:sp>
      <p:sp>
        <p:nvSpPr>
          <p:cNvPr id="8" name="Rectangle 7"/>
          <p:cNvSpPr/>
          <p:nvPr/>
        </p:nvSpPr>
        <p:spPr>
          <a:xfrm>
            <a:off x="5143504" y="5429264"/>
            <a:ext cx="2143140" cy="78581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t>You witnessed demonic possession</a:t>
            </a:r>
            <a:endParaRPr lang="en-GB" dirty="0"/>
          </a:p>
        </p:txBody>
      </p:sp>
      <p:pic>
        <p:nvPicPr>
          <p:cNvPr id="28674" name="Picture 2"/>
          <p:cNvPicPr>
            <a:picLocks noChangeAspect="1" noChangeArrowheads="1"/>
          </p:cNvPicPr>
          <p:nvPr/>
        </p:nvPicPr>
        <p:blipFill>
          <a:blip r:embed="rId3" cstate="print"/>
          <a:srcRect/>
          <a:stretch>
            <a:fillRect/>
          </a:stretch>
        </p:blipFill>
        <p:spPr bwMode="auto">
          <a:xfrm>
            <a:off x="928662" y="2857496"/>
            <a:ext cx="6334626" cy="223838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GB" dirty="0" smtClean="0"/>
              <a:t>Where would we be without memory?</a:t>
            </a:r>
            <a:endParaRPr lang="en-GB" dirty="0"/>
          </a:p>
        </p:txBody>
      </p:sp>
      <p:pic>
        <p:nvPicPr>
          <p:cNvPr id="4" name="Picture 2" descr="http://4.bp.blogspot.com/-WX79NiTc-mU/TrPYNHZklUI/AAAAAAAAHVw/1oyZT9EUKUs/s1600/memory_stick_ear_study_tests_630485.jpg"/>
          <p:cNvPicPr>
            <a:picLocks noChangeAspect="1" noChangeArrowheads="1"/>
          </p:cNvPicPr>
          <p:nvPr/>
        </p:nvPicPr>
        <p:blipFill>
          <a:blip r:embed="rId3" cstate="print"/>
          <a:srcRect/>
          <a:stretch>
            <a:fillRect/>
          </a:stretch>
        </p:blipFill>
        <p:spPr bwMode="auto">
          <a:xfrm>
            <a:off x="2643174" y="2285992"/>
            <a:ext cx="4143404" cy="295828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3108" y="714356"/>
            <a:ext cx="4929222" cy="100013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800" dirty="0" smtClean="0"/>
              <a:t>How false memories change your behaviours</a:t>
            </a:r>
            <a:endParaRPr lang="en-GB" sz="2800" dirty="0"/>
          </a:p>
        </p:txBody>
      </p:sp>
      <p:pic>
        <p:nvPicPr>
          <p:cNvPr id="29698" name="Picture 2"/>
          <p:cNvPicPr>
            <a:picLocks noChangeAspect="1" noChangeArrowheads="1"/>
          </p:cNvPicPr>
          <p:nvPr/>
        </p:nvPicPr>
        <p:blipFill>
          <a:blip r:embed="rId3" cstate="print"/>
          <a:srcRect/>
          <a:stretch>
            <a:fillRect/>
          </a:stretch>
        </p:blipFill>
        <p:spPr bwMode="auto">
          <a:xfrm>
            <a:off x="428596" y="1928802"/>
            <a:ext cx="3589094" cy="2143140"/>
          </a:xfrm>
          <a:prstGeom prst="rect">
            <a:avLst/>
          </a:prstGeom>
          <a:noFill/>
          <a:ln w="9525">
            <a:noFill/>
            <a:miter lim="800000"/>
            <a:headEnd/>
            <a:tailEnd/>
          </a:ln>
          <a:effectLst/>
        </p:spPr>
      </p:pic>
      <p:pic>
        <p:nvPicPr>
          <p:cNvPr id="29699" name="Picture 3"/>
          <p:cNvPicPr>
            <a:picLocks noChangeAspect="1" noChangeArrowheads="1"/>
          </p:cNvPicPr>
          <p:nvPr/>
        </p:nvPicPr>
        <p:blipFill>
          <a:blip r:embed="rId4" cstate="print"/>
          <a:srcRect/>
          <a:stretch>
            <a:fillRect/>
          </a:stretch>
        </p:blipFill>
        <p:spPr bwMode="auto">
          <a:xfrm>
            <a:off x="5643570" y="2000240"/>
            <a:ext cx="3240408" cy="2189478"/>
          </a:xfrm>
          <a:prstGeom prst="rect">
            <a:avLst/>
          </a:prstGeom>
          <a:noFill/>
          <a:ln w="9525">
            <a:noFill/>
            <a:miter lim="800000"/>
            <a:headEnd/>
            <a:tailEnd/>
          </a:ln>
          <a:effectLst/>
        </p:spPr>
      </p:pic>
      <p:sp>
        <p:nvSpPr>
          <p:cNvPr id="8" name="Rectangle 7"/>
          <p:cNvSpPr/>
          <p:nvPr/>
        </p:nvSpPr>
        <p:spPr>
          <a:xfrm>
            <a:off x="6215074" y="4286256"/>
            <a:ext cx="1928826" cy="5715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Or appetite?</a:t>
            </a:r>
            <a:endParaRPr lang="en-GB" dirty="0"/>
          </a:p>
        </p:txBody>
      </p:sp>
      <p:sp>
        <p:nvSpPr>
          <p:cNvPr id="7" name="Rectangle 6"/>
          <p:cNvSpPr/>
          <p:nvPr/>
        </p:nvSpPr>
        <p:spPr>
          <a:xfrm>
            <a:off x="1000100" y="4214818"/>
            <a:ext cx="2786082" cy="5715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Disgust</a:t>
            </a:r>
            <a:endParaRPr lang="en-GB" dirty="0"/>
          </a:p>
        </p:txBody>
      </p:sp>
      <p:sp>
        <p:nvSpPr>
          <p:cNvPr id="9" name="Rectangle 8"/>
          <p:cNvSpPr/>
          <p:nvPr/>
        </p:nvSpPr>
        <p:spPr>
          <a:xfrm>
            <a:off x="142844" y="5000636"/>
            <a:ext cx="8786874"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u="sng" dirty="0" smtClean="0"/>
              <a:t>Discussion: what are the ethical implications of such memory experiments</a:t>
            </a:r>
            <a:r>
              <a:rPr lang="en-GB" sz="2000" dirty="0" smtClean="0"/>
              <a:t>?</a:t>
            </a:r>
          </a:p>
          <a:p>
            <a:pPr>
              <a:buFont typeface="Arial" pitchFamily="34" charset="0"/>
              <a:buChar char="•"/>
            </a:pPr>
            <a:r>
              <a:rPr lang="en-GB" sz="2000" dirty="0" smtClean="0"/>
              <a:t>Would you implant false memories in your children to make them eat vegetables? </a:t>
            </a:r>
          </a:p>
          <a:p>
            <a:pPr>
              <a:buFont typeface="Arial" pitchFamily="34" charset="0"/>
              <a:buChar char="•"/>
            </a:pPr>
            <a:r>
              <a:rPr lang="en-GB" sz="2000" dirty="0" smtClean="0"/>
              <a:t>Is there any situation in which we could justify planting false memories?</a:t>
            </a:r>
          </a:p>
          <a:p>
            <a:pPr>
              <a:buFont typeface="Arial" pitchFamily="34" charset="0"/>
              <a:buChar char="•"/>
            </a:pPr>
            <a:r>
              <a:rPr lang="en-GB" sz="2000" dirty="0" smtClean="0"/>
              <a:t>Could we justify planting false memories from a utilitarian point of view?</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a:stretch>
            <a:fillRect/>
          </a:stretch>
        </p:blipFill>
        <p:spPr bwMode="auto">
          <a:xfrm>
            <a:off x="714348" y="2071678"/>
            <a:ext cx="3286148" cy="2447925"/>
          </a:xfrm>
          <a:prstGeom prst="rect">
            <a:avLst/>
          </a:prstGeom>
          <a:noFill/>
          <a:ln w="9525">
            <a:noFill/>
            <a:miter lim="800000"/>
            <a:headEnd/>
            <a:tailEnd/>
          </a:ln>
          <a:effectLst/>
        </p:spPr>
      </p:pic>
      <p:sp>
        <p:nvSpPr>
          <p:cNvPr id="5" name="Rectangle 4"/>
          <p:cNvSpPr/>
          <p:nvPr/>
        </p:nvSpPr>
        <p:spPr>
          <a:xfrm>
            <a:off x="714348" y="1785926"/>
            <a:ext cx="3286148"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Pre-Raphaelite art</a:t>
            </a:r>
            <a:endParaRPr lang="en-GB" dirty="0"/>
          </a:p>
        </p:txBody>
      </p:sp>
      <p:pic>
        <p:nvPicPr>
          <p:cNvPr id="62467" name="Picture 3"/>
          <p:cNvPicPr>
            <a:picLocks noChangeAspect="1" noChangeArrowheads="1"/>
          </p:cNvPicPr>
          <p:nvPr/>
        </p:nvPicPr>
        <p:blipFill>
          <a:blip r:embed="rId4" cstate="print"/>
          <a:srcRect/>
          <a:stretch>
            <a:fillRect/>
          </a:stretch>
        </p:blipFill>
        <p:spPr bwMode="auto">
          <a:xfrm>
            <a:off x="785786" y="5072074"/>
            <a:ext cx="2638425" cy="1552575"/>
          </a:xfrm>
          <a:prstGeom prst="rect">
            <a:avLst/>
          </a:prstGeom>
          <a:noFill/>
          <a:ln w="9525">
            <a:noFill/>
            <a:miter lim="800000"/>
            <a:headEnd/>
            <a:tailEnd/>
          </a:ln>
          <a:effectLst/>
        </p:spPr>
      </p:pic>
      <p:sp>
        <p:nvSpPr>
          <p:cNvPr id="8" name="Rectangle 7"/>
          <p:cNvSpPr/>
          <p:nvPr/>
        </p:nvSpPr>
        <p:spPr>
          <a:xfrm>
            <a:off x="785786" y="4714884"/>
            <a:ext cx="2643206" cy="3571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smtClean="0"/>
              <a:t>The Aryan Myth</a:t>
            </a:r>
            <a:endParaRPr lang="en-GB" dirty="0"/>
          </a:p>
        </p:txBody>
      </p:sp>
      <p:sp>
        <p:nvSpPr>
          <p:cNvPr id="9" name="Title 1"/>
          <p:cNvSpPr>
            <a:spLocks noGrp="1"/>
          </p:cNvSpPr>
          <p:nvPr>
            <p:ph type="title"/>
          </p:nvPr>
        </p:nvSpPr>
        <p:spPr>
          <a:xfrm>
            <a:off x="428596" y="357166"/>
            <a:ext cx="8229600" cy="1143000"/>
          </a:xfrm>
        </p:spPr>
        <p:style>
          <a:lnRef idx="2">
            <a:schemeClr val="dk1"/>
          </a:lnRef>
          <a:fillRef idx="1">
            <a:schemeClr val="lt1"/>
          </a:fillRef>
          <a:effectRef idx="0">
            <a:schemeClr val="dk1"/>
          </a:effectRef>
          <a:fontRef idx="minor">
            <a:schemeClr val="dk1"/>
          </a:fontRef>
        </p:style>
        <p:txBody>
          <a:bodyPr/>
          <a:lstStyle/>
          <a:p>
            <a:r>
              <a:rPr lang="en-GB" dirty="0" smtClean="0"/>
              <a:t>The abuse of memory in the world</a:t>
            </a:r>
            <a:endParaRPr lang="en-GB" dirty="0"/>
          </a:p>
        </p:txBody>
      </p:sp>
      <p:pic>
        <p:nvPicPr>
          <p:cNvPr id="7" name="Picture 2" descr="Kolonialisme"/>
          <p:cNvPicPr>
            <a:picLocks noChangeAspect="1" noChangeArrowheads="1"/>
          </p:cNvPicPr>
          <p:nvPr/>
        </p:nvPicPr>
        <p:blipFill>
          <a:blip r:embed="rId5" cstate="print"/>
          <a:srcRect/>
          <a:stretch>
            <a:fillRect/>
          </a:stretch>
        </p:blipFill>
        <p:spPr bwMode="auto">
          <a:xfrm>
            <a:off x="4286248" y="2285992"/>
            <a:ext cx="2590800" cy="3214710"/>
          </a:xfrm>
          <a:prstGeom prst="rect">
            <a:avLst/>
          </a:prstGeom>
          <a:noFill/>
        </p:spPr>
      </p:pic>
      <p:sp>
        <p:nvSpPr>
          <p:cNvPr id="10" name="Rectangle 9"/>
          <p:cNvSpPr/>
          <p:nvPr/>
        </p:nvSpPr>
        <p:spPr>
          <a:xfrm>
            <a:off x="4286248" y="1785926"/>
            <a:ext cx="2571768" cy="5000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smtClean="0"/>
              <a:t>Our memory of colonisation</a:t>
            </a:r>
            <a:endParaRPr lang="en-GB" dirty="0"/>
          </a:p>
        </p:txBody>
      </p:sp>
      <p:sp>
        <p:nvSpPr>
          <p:cNvPr id="12" name="Rectangle 11"/>
          <p:cNvSpPr/>
          <p:nvPr/>
        </p:nvSpPr>
        <p:spPr>
          <a:xfrm>
            <a:off x="3643306" y="5643578"/>
            <a:ext cx="5357850"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Discussion: can you find other real-life examples where memory is/has been abused around the world?</a:t>
            </a:r>
            <a:endParaRPr lang="en-GB" sz="2400" dirty="0"/>
          </a:p>
        </p:txBody>
      </p:sp>
      <p:sp>
        <p:nvSpPr>
          <p:cNvPr id="13" name="5-Point Star 12"/>
          <p:cNvSpPr/>
          <p:nvPr/>
        </p:nvSpPr>
        <p:spPr>
          <a:xfrm>
            <a:off x="6929454" y="1643050"/>
            <a:ext cx="1928826" cy="1857388"/>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Link to AOK</a:t>
            </a:r>
            <a:endParaRPr lang="en-GB" dirty="0"/>
          </a:p>
        </p:txBody>
      </p:sp>
      <p:sp>
        <p:nvSpPr>
          <p:cNvPr id="11" name="Rounded Rectangle 10"/>
          <p:cNvSpPr/>
          <p:nvPr/>
        </p:nvSpPr>
        <p:spPr>
          <a:xfrm>
            <a:off x="7000892" y="3857628"/>
            <a:ext cx="1714512"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See Curtis’s ‘The Living Dead’ </a:t>
            </a:r>
            <a:r>
              <a:rPr lang="en-US" dirty="0" err="1" smtClean="0"/>
              <a:t>epsiode</a:t>
            </a:r>
            <a:r>
              <a:rPr lang="en-US" dirty="0" smtClean="0"/>
              <a:t> 1 (website)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l"/>
            <a:r>
              <a:rPr lang="en-US" sz="2700" dirty="0" smtClean="0"/>
              <a:t/>
            </a:r>
            <a:br>
              <a:rPr lang="en-US" sz="2700" dirty="0" smtClean="0"/>
            </a:br>
            <a:r>
              <a:rPr lang="en-US" sz="3600" dirty="0" smtClean="0"/>
              <a:t>CIA interest in leading ‘memory psychologists’ </a:t>
            </a:r>
            <a:br>
              <a:rPr lang="en-US" sz="3600" dirty="0" smtClean="0"/>
            </a:br>
            <a:r>
              <a:rPr lang="en-US" sz="3600" dirty="0" smtClean="0"/>
              <a:t>during the Cold War era.</a:t>
            </a:r>
            <a:r>
              <a:rPr lang="en-US" dirty="0" smtClean="0"/>
              <a:t/>
            </a:r>
            <a:br>
              <a:rPr lang="en-US" dirty="0" smtClean="0"/>
            </a:br>
            <a:endParaRPr lang="en-US" dirty="0"/>
          </a:p>
        </p:txBody>
      </p:sp>
      <p:sp>
        <p:nvSpPr>
          <p:cNvPr id="3" name="Content Placeholder 2"/>
          <p:cNvSpPr>
            <a:spLocks noGrp="1"/>
          </p:cNvSpPr>
          <p:nvPr>
            <p:ph idx="1"/>
          </p:nvPr>
        </p:nvSpPr>
        <p:spPr>
          <a:xfrm>
            <a:off x="457200" y="1600201"/>
            <a:ext cx="8229600" cy="1900237"/>
          </a:xfrm>
        </p:spPr>
        <p:txBody>
          <a:bodyPr/>
          <a:lstStyle/>
          <a:p>
            <a:r>
              <a:rPr lang="en-US" sz="2400" dirty="0" smtClean="0"/>
              <a:t>CASE STUDY: Tabula Rasa therapies by therapist Cameron </a:t>
            </a:r>
          </a:p>
          <a:p>
            <a:r>
              <a:rPr lang="en-US" sz="2400" dirty="0" smtClean="0"/>
              <a:t>For full documentary: See Adam Curtis: The living dead, episode 2, 19.25mins – 23mins.</a:t>
            </a:r>
          </a:p>
          <a:p>
            <a:pPr>
              <a:buNone/>
            </a:pPr>
            <a:r>
              <a:rPr lang="en-US" sz="2400" dirty="0" smtClean="0"/>
              <a:t>website: </a:t>
            </a:r>
            <a:r>
              <a:rPr lang="en-US" sz="2400" dirty="0" smtClean="0">
                <a:hlinkClick r:id="rId3"/>
              </a:rPr>
              <a:t>www.sohowdoweknow.weebly.com</a:t>
            </a:r>
            <a:r>
              <a:rPr lang="en-US" dirty="0" smtClean="0"/>
              <a:t>)</a:t>
            </a:r>
          </a:p>
          <a:p>
            <a:pPr>
              <a:buNone/>
            </a:pPr>
            <a:endParaRPr lang="en-US" dirty="0" smtClean="0"/>
          </a:p>
          <a:p>
            <a:pPr>
              <a:buNone/>
            </a:pPr>
            <a:endParaRPr lang="en-US" dirty="0"/>
          </a:p>
        </p:txBody>
      </p:sp>
      <p:pic>
        <p:nvPicPr>
          <p:cNvPr id="1026" name="Picture 2" descr="http://upload.wikimedia.org/wikipedia/en/b/b9/MagrittePipe.jpg"/>
          <p:cNvPicPr>
            <a:picLocks noChangeAspect="1" noChangeArrowheads="1"/>
          </p:cNvPicPr>
          <p:nvPr/>
        </p:nvPicPr>
        <p:blipFill>
          <a:blip r:embed="rId4" cstate="print"/>
          <a:srcRect/>
          <a:stretch>
            <a:fillRect/>
          </a:stretch>
        </p:blipFill>
        <p:spPr bwMode="auto">
          <a:xfrm>
            <a:off x="2357422" y="3500438"/>
            <a:ext cx="4296022" cy="300039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GB" dirty="0" smtClean="0"/>
              <a:t>Memory and sense perception (WOK)</a:t>
            </a:r>
            <a:endParaRPr lang="en-GB" dirty="0"/>
          </a:p>
        </p:txBody>
      </p:sp>
      <p:sp>
        <p:nvSpPr>
          <p:cNvPr id="4" name="TextBox 3"/>
          <p:cNvSpPr txBox="1"/>
          <p:nvPr/>
        </p:nvSpPr>
        <p:spPr>
          <a:xfrm>
            <a:off x="571472" y="1571612"/>
            <a:ext cx="7715304" cy="369332"/>
          </a:xfrm>
          <a:prstGeom prst="rect">
            <a:avLst/>
          </a:prstGeom>
          <a:noFill/>
        </p:spPr>
        <p:txBody>
          <a:bodyPr wrap="square" rtlCol="0">
            <a:spAutoFit/>
          </a:bodyPr>
          <a:lstStyle/>
          <a:p>
            <a:r>
              <a:rPr lang="en-GB" dirty="0" err="1" smtClean="0"/>
              <a:t>Proust</a:t>
            </a:r>
            <a:r>
              <a:rPr lang="en-GB" dirty="0" smtClean="0"/>
              <a:t>: </a:t>
            </a:r>
            <a:r>
              <a:rPr lang="en-GB" u="sng" dirty="0" smtClean="0"/>
              <a:t>‘A la </a:t>
            </a:r>
            <a:r>
              <a:rPr lang="en-GB" u="sng" dirty="0" err="1" smtClean="0"/>
              <a:t>recherche</a:t>
            </a:r>
            <a:r>
              <a:rPr lang="en-GB" u="sng" dirty="0" smtClean="0"/>
              <a:t> </a:t>
            </a:r>
            <a:r>
              <a:rPr lang="en-GB" u="sng" dirty="0" err="1" smtClean="0"/>
              <a:t>du</a:t>
            </a:r>
            <a:r>
              <a:rPr lang="en-GB" u="sng" dirty="0" smtClean="0"/>
              <a:t> temps </a:t>
            </a:r>
            <a:r>
              <a:rPr lang="en-GB" u="sng" dirty="0" err="1" smtClean="0"/>
              <a:t>perdu</a:t>
            </a:r>
            <a:r>
              <a:rPr lang="en-GB" dirty="0" smtClean="0"/>
              <a:t>.’</a:t>
            </a:r>
            <a:endParaRPr lang="en-GB" dirty="0"/>
          </a:p>
        </p:txBody>
      </p:sp>
      <p:pic>
        <p:nvPicPr>
          <p:cNvPr id="17410" name="Picture 2" descr="http://wubr2000.files.wordpress.com/2011/03/madeleinedeproust.jpg?w=490"/>
          <p:cNvPicPr>
            <a:picLocks noChangeAspect="1" noChangeArrowheads="1"/>
          </p:cNvPicPr>
          <p:nvPr/>
        </p:nvPicPr>
        <p:blipFill>
          <a:blip r:embed="rId3" cstate="print"/>
          <a:srcRect/>
          <a:stretch>
            <a:fillRect/>
          </a:stretch>
        </p:blipFill>
        <p:spPr bwMode="auto">
          <a:xfrm>
            <a:off x="357158" y="2214554"/>
            <a:ext cx="4037916" cy="3429024"/>
          </a:xfrm>
          <a:prstGeom prst="rect">
            <a:avLst/>
          </a:prstGeom>
          <a:noFill/>
        </p:spPr>
      </p:pic>
      <p:pic>
        <p:nvPicPr>
          <p:cNvPr id="17411" name="Picture 3"/>
          <p:cNvPicPr>
            <a:picLocks noChangeAspect="1" noChangeArrowheads="1"/>
          </p:cNvPicPr>
          <p:nvPr/>
        </p:nvPicPr>
        <p:blipFill>
          <a:blip r:embed="rId4" cstate="print"/>
          <a:srcRect/>
          <a:stretch>
            <a:fillRect/>
          </a:stretch>
        </p:blipFill>
        <p:spPr bwMode="auto">
          <a:xfrm>
            <a:off x="4286248" y="1928802"/>
            <a:ext cx="4279523" cy="4071966"/>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1428728" y="0"/>
            <a:ext cx="6643734" cy="5572140"/>
          </a:xfrm>
          <a:prstGeom prst="rect">
            <a:avLst/>
          </a:prstGeom>
          <a:noFill/>
          <a:ln w="9525">
            <a:noFill/>
            <a:miter lim="800000"/>
            <a:headEnd/>
            <a:tailEnd/>
          </a:ln>
          <a:effectLst/>
        </p:spPr>
      </p:pic>
      <p:pic>
        <p:nvPicPr>
          <p:cNvPr id="17410" name="Picture 2"/>
          <p:cNvPicPr>
            <a:picLocks noChangeAspect="1" noChangeArrowheads="1"/>
          </p:cNvPicPr>
          <p:nvPr/>
        </p:nvPicPr>
        <p:blipFill>
          <a:blip r:embed="rId4" cstate="print"/>
          <a:srcRect/>
          <a:stretch>
            <a:fillRect/>
          </a:stretch>
        </p:blipFill>
        <p:spPr bwMode="auto">
          <a:xfrm>
            <a:off x="7429520" y="928670"/>
            <a:ext cx="1200150" cy="1695450"/>
          </a:xfrm>
          <a:prstGeom prst="rect">
            <a:avLst/>
          </a:prstGeom>
          <a:noFill/>
          <a:ln w="9525">
            <a:noFill/>
            <a:miter lim="800000"/>
            <a:headEnd/>
            <a:tailEnd/>
          </a:ln>
          <a:effectLst/>
        </p:spPr>
      </p:pic>
      <p:pic>
        <p:nvPicPr>
          <p:cNvPr id="17411" name="Picture 3"/>
          <p:cNvPicPr>
            <a:picLocks noChangeAspect="1" noChangeArrowheads="1"/>
          </p:cNvPicPr>
          <p:nvPr/>
        </p:nvPicPr>
        <p:blipFill>
          <a:blip r:embed="rId5" cstate="print"/>
          <a:srcRect/>
          <a:stretch>
            <a:fillRect/>
          </a:stretch>
        </p:blipFill>
        <p:spPr bwMode="auto">
          <a:xfrm>
            <a:off x="6896103" y="5466064"/>
            <a:ext cx="2247897" cy="1391936"/>
          </a:xfrm>
          <a:prstGeom prst="rect">
            <a:avLst/>
          </a:prstGeom>
          <a:noFill/>
          <a:ln w="9525">
            <a:noFill/>
            <a:miter lim="800000"/>
            <a:headEnd/>
            <a:tailEnd/>
          </a:ln>
          <a:effectLst/>
        </p:spPr>
      </p:pic>
      <p:pic>
        <p:nvPicPr>
          <p:cNvPr id="17412" name="Picture 4"/>
          <p:cNvPicPr>
            <a:picLocks noChangeAspect="1" noChangeArrowheads="1"/>
          </p:cNvPicPr>
          <p:nvPr/>
        </p:nvPicPr>
        <p:blipFill>
          <a:blip r:embed="rId6" cstate="print"/>
          <a:srcRect/>
          <a:stretch>
            <a:fillRect/>
          </a:stretch>
        </p:blipFill>
        <p:spPr bwMode="auto">
          <a:xfrm>
            <a:off x="428596" y="4929198"/>
            <a:ext cx="952500" cy="1581150"/>
          </a:xfrm>
          <a:prstGeom prst="rect">
            <a:avLst/>
          </a:prstGeom>
          <a:noFill/>
          <a:ln w="9525">
            <a:noFill/>
            <a:miter lim="800000"/>
            <a:headEnd/>
            <a:tailEnd/>
          </a:ln>
          <a:effectLst/>
        </p:spPr>
      </p:pic>
      <p:pic>
        <p:nvPicPr>
          <p:cNvPr id="17413" name="Picture 5"/>
          <p:cNvPicPr>
            <a:picLocks noChangeAspect="1" noChangeArrowheads="1"/>
          </p:cNvPicPr>
          <p:nvPr/>
        </p:nvPicPr>
        <p:blipFill>
          <a:blip r:embed="rId7" cstate="print"/>
          <a:srcRect/>
          <a:stretch>
            <a:fillRect/>
          </a:stretch>
        </p:blipFill>
        <p:spPr bwMode="auto">
          <a:xfrm>
            <a:off x="1" y="142852"/>
            <a:ext cx="1285852" cy="1206723"/>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GB" dirty="0" smtClean="0"/>
              <a:t>Emotions and memory (WOK)</a:t>
            </a:r>
            <a:endParaRPr lang="en-GB" dirty="0"/>
          </a:p>
        </p:txBody>
      </p:sp>
      <p:sp>
        <p:nvSpPr>
          <p:cNvPr id="4" name="Oval 3"/>
          <p:cNvSpPr/>
          <p:nvPr/>
        </p:nvSpPr>
        <p:spPr>
          <a:xfrm>
            <a:off x="428596" y="1643050"/>
            <a:ext cx="3071834" cy="1143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smtClean="0"/>
              <a:t>Emotional events are often memorable</a:t>
            </a:r>
            <a:endParaRPr lang="en-GB" dirty="0"/>
          </a:p>
        </p:txBody>
      </p:sp>
      <p:sp>
        <p:nvSpPr>
          <p:cNvPr id="5" name="Oval 4"/>
          <p:cNvSpPr/>
          <p:nvPr/>
        </p:nvSpPr>
        <p:spPr>
          <a:xfrm>
            <a:off x="3357554" y="3357562"/>
            <a:ext cx="5000660" cy="128588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Emotions from the past may influence your judgements today</a:t>
            </a:r>
            <a:endParaRPr lang="en-GB" dirty="0"/>
          </a:p>
        </p:txBody>
      </p:sp>
      <p:sp>
        <p:nvSpPr>
          <p:cNvPr id="6" name="Oval 5"/>
          <p:cNvSpPr/>
          <p:nvPr/>
        </p:nvSpPr>
        <p:spPr>
          <a:xfrm>
            <a:off x="6000760" y="4786322"/>
            <a:ext cx="2643206" cy="121444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Flashbulb memories (what you did on 09/11)</a:t>
            </a:r>
            <a:endParaRPr lang="en-GB" dirty="0"/>
          </a:p>
        </p:txBody>
      </p:sp>
      <p:pic>
        <p:nvPicPr>
          <p:cNvPr id="16385" name="Picture 1"/>
          <p:cNvPicPr>
            <a:picLocks noChangeAspect="1" noChangeArrowheads="1"/>
          </p:cNvPicPr>
          <p:nvPr/>
        </p:nvPicPr>
        <p:blipFill>
          <a:blip r:embed="rId3" cstate="print"/>
          <a:srcRect/>
          <a:stretch>
            <a:fillRect/>
          </a:stretch>
        </p:blipFill>
        <p:spPr bwMode="auto">
          <a:xfrm>
            <a:off x="500034" y="3071809"/>
            <a:ext cx="1428760" cy="1714513"/>
          </a:xfrm>
          <a:prstGeom prst="rect">
            <a:avLst/>
          </a:prstGeom>
          <a:noFill/>
          <a:ln w="9525">
            <a:noFill/>
            <a:miter lim="800000"/>
            <a:headEnd/>
            <a:tailEnd/>
          </a:ln>
          <a:effectLst/>
        </p:spPr>
      </p:pic>
      <p:pic>
        <p:nvPicPr>
          <p:cNvPr id="16386" name="Picture 2"/>
          <p:cNvPicPr>
            <a:picLocks noChangeAspect="1" noChangeArrowheads="1"/>
          </p:cNvPicPr>
          <p:nvPr/>
        </p:nvPicPr>
        <p:blipFill>
          <a:blip r:embed="rId4" cstate="print"/>
          <a:srcRect/>
          <a:stretch>
            <a:fillRect/>
          </a:stretch>
        </p:blipFill>
        <p:spPr bwMode="auto">
          <a:xfrm>
            <a:off x="1928794" y="3071810"/>
            <a:ext cx="1238250" cy="1714511"/>
          </a:xfrm>
          <a:prstGeom prst="rect">
            <a:avLst/>
          </a:prstGeom>
          <a:noFill/>
          <a:ln w="9525">
            <a:noFill/>
            <a:miter lim="800000"/>
            <a:headEnd/>
            <a:tailEnd/>
          </a:ln>
          <a:effectLst/>
        </p:spPr>
      </p:pic>
      <p:pic>
        <p:nvPicPr>
          <p:cNvPr id="16387" name="Picture 3"/>
          <p:cNvPicPr>
            <a:picLocks noChangeAspect="1" noChangeArrowheads="1"/>
          </p:cNvPicPr>
          <p:nvPr/>
        </p:nvPicPr>
        <p:blipFill>
          <a:blip r:embed="rId5" cstate="print"/>
          <a:srcRect/>
          <a:stretch>
            <a:fillRect/>
          </a:stretch>
        </p:blipFill>
        <p:spPr bwMode="auto">
          <a:xfrm>
            <a:off x="4286248" y="4857760"/>
            <a:ext cx="1537597" cy="1738309"/>
          </a:xfrm>
          <a:prstGeom prst="rect">
            <a:avLst/>
          </a:prstGeom>
          <a:noFill/>
          <a:ln w="9525">
            <a:noFill/>
            <a:miter lim="800000"/>
            <a:headEnd/>
            <a:tailEnd/>
          </a:ln>
          <a:effectLst/>
        </p:spPr>
      </p:pic>
      <p:pic>
        <p:nvPicPr>
          <p:cNvPr id="16389" name="Picture 5" descr="http://images4.fanpop.com/image/photos/16100000/Tears-eyes-16143904-500-368.jpg"/>
          <p:cNvPicPr>
            <a:picLocks noChangeAspect="1" noChangeArrowheads="1"/>
          </p:cNvPicPr>
          <p:nvPr/>
        </p:nvPicPr>
        <p:blipFill>
          <a:blip r:embed="rId6" cstate="print"/>
          <a:srcRect/>
          <a:stretch>
            <a:fillRect/>
          </a:stretch>
        </p:blipFill>
        <p:spPr bwMode="auto">
          <a:xfrm>
            <a:off x="3714744" y="1571612"/>
            <a:ext cx="2038280" cy="1500174"/>
          </a:xfrm>
          <a:prstGeom prst="rect">
            <a:avLst/>
          </a:prstGeom>
          <a:noFill/>
        </p:spPr>
      </p:pic>
      <p:sp>
        <p:nvSpPr>
          <p:cNvPr id="11" name="Rectangle 10"/>
          <p:cNvSpPr/>
          <p:nvPr/>
        </p:nvSpPr>
        <p:spPr>
          <a:xfrm>
            <a:off x="500034" y="5429264"/>
            <a:ext cx="3643338"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Discussion: can you find examples of your own life of such memories?</a:t>
            </a:r>
            <a:endParaRPr lang="en-GB" sz="2000" dirty="0"/>
          </a:p>
        </p:txBody>
      </p:sp>
      <p:cxnSp>
        <p:nvCxnSpPr>
          <p:cNvPr id="13" name="Straight Arrow Connector 12"/>
          <p:cNvCxnSpPr>
            <a:stCxn id="11" idx="0"/>
            <a:endCxn id="6" idx="1"/>
          </p:cNvCxnSpPr>
          <p:nvPr/>
        </p:nvCxnSpPr>
        <p:spPr>
          <a:xfrm rot="5400000" flipH="1" flipV="1">
            <a:off x="4122231" y="3163646"/>
            <a:ext cx="465091" cy="40661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85720" y="1357298"/>
            <a:ext cx="4786346" cy="4220783"/>
          </a:xfrm>
          <a:prstGeom prst="rect">
            <a:avLst/>
          </a:prstGeom>
          <a:noFill/>
          <a:ln w="9525">
            <a:noFill/>
            <a:miter lim="800000"/>
            <a:headEnd/>
            <a:tailEnd/>
          </a:ln>
          <a:effectLst/>
        </p:spPr>
      </p:pic>
      <p:pic>
        <p:nvPicPr>
          <p:cNvPr id="12290" name="Picture 2" descr="http://images.betterworldbooks.com/078/The-Poetry-of-Shell-Shock-9780786421749.jpg"/>
          <p:cNvPicPr>
            <a:picLocks noChangeAspect="1" noChangeArrowheads="1"/>
          </p:cNvPicPr>
          <p:nvPr/>
        </p:nvPicPr>
        <p:blipFill>
          <a:blip r:embed="rId4" cstate="print"/>
          <a:srcRect/>
          <a:stretch>
            <a:fillRect/>
          </a:stretch>
        </p:blipFill>
        <p:spPr bwMode="auto">
          <a:xfrm>
            <a:off x="5143504" y="1357297"/>
            <a:ext cx="2857520" cy="428092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GB" dirty="0" smtClean="0"/>
              <a:t>Science, technology and memory (AOK)</a:t>
            </a:r>
            <a:endParaRPr lang="en-GB" dirty="0"/>
          </a:p>
        </p:txBody>
      </p:sp>
      <p:sp>
        <p:nvSpPr>
          <p:cNvPr id="6" name="Oval 5"/>
          <p:cNvSpPr/>
          <p:nvPr/>
        </p:nvSpPr>
        <p:spPr>
          <a:xfrm>
            <a:off x="1357290" y="2857496"/>
            <a:ext cx="6286544" cy="2357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Neuroscience and psychobiological research on the mechanics of memory</a:t>
            </a:r>
            <a:endParaRPr lang="en-GB" sz="2800" dirty="0"/>
          </a:p>
        </p:txBody>
      </p:sp>
      <p:sp>
        <p:nvSpPr>
          <p:cNvPr id="7" name="Rectangle 6"/>
          <p:cNvSpPr/>
          <p:nvPr/>
        </p:nvSpPr>
        <p:spPr>
          <a:xfrm>
            <a:off x="571472" y="1714488"/>
            <a:ext cx="8072494" cy="369332"/>
          </a:xfrm>
          <a:prstGeom prst="rect">
            <a:avLst/>
          </a:prstGeom>
        </p:spPr>
        <p:txBody>
          <a:bodyPr wrap="square">
            <a:spAutoFit/>
          </a:bodyPr>
          <a:lstStyle/>
          <a:p>
            <a:r>
              <a:rPr lang="en-US" dirty="0" smtClean="0">
                <a:hlinkClick r:id="rId3"/>
              </a:rPr>
              <a:t>http://www.inference.phy.cam.ac.uk/jmb86/memory.pdf</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GB" dirty="0" smtClean="0"/>
              <a:t>Memory research through technology</a:t>
            </a:r>
            <a:endParaRPr lang="en-GB" dirty="0"/>
          </a:p>
        </p:txBody>
      </p:sp>
      <p:sp>
        <p:nvSpPr>
          <p:cNvPr id="4" name="Rectangle 3"/>
          <p:cNvSpPr/>
          <p:nvPr/>
        </p:nvSpPr>
        <p:spPr>
          <a:xfrm>
            <a:off x="285720" y="1643050"/>
            <a:ext cx="5357850" cy="4524315"/>
          </a:xfrm>
          <a:prstGeom prst="rect">
            <a:avLst/>
          </a:prstGeom>
        </p:spPr>
        <p:txBody>
          <a:bodyPr wrap="square">
            <a:spAutoFit/>
          </a:bodyPr>
          <a:lstStyle/>
          <a:p>
            <a:pPr algn="just"/>
            <a:r>
              <a:rPr lang="en-GB" dirty="0" smtClean="0"/>
              <a:t>The field is a fertile frontier where modern tools—computers and functional magnetic resonance imaging—open new windows. Using </a:t>
            </a:r>
            <a:r>
              <a:rPr lang="en-GB" dirty="0" err="1" smtClean="0"/>
              <a:t>fMRI</a:t>
            </a:r>
            <a:r>
              <a:rPr lang="en-GB" dirty="0" smtClean="0"/>
              <a:t>, one group of researchers found that thought patterns used to recall the past are strikingly similar to those used to imagine the future.</a:t>
            </a:r>
          </a:p>
          <a:p>
            <a:pPr algn="just"/>
            <a:endParaRPr lang="en-GB" dirty="0" smtClean="0"/>
          </a:p>
          <a:p>
            <a:pPr algn="just"/>
            <a:r>
              <a:rPr lang="en-GB" dirty="0" smtClean="0"/>
              <a:t>In another, researchers scanned the brains of people who had watched short films repeatedly, until the memories were fully encoded, or stored, in the brain. A computer analyzed the scans as the participants recalled the films. Not only could researchers predict which movie was being recalled, but they found that the patterns of brain activity among different participants were “incredibly consistent.” (University of Virginia)</a:t>
            </a:r>
            <a:endParaRPr lang="en-GB" dirty="0"/>
          </a:p>
        </p:txBody>
      </p:sp>
      <p:pic>
        <p:nvPicPr>
          <p:cNvPr id="17410" name="Picture 2" descr="http://news.psu.edu/sites/default/files/styles/embedded_media_news/public/xxNancyDennis-102.jpg"/>
          <p:cNvPicPr>
            <a:picLocks noChangeAspect="1" noChangeArrowheads="1"/>
          </p:cNvPicPr>
          <p:nvPr/>
        </p:nvPicPr>
        <p:blipFill>
          <a:blip r:embed="rId3" cstate="print"/>
          <a:srcRect/>
          <a:stretch>
            <a:fillRect/>
          </a:stretch>
        </p:blipFill>
        <p:spPr bwMode="auto">
          <a:xfrm>
            <a:off x="5715008" y="1643050"/>
            <a:ext cx="3222766" cy="2143140"/>
          </a:xfrm>
          <a:prstGeom prst="rect">
            <a:avLst/>
          </a:prstGeom>
          <a:noFill/>
        </p:spPr>
      </p:pic>
      <p:pic>
        <p:nvPicPr>
          <p:cNvPr id="17412" name="Picture 4" descr="http://media.smithsonianmag.com/images/Memory-hippocampus-brain-631.jpg"/>
          <p:cNvPicPr>
            <a:picLocks noChangeAspect="1" noChangeArrowheads="1"/>
          </p:cNvPicPr>
          <p:nvPr/>
        </p:nvPicPr>
        <p:blipFill>
          <a:blip r:embed="rId4" cstate="print"/>
          <a:srcRect/>
          <a:stretch>
            <a:fillRect/>
          </a:stretch>
        </p:blipFill>
        <p:spPr bwMode="auto">
          <a:xfrm>
            <a:off x="5715008" y="4214818"/>
            <a:ext cx="3143272" cy="157163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GB" dirty="0" smtClean="0"/>
              <a:t>Memory and our sense of self</a:t>
            </a:r>
            <a:endParaRPr lang="en-GB" dirty="0"/>
          </a:p>
        </p:txBody>
      </p:sp>
      <p:sp>
        <p:nvSpPr>
          <p:cNvPr id="3" name="Content Placeholder 2"/>
          <p:cNvSpPr>
            <a:spLocks noGrp="1"/>
          </p:cNvSpPr>
          <p:nvPr>
            <p:ph idx="1"/>
          </p:nvPr>
        </p:nvSpPr>
        <p:spPr/>
        <p:txBody>
          <a:bodyPr/>
          <a:lstStyle/>
          <a:p>
            <a:endParaRPr lang="en-GB" dirty="0" smtClean="0"/>
          </a:p>
          <a:p>
            <a:r>
              <a:rPr lang="en-GB" dirty="0" smtClean="0"/>
              <a:t>Memory and identity</a:t>
            </a:r>
            <a:endParaRPr lang="en-GB" sz="1200" dirty="0" smtClean="0"/>
          </a:p>
          <a:p>
            <a:r>
              <a:rPr lang="en-GB" dirty="0" smtClean="0"/>
              <a:t>Who we are, where we came from</a:t>
            </a:r>
          </a:p>
          <a:p>
            <a:r>
              <a:rPr lang="en-GB" dirty="0" smtClean="0"/>
              <a:t>Memory and cultural identity</a:t>
            </a:r>
          </a:p>
          <a:p>
            <a:endParaRPr lang="en-GB" dirty="0"/>
          </a:p>
        </p:txBody>
      </p:sp>
      <p:sp>
        <p:nvSpPr>
          <p:cNvPr id="4" name="Down Arrow 3"/>
          <p:cNvSpPr/>
          <p:nvPr/>
        </p:nvSpPr>
        <p:spPr>
          <a:xfrm>
            <a:off x="3571868" y="4143380"/>
            <a:ext cx="1857388"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57224" y="5072074"/>
            <a:ext cx="7429552"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DISCUSSION TASK: Which knowledge questions could you come up with based on this lecture?</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plos.org/neuroanthropology/files/2011/02/Human-Evolution.jpg"/>
          <p:cNvPicPr>
            <a:picLocks noChangeAspect="1" noChangeArrowheads="1"/>
          </p:cNvPicPr>
          <p:nvPr/>
        </p:nvPicPr>
        <p:blipFill>
          <a:blip r:embed="rId3" cstate="print"/>
          <a:srcRect/>
          <a:stretch>
            <a:fillRect/>
          </a:stretch>
        </p:blipFill>
        <p:spPr bwMode="auto">
          <a:xfrm>
            <a:off x="1643042" y="1071546"/>
            <a:ext cx="6255865" cy="435771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14348" y="1428736"/>
            <a:ext cx="7500990" cy="478634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buNone/>
            </a:pPr>
            <a:r>
              <a:rPr lang="en-GB" sz="2000" dirty="0" smtClean="0"/>
              <a:t>Memory, and particularly habit, has a strong link to </a:t>
            </a:r>
            <a:r>
              <a:rPr lang="en-GB" sz="2000" b="1" dirty="0" smtClean="0"/>
              <a:t>procedural knowledge</a:t>
            </a:r>
            <a:r>
              <a:rPr lang="en-GB" sz="2000" dirty="0" smtClean="0"/>
              <a:t> and remembering how to perform actions. In contrast to perception, memory refers to things which are not currently happening. And in contrast to imagination, memory refers to things which we believe really happened. Some would argue that memory is not itself a source of knowledge, but instead is a process which we use </a:t>
            </a:r>
            <a:r>
              <a:rPr lang="en-GB" sz="2000" b="1" dirty="0" smtClean="0"/>
              <a:t>to recall knowledge </a:t>
            </a:r>
            <a:r>
              <a:rPr lang="en-GB" sz="2000" dirty="0" smtClean="0"/>
              <a:t>gained in the past. </a:t>
            </a:r>
          </a:p>
          <a:p>
            <a:pPr>
              <a:buNone/>
            </a:pPr>
            <a:endParaRPr lang="en-GB" sz="2000" dirty="0" smtClean="0"/>
          </a:p>
          <a:p>
            <a:pPr>
              <a:buNone/>
            </a:pPr>
            <a:r>
              <a:rPr lang="en-GB" sz="2000" dirty="0" smtClean="0"/>
              <a:t>However, although memory refers to knowledge gained in the past, it can be argued that even </a:t>
            </a:r>
            <a:r>
              <a:rPr lang="en-GB" sz="2000" b="1" dirty="0" smtClean="0"/>
              <a:t>new knowledge is dependent on and influenced by memory</a:t>
            </a:r>
            <a:r>
              <a:rPr lang="en-GB" sz="2000" dirty="0" smtClean="0"/>
              <a:t>. For example, how we interpret new situations can be heavily influenced by experience and previous events. In this way, apart from being a “storage unit” for existing knowledge, memory can also be a mechanism that allows us to process new and unique situations. </a:t>
            </a:r>
          </a:p>
        </p:txBody>
      </p:sp>
      <p:sp>
        <p:nvSpPr>
          <p:cNvPr id="3" name="Rectangle 2"/>
          <p:cNvSpPr/>
          <p:nvPr/>
        </p:nvSpPr>
        <p:spPr>
          <a:xfrm>
            <a:off x="857224" y="428604"/>
            <a:ext cx="7286676"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PLENARY</a:t>
            </a:r>
            <a:endParaRPr lang="en-US" sz="4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85786" y="785794"/>
            <a:ext cx="7500990" cy="51435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buNone/>
            </a:pPr>
            <a:r>
              <a:rPr lang="en-GB" sz="2400" dirty="0" smtClean="0"/>
              <a:t>Many discussions of knowledge tend to focus </a:t>
            </a:r>
            <a:r>
              <a:rPr lang="en-GB" sz="2400" b="1" dirty="0" smtClean="0"/>
              <a:t>on how beliefs and knowledge </a:t>
            </a:r>
            <a:r>
              <a:rPr lang="en-GB" sz="2400" dirty="0" smtClean="0"/>
              <a:t>are formed rather than on how they are </a:t>
            </a:r>
            <a:r>
              <a:rPr lang="en-GB" sz="2400" b="1" dirty="0" smtClean="0"/>
              <a:t>remembered by the individual</a:t>
            </a:r>
            <a:r>
              <a:rPr lang="en-GB" sz="2400" dirty="0" smtClean="0"/>
              <a:t>. However, most of the knowledge that individuals have is in the form of memory and therefore how we retain information and how past events and experiences are </a:t>
            </a:r>
            <a:r>
              <a:rPr lang="en-GB" sz="2400" b="1" dirty="0" smtClean="0"/>
              <a:t>reconstructed i</a:t>
            </a:r>
            <a:r>
              <a:rPr lang="en-GB" sz="2400" dirty="0" smtClean="0"/>
              <a:t>s an important aspect of how personal knowledge is formed.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0034" y="571480"/>
            <a:ext cx="8072494" cy="478634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buNone/>
            </a:pPr>
            <a:endParaRPr lang="en-GB" sz="2000" dirty="0" smtClean="0"/>
          </a:p>
          <a:p>
            <a:pPr>
              <a:buNone/>
            </a:pPr>
            <a:r>
              <a:rPr lang="en-GB" sz="2800" dirty="0" smtClean="0"/>
              <a:t>Because so much of our personal knowledge is in the form of memory, issues surrounding the </a:t>
            </a:r>
            <a:r>
              <a:rPr lang="en-GB" sz="2800" b="1" dirty="0" smtClean="0"/>
              <a:t>reliability of memory</a:t>
            </a:r>
            <a:r>
              <a:rPr lang="en-GB" sz="2800" dirty="0" smtClean="0"/>
              <a:t> are also crucial. </a:t>
            </a:r>
          </a:p>
          <a:p>
            <a:pPr>
              <a:buNone/>
            </a:pPr>
            <a:endParaRPr lang="en-GB" sz="2800" dirty="0" smtClean="0"/>
          </a:p>
          <a:p>
            <a:pPr>
              <a:buNone/>
            </a:pPr>
            <a:r>
              <a:rPr lang="en-GB" sz="2800" dirty="0" smtClean="0"/>
              <a:t>Memory retrieval is often regarded as unreliable, for example, because it is seen to be </a:t>
            </a:r>
            <a:r>
              <a:rPr lang="en-GB" sz="2800" b="1" dirty="0" smtClean="0"/>
              <a:t>subjective or heavily influenced by emotion</a:t>
            </a:r>
            <a:r>
              <a:rPr lang="en-GB" sz="2000" b="1" dirty="0" smtClean="0"/>
              <a:t>. </a:t>
            </a:r>
            <a:endParaRPr lang="en-GB" sz="2000" b="1" dirty="0"/>
          </a:p>
        </p:txBody>
      </p:sp>
      <p:sp>
        <p:nvSpPr>
          <p:cNvPr id="6" name="Rectangle 5"/>
          <p:cNvSpPr/>
          <p:nvPr/>
        </p:nvSpPr>
        <p:spPr>
          <a:xfrm>
            <a:off x="500034" y="5786454"/>
            <a:ext cx="8215370"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See documentary: ‘The mystery of memory’ </a:t>
            </a:r>
          </a:p>
          <a:p>
            <a:pPr algn="ctr"/>
            <a:r>
              <a:rPr lang="en-GB" dirty="0" smtClean="0"/>
              <a:t>(scientific explanation, the effects of emotion on memory)</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GB" b="1" dirty="0" smtClean="0"/>
              <a:t> </a:t>
            </a:r>
          </a:p>
          <a:p>
            <a:r>
              <a:rPr lang="en-GB" sz="4200" b="1" i="1" dirty="0" smtClean="0">
                <a:solidFill>
                  <a:schemeClr val="tx2">
                    <a:lumMod val="60000"/>
                    <a:lumOff val="40000"/>
                  </a:schemeClr>
                </a:solidFill>
              </a:rPr>
              <a:t>Can we know things which are beyond our personal present experience? </a:t>
            </a:r>
          </a:p>
          <a:p>
            <a:pPr>
              <a:buNone/>
            </a:pPr>
            <a:endParaRPr lang="en-GB" sz="4200" b="1" i="1" dirty="0" smtClean="0">
              <a:solidFill>
                <a:schemeClr val="tx2">
                  <a:lumMod val="60000"/>
                  <a:lumOff val="40000"/>
                </a:schemeClr>
              </a:solidFill>
            </a:endParaRPr>
          </a:p>
          <a:p>
            <a:r>
              <a:rPr lang="en-GB" sz="4200" b="1" i="1" dirty="0" smtClean="0">
                <a:solidFill>
                  <a:schemeClr val="tx2">
                    <a:lumMod val="60000"/>
                    <a:lumOff val="40000"/>
                  </a:schemeClr>
                </a:solidFill>
              </a:rPr>
              <a:t>Is eyewitness testimony a reliable source of evidence?</a:t>
            </a:r>
          </a:p>
          <a:p>
            <a:pPr>
              <a:buNone/>
            </a:pPr>
            <a:endParaRPr lang="en-GB" sz="4200" b="1" i="1" dirty="0" smtClean="0">
              <a:solidFill>
                <a:schemeClr val="tx2">
                  <a:lumMod val="60000"/>
                  <a:lumOff val="40000"/>
                </a:schemeClr>
              </a:solidFill>
            </a:endParaRPr>
          </a:p>
          <a:p>
            <a:r>
              <a:rPr lang="en-GB" sz="4200" b="1" i="1" dirty="0" smtClean="0">
                <a:solidFill>
                  <a:schemeClr val="tx2">
                    <a:lumMod val="60000"/>
                    <a:lumOff val="40000"/>
                  </a:schemeClr>
                </a:solidFill>
              </a:rPr>
              <a:t> Can our beliefs contaminate our memory? </a:t>
            </a:r>
          </a:p>
          <a:p>
            <a:pPr>
              <a:buNone/>
            </a:pPr>
            <a:endParaRPr lang="en-GB" sz="4200" b="1" i="1" dirty="0" smtClean="0">
              <a:solidFill>
                <a:schemeClr val="tx2">
                  <a:lumMod val="60000"/>
                  <a:lumOff val="40000"/>
                </a:schemeClr>
              </a:solidFill>
            </a:endParaRPr>
          </a:p>
        </p:txBody>
      </p:sp>
      <p:sp>
        <p:nvSpPr>
          <p:cNvPr id="4" name="Title 3"/>
          <p:cNvSpPr>
            <a:spLocks noGrp="1"/>
          </p:cNvSpPr>
          <p:nvPr>
            <p:ph type="title"/>
          </p:nvPr>
        </p:nvSpPr>
        <p:spPr>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Memory</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print"/>
          <a:srcRect/>
          <a:stretch>
            <a:fillRect/>
          </a:stretch>
        </p:blipFill>
        <p:spPr bwMode="auto">
          <a:xfrm>
            <a:off x="928662" y="642917"/>
            <a:ext cx="3714776" cy="2729683"/>
          </a:xfrm>
          <a:prstGeom prst="rect">
            <a:avLst/>
          </a:prstGeom>
          <a:noFill/>
          <a:ln w="9525">
            <a:noFill/>
            <a:miter lim="800000"/>
            <a:headEnd/>
            <a:tailEnd/>
          </a:ln>
          <a:effectLst/>
        </p:spPr>
      </p:pic>
      <p:pic>
        <p:nvPicPr>
          <p:cNvPr id="48131" name="Picture 3"/>
          <p:cNvPicPr>
            <a:picLocks noChangeAspect="1" noChangeArrowheads="1"/>
          </p:cNvPicPr>
          <p:nvPr/>
        </p:nvPicPr>
        <p:blipFill>
          <a:blip r:embed="rId4" cstate="print"/>
          <a:srcRect/>
          <a:stretch>
            <a:fillRect/>
          </a:stretch>
        </p:blipFill>
        <p:spPr bwMode="auto">
          <a:xfrm>
            <a:off x="3905764" y="3857628"/>
            <a:ext cx="3985704" cy="260985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earthinpictures.com/world/germany/berlin/holocaust_memorial_(holocaust_mahnmal).jpg"/>
          <p:cNvPicPr>
            <a:picLocks noChangeAspect="1" noChangeArrowheads="1"/>
          </p:cNvPicPr>
          <p:nvPr/>
        </p:nvPicPr>
        <p:blipFill>
          <a:blip r:embed="rId3" cstate="print"/>
          <a:srcRect/>
          <a:stretch>
            <a:fillRect/>
          </a:stretch>
        </p:blipFill>
        <p:spPr bwMode="auto">
          <a:xfrm>
            <a:off x="642910" y="2786058"/>
            <a:ext cx="3333774" cy="2500330"/>
          </a:xfrm>
          <a:prstGeom prst="rect">
            <a:avLst/>
          </a:prstGeom>
          <a:noFill/>
        </p:spPr>
      </p:pic>
      <p:sp>
        <p:nvSpPr>
          <p:cNvPr id="11268" name="AutoShape 4" descr="data:image/jpeg;base64,/9j/4AAQSkZJRgABAQAAAQABAAD/2wCEAAkGBxQTEhUUExQWFBUXGRoaGBgYGBocHBgdGhgYGxwcHBgcHCggIhwlHBodITEhJSktLy4uGB8zODMsNygtLisBCgoKBQUFDgUFDisZExkrKysrKysrKysrKysrKysrKysrKysrKysrKysrKysrKysrKysrKysrKysrKysrKysrK//AABEIAMYA/gMBIgACEQEDEQH/xAAbAAACAgMBAAAAAAAAAAAAAAAFBgQHAAEDAv/EAEgQAAIBAgMFBQUCCwYGAwEBAAECEQADBBIhBQYxQVETImFxgQcykaGxFMEjJDNCUmJygtHh8BVzkqKy8UNTY4OzwjSj0nQW/8QAFAEBAAAAAAAAAAAAAAAAAAAAAP/EABQRAQAAAAAAAAAAAAAAAAAAAAD/2gAMAwEAAhEDEQA/AE32iIy7RxMCQXmP3Ry86B7LH4e1Gn4W3H+NaZN/kB2liS0nvgATyyL08zS/ssfjNr++t/8AkWgvzeFSMJiSJBFm8RHHS20a9aoD7UHMuAT1Hdb4gQT4kGr/AN5XjB4sngLF4/8A1tVAW7Ibgfip/wBQE/Kg6qJ4MG8GgH48D8fSvD2hMaoehn6GuWJtG1BPA6A8QfJhp99elxLRB1XoRI/rxoNPZI4jTrXlfjUi24/NJT5r8OP1rdxNJYaAe8uo9RxHrQcB/U/xroDU/YuyTfMDQeIohtbdS7ZTtPeQcY/N8fKgBhq927xGoMEeMEVrsCOI0ri91ebD4UDXsvex1AW9+EH6Q94efWmbC4m3eXNbYMBx6jzB1qqPtwHIn0isTazqwZCUYcCDB+VBZV/Bw/aJ3GE8BoZBB09TqKj49gLaZjrnBbxIJIn4Cgmyd91MLiQP21+9f4fCmuw9u4mZGV1PMQR5EcvI0EvF7Ssque4QjIgOYrBzAlYWRMiZjqwqqNp7Qe/da47MSx58YHAGNJjpzJpt3p2Tdu5WV5y/mt9Q3y1oLgtjocwfMSOOpGp5R5UAYKD/ADr2nwo//YAeBaVs5mIM8BOoJ+8UCWw5BaCQvvEcvMjSgnpg0Gr3QfBRP+YwK9JfQe6mY+Ovy0Hyoeg5oOHEnh/WlTcPe7omVHIgQG/eoJH2i4RGiL4mB/hGnyrSLPFmfwAgfwrl9otr0J68fnWm2gfzRQShagaKo8TqaE3T412bFsSMxgc41NcruU+6D+8f4UHENXsA1k1sUBbd5srt4gH4H+dPez8aEuW25wYjxRo+cUjbBt5rvSQY68j91N1vDucpUHukHhpA4/fQWNbx6MQAdddPKqV2fiM1tTOvA1YODxp7VS2iw06fqNVX7OcWyVJ0gGgI7/kf2hieueP8i0D2Mk4uzHPEWv8AyrTZvfs8Pidou0jsoZOUsz2kE9RDGl7de1ONww/69v5ODQXLvX/8PFdDYu8eH5Nqr7YVizkEqDprFPW+dyMBip4djc+akVUmxcTb5XDPQgj50DTitk2mgAFVYgMs8RI+fQ9aUto7JNm9csllzIxXXuzznQRqIPDnVkbq43DwO72jA6NGg4H486U99bNm7iGuorBtc+QyLh0ywBOsd3Tjp4UACxg1Y+PgNfloam2tiPdLWlBDFSe+Cp08Imnncvd0YfJ2nevOGzmZyhR3kXwVmVWb845hwWjmPwPb2eJW9bZsjjipkx+6UYT58iNArjd5e81tdSCZPEADp18OVPLXQLTW37zlRlA1kGB3oBEidYHkOdI+zsQ1nFOXARlY51E6AjiOcSPGm03Dcuo5ALMcgUAlSp5gkcQJJiDpQJNnZ1vSVHrXp8LZUEwgjrApZ2zcvWrrI7frAhjBVtVIg8IqFY7RycskgFjEaAcTQNy4vDLxa3w5LP0BrZ29YBACgjmSFEdIkz8qP7nbl2b9ki9PaNrmB1QaRp/Gge/O4rYNTdVla1IHHva9RQcE2yL1wIiBRBJI14fuiiO2B2WFS/b7tzMFzDSRmOhHBhA59aVN3B+G/db6im/e0TsxI/TX/W9Bw2VvajjJiBkPJ1931HEenyotew4YBlIIPAqZkeB4EVVsnhRHZW1rtg9xtDxU6qfTr40D3gsO5cKpy5wVJ55SNQOh/nTKmHt4cAQgtBcrAAsJiIygdSD/ABmk/Ze3rV5lDxbaRIb3T5EcfLj0mp9+4dQe8pg5SZgwI1I+v3UCni8Fb7e8FYi13mQhdHgiFB4EAyNOlOOyW7NQrqGGXuiJngOBEc/kaEbaZXUZjEDuQJgjWoWLx922vZkEO1vLmDGMpzKY+HTQigAXSpdig0LMV8ixIHwroqEmIM8xFerWF8l+tdkKKNXzf14UHC5aImYHmdfhXGKl3MSsQq/dUQmg2te1FeFrqgoGDc+DfVY1hjP7pFPDSFgHSKTdzLY+0jWe63KOVO9xYAHgPpQRf0j0tuY5/k25VVToQBINWtibYCXHjUWbon/ttVYDyoL62phbdwslxVdSdVImdZ19fpQNN1MIt63eS3kdGDDKTlkGRK8PhRC/tmw125bF63nV2VlLAMCCQRBqQEzeXyoBu82FuX8Jfs2wC9xGVZYAEnxPCqtOwHw2GuC/hbvbsyLbdQWtoMwzEshjUTx+VXP9l6H61rUDifWgrLCZrSpbDcYzBRA1015nhUzdrBh8RbYjuq8gH9SSP8wU+g6U64jB2nMvbUt+lEH4jWotnYyI2a2xU9DDfzoI+6GILpacmSthVPi9xiznzlTPipo72XeYagXFcHWO8MpB01nJm1HQUA2Dsq5hERZ7YKTIXusRLFR3jHFpOtSMJte9LPiLa2YPdHeMZiFmfdIjmJPhQKW/GCQg3CzC4uucQW5rrAgqSRMwOHCak7sq8qXDm3kZVZgAGnutEDoANetM1/dprguMtxWVypZezIJyNmguWmCeekaRppQfb+0xh27DsmBuw2aQACCAxgfnZeegPOgkYbZOHxDM1yxauFVCKWQGAJMDTgJ+dLW9OwbeGl7KonaIiZRpKtd75iIkMLfoTTNu7tVkAtXlt5V927bOXQ/8y2eBP6SkyTwFQ987lq5aylgdYUgzB94EfD5UBPY5UW8OyqQxYDSYWFadBp3uGvGfGln2o7QIti29wOXeBoASAZJgcgconnPnEnd/FXFQC4gBVsq3lJGdQCxIQrm4KekmBrNKPtA2U1jGEli6XQLltjxiSCv7p+TDrQR9j7OyXC0n3NOhkj6QflT5hsLbuYe0tz3TII/euRSxYIKI065YI6zB+401W8b2WHtnjK5eMcc54+dBW29exvs2Ja0rZhAYdQCToeh0+BFDUtGnO6LUlngseJYyT5zXM/Zj+ah8ln6UClEcaI4Lbr24UntE6E6jyP3UYdcPx7IeeQgfGIrg9zCg961bHkVHyzj6UEu3jbd9YB9DxH9eFDtvJdL5plYAEcQB90kn1rmVsOx7JAAsaqz+P8OVe8TtLJea2ZKqYB/OGgOvXjQQ8HgnuglQWjp/CvHZa66HpGo86Z9kYkK2ZPztJEDUx1Hy8aiXrjFmJ1JJJ9TPSgDXLBiYMf1yrjkPSjF1WYHQ/A1BCkcRwoPFnDs3BSZ4aGveLwdy02W4jIehBFXjuziMM1q0oVQwQQCnKORiOU8ddaH77YE420FtWznUmC4K8AToT1jSgQNyR+Mj9h6d7opJ3LgYjXTuPPwFOV5iYjhxoOOPb8Bd/urgn/tsKrVbdWTj1Iw17r2T/Q1XQEUHLfe2TjsWY0+0XtT/AHjVP3AQtiUtG/eAZSR2bsACELcOGka6cqH72XJx2L1n8Yvf+VqMezVZ2jb8FuH/AOth99A87Xv4rBKbvbC/aVRK3QFaZHB1XXyI60Nw/tItt+Usuv7JVh88pqf7Tv8A4T9M9s/5qqGY5mguSzvXhLnC7lPRwR84j50Rs4lHEo6P+ywP0NUetw16W/HgfCgvFrhH862mKjl8KpzD7fvp7l5x4Ekj4GRRfCb8X195bdzzkE/4SB8qCzFxxAhWZR05fCl/bexlxFxbjs4dRAIOkcdVoJh9+0P5Syw/ZYN9ctE7O9OFb/iFD+upHzEj50GmwV5IjJdA/cb6ZT6xWsDaOf8ACWyF1JW4BoTEQ6sRA10MzmHSiVjG27g7lxH8mB+Vem+FAH25txLjpYRYdHVxcBUqQp1URxEiDppFHbu7T477OXW0Ldp82Y5sxUkFkVYjUqokngKhXbCEyVUnrAn48aK4Lb9y2Mohh0PL1FAD3vsqruo7TUiAUOVRbVzlUn3mdmJ48I4ACVzey64wdoKoLZl0Oo915/3py23tF75SRCrmPHmVK6fGg4wAvBULBWEETESABGpHI0FZg4niAE8hbH3TXuzZxNxivaNpxhjHyp03kwWU9k6w2WRPEjllI8eYrzsXD24RFTIQgDfrEcTPPrPj4UCguxySRcdsw4grJ8wS2o8aJYbd+zzN1vVF+40Z3mxNq2yG4GW6RwUSSpiJHCdOv8hNneW0vurcPicsfWg63sDbtMFthgDxzEGY6QB1oJtbW/cP633CjjbRGIdSBAWBqepk8h8qiYq8VzN2RKhiM0aE0ArDYhkMq0UYwm0VfRtCfGJPgfuoa+PVv+GPgK3ZuoxA7MakDQxFAau2gZPP1+6uWEBRwwWYkQVbmCp4+BrrgMJde4lqwjXWYE5Z6GJzHQDzMU3HcLFASey/xtp593y4TQFd1ts5rFpLaDOhAYHuqAFK6nr00PDWt7570vZQIihLvmGEERIj4iegqFgdycQj6XUUwA2UMRB5QRrw8KYNp7lpesdmbjC5mDm7AJJAiCNO7HIGgp4WZmRNWcqQiH9VfoKgt7Nrw929aI8Q4+QBo1jcM1oKjjXKOGoOURp6+FAP20kYa742z9Krdasnb6nsL5zaC0wywOPd1nj6eXDnW1AL3lcfbsTHH7Tfnx/DPTT7MBO0B4W7h+Q/jSlt4/j+I/8A6b3/AJWpw9lo/Hielp/qtAze1lyMASOd22D8T99U6MSat/2un8QH97b+jGqZC0EoYqt/aqiRW6CV9pFe+2ETrUIV6DUEg3+etZ9oPSuGYVs3B1oOv2g9KmYbbV9Pduuo8GJHwOlDe0Fa7YUDHh98cUvEo4/WUT8ViieG36/5liPFXn5FfvpJ7YeNbW+Ok+tBYlre3DtxZk/aX71mpy4u2/u3FPOJ1+HGlDdnaGdmt9naQZCZVBmPeUas2Y8+UUQ35fLh7I195eMT7jdP64UBe+MwVXllRsygn3TzyzwnoNPCpKYm2FIa3lJOjoe8oE8FPdMz4cBVa4bbF1PddvImR8DRK1vU+mZQ0dND94oCW3tltdullZmXgpdgIAmBCjx8YioNndO6RIa3Pm3/AOal2t47TCDmQzzEj4iptnHAmbbg+RoIlnZT4YqjkNmhxE6AkiNfEUyW8QtvD6hbgYEshHeHIHjGXSeuvKhGLum4ys5kqABoBoJOsedcnaBlEgNGfvEzz4HSBwigAPswJ7zj0Hz8vGvOzlhpYGNYMH0pkTEoroxUkAwdJzCNCeekxFLt4Q5AByycsgjuyY0PhQW37J7AIvXfBUB/xMR8x8qfswYxxikr2QWCMGzHg1wx6AAn4z8KN7qYnPbJA0Z3Yc9Gctx9aA4FrAK21ZNBlLu9fFPI/dRPGXPxiwv940eSET/moXvGPwqz+jp8aAJvCo+zYjTinHrw/r4VWiJVq7btr9jvRr+DGvhmX56VWZsmOPyoF3agzYzEEAkdvdJP/cenX2ToDjHJ5WXj1ZBXffjF9lbKLGa87A6fmgyfnA+Nc/ZUSMRd/uY+LpQGPa6/4ko/6y/JXqorSEzVxe01PxW0ND+FHH9h6T9jJZDZmtrm08R8DpQKBt9a5XLRFXFYiJhCDwUKNeg4V3ubsYa6vftgHmU7o+A0+VBSUVqKddtbjG1dIW6MjQbYIltZ0MECBHHnPClLF4VrbAMBrqCDow6g0EeKyK9NWooPBFYBWEVuKDRrKyK3loGDcsfhX/Y/9lot7QGmzZ/aX5WjQvdC0y3HJEDJ/wCwph3k2b9oW2naKhEEZgTm7kRoDGhoK8UV1GHf9E/A0xWdmG2xQpBEk/sgTM8xA5deulWzuhu/gblgK9tbrEd5nBBJPQg6DwBoKm2PuubwZlcMFIBCyOKgzmI0GscOVTN7tiYTDW1Nt37WQGQ6kSCTPdA08DR7eXZv9nYt7VpmyXVF22P0RmIyOYMgMp6aEcTNANsbMxmNuM3cYKZRF046zEanXUmghbHt5hK3bsTBBVR0Onebrx08q5XNssHZYBAYgToYBjUjTl0qXsTCtaUpcBVs+o5jQfwpdvv33/bb/UaA9b2qjDUFfPX6VgCMIEQNNNNJJ4eZNAVeu1oyYoL72X+J7Hngy2GYT+m4JH+ZhUrcUAYW0Oqg/EfXl6VE3/Y/2RcK8ltH4XLf3VH9muKJwiEzHCOWhIkUDs4rdamud29lBPADWelAvXsXO1baT7lhz6sR9y173nM3FHPLI+Jpf3JunFY+/iuQGVfAHQf5V/zUX3ovr2wH6Ij1M0ETbMDC3Y07o+bL95qu2XT1p42mfxW8TyUf6lpFuMI9f40EXfjEM+KBP5MAi10IBIZvVvkBRz2Vn8NeP/S/9xXPfXZP4vZur/wRlYeDlY+cfGvfsrH4W/8A3a/66Bh9oID2rSlsv4Qmf3TS3snZktCsGJ6U27x7D+19kmcIFZmYkExpA0APWoO7m75t3mDXAMjR7wnQ9ONARTZDWbJuXO6qRHjmIX76mWb4Cc2HDgeevIH6VK3px4TCXs5LNkfs8i5srAd09PeiSRwpX2C1yxh17R5QmTJlrjMeA6kk0HXeW1b7A3LsIF4cSCCRoBlnNIEEDQ+tI9naStZWwlpFtiQWdVuXHlpkswhNeSRw48qa/aNH2UBmUPnDRHHRhCn5eh61Xmzrw4aRyoO95LU5SgPj/tzqdY3HN20LtrE2tT+TuZlZfVQ0iNZgVAVAM3BiYjXhqOX9cKsr2dYVuxYm0HQtoSAQcogxPiY9D0oK5xe5OIQTmtOBqcjMSPRkWfSa67t7j3cXcZc62lVcxZhmnvAQFBB58zyq5cTgLb6IuXuMUiAZEDuxBEE6jSNOtV7i7WJ2ffS697OLkox1lZgxBJmMoM+FAz7F9nmDw9p3dGuXF1Fy77oGUEMqoIHHmGIg0RxW5OEu2O2ukl8mfOhleEiAwMiI5SfDgM2XvTZxGHyO4DqATrAIHQjkRII6TWtobwoMG1tXGYAL3eY5x4HUetBWOEuKrMmTK4MseRH049Bypy3ZuIt2XjRVieWmselJAOa+xHJdfUiKc9hY5LYuG4oZStvRvCQefQzHOKA1v7btFLVyQD2ihv11MmPESAf96GYTHZFY2GEZsve6LJ0OnXrwA1HIFvDh8VibqvY79sGUl5CyWHdEkAZdIFbubCnIt6+FPG4ubMSdANBJGg/OmfCggbxbXfE3jcbUAKq+S8PiZY+LUa2FcZWDK4VoiCsg906k8QJgaUB2lgTaukITctkSGjqTo3AZhH0qbYtOwgsFVgRm0zKTOohW14cqAa+INy4XJDSeIGmgA0nWJnjS1idnMM78sx18zTRi8Alhlt22d1ygy4AMtJ0jlEcepoRjMcXZkWIKjPI8u9x5iPhQBbdonhFd8Pb4mYI5fKp+GuqmdVEgCC2nPw8+vQVmKxK3LruqwIX46T5z0oLvS0MbstU/5qWgY4gEoT8INGNn4FLSLbtqFVQAB0ApT9l2PnC20mSC4I8mkf5SKaru0bSOVZwD0n14cjQELR1PTl8K5bRwgu2rluSudGWRxGZSJHlNerF9SJBBHhXnFYjKD1I0HMmgWPZ7s84bDXTcgHtHk8u4cpPl3Z9aC4vFdo7MdQxkc9OI0qZ7QNsizgWtIYe4ckc4Mlz6iR+9QXtICTqIEkelBI2zcIw18Ezpx5flF4Ug3b5IHLnTvttx9lvL+rp5B1NIJMwNKArtbeXtrD2WVkZsuhHRgePpRP2Vj8JfM/mL82P8K7b34gNhe6QdVzd0AnVYMgAcuMetePZc3fvDoqx6saBm3sGKW12mEulGQHMojvqYkCQdRx69KC7G2ViissGLEzoyGeHE5pmiW9th2awRmCgsTHP3YPQxTBu5ibanVxHU6T4xQQ7ey77QGRlUkZtV1GsjQzrw9aibzYVg9mFgAkjTmo0H1+FWB9vt/wDMT/EKF7extlkjOCZ0iTr5gacaCt96sCcYvaC7CKFVUXkxbvdorDjyEHnQTC7l2yR+HYdRlUnl4x8qd9o2VuKQAFJiSDBIkNGkdKl7Pu20tZAz2zIOa2QHMcsxB06+XSRQL9j2eWgJC328TOv+FR8qaLVi5g/wVq2Db1bJm6gaqWI101B68danYrefulRbBBBE9owMRHELIPiDNLm0ccbqhCqqqABSGuF4AA/KM2Ykjmdec0ByzjS7pmBQKS2bgfdIy6HWZ1mRAB4wQo77bRa7aK3LTG2xEFbTGP185BAieGk8yKn29J7O5cAC8SzeOkZj041DvY24QVNxx5MB91AW3GwxQFLaILctAygHUgiWiWIji0mmDaW59i9qbYRjxNtsk9QVC5T5xPjSbhts3bYAttlC8IVfnC17xe920P8Ah3LMdHtT81YUCdtbAW8Pjbtq0XIRVzdplMMSTCsAMyZcpBIkSRymi1raC2XUt6CDBiOmnMcfSvWMxdy63aXSrXCO8VGUHjwBJ69a4KjsJAdgDBIDECeHAQKCbjtt3rqlRCKRJyFczDpJIj60M2Zixb9+1Gswr5yw8QEgGY14cZrQedZqJibwHvMB5kffQWHtTfPDJZ7P7NcfMkEIEKgnkGZlOnWKH7oY3BJbY4kpn0gMJ+Wo4fSq7ubRtD/iL6GfpUa5te1yYnyB++gcN8sVZvYkPh8oTKAYEAkTrEeIoFvDdBCdiRpMiAo4a6cz61EweM7SMqtEwWMAfDU0LxO1ZMBYgnn/ACoJFvCiQWC+MT8DyovtrFWrtu2tuzbtFGYyixIPInidetLh2ix5D51gxjHoPSgsv2eo1kSTyVtAYAIfX/Ck+VMe9hzC24B7SSpAmYUydfA/JvGhey7rW7du5bGYZbMr42zz6go7g+YMaVIxRNxQqEk5hkY8HyjuE+OSbT+IHSgm4fHZQodgraSDKsZ4RGp6aR50Us4ggZic2bmusSdPOJ1PjFKjYYvlbRCwaAAJlRMMCOvLwFEtlZmDxcaFJE8SsHLIXhI18ByA4gE/2hWXa723G0RkU/osJJBHInU+PpRW25yo0aQD8hUvGWy9i7hbiw7SqNEozgZ1huUxImPWh+FJyD9kafujlQb2ug+zX+Zy6R0zLSExMfzA4097auzYveKE/MVXty54ketBbNvA2+dtD45BUvDsloyot2zzgKs9JMVSly5cI/KPrx77a/Onz2dwqOSoabq5mYBjAUHiQTHl1oHhcVpAmIBEe6Z6V4a8Y460v/25h7Fm32lzL3FHutqQokCF41Bv7/4RRCm4/kkf6ooGkOda01yRH9f1/CkW77RV/MsOf2mUfSahPv3iH/J2EH+JvpFBYTPpFc6q7Eb44wyM6p4KiiP8QNQL238U/G/d9Gy/6YoLbuNUTEY22g79xFnqyj6mlfdLdM4uHvtcuzqFLkj1JJNOuP3Esm1kFpF/ZWPWeM+NAFvbzYZQ34dWJ4xryM8J6mhN3e/Dci7eSEfWKUt4djPhb7WXBkaieYPA1O3b3VxGLb8FbLAcTwVf2mOgoC43sUnu2XPmQPpNQMVvdcBgWUHmxP0AqzN0vZ5hkGe+3bN+iJVB95+lM+2sBhWw72bllBYA91VA1AmVA4MOo1oKg3TvNje0V3CNKrbRBBOYMWckyQqgDpJblVobvv8AZC1q+gt2lErdkBeIEMCTqeIPODIEa1Pu0ow+Nuosjs2bUjM0DgMo4xz8RVm4XbdpluLfftc8FQFYE5xECO9mBEAQCJ8YAKHtu2VbTsr9ogFjlZQdDIkNA0j+NVOEHSnLf+9nxXY23zpbEZF4I5LErIMFgCAY0BkcjUHZ275Jm4YETlHHjz6UC7FS8Ns644lV04ydNBH8R8adrey7Aj8GmnPKJ+MTUhcGoBMxIiJ5evOgXdiJltweOY+NL5BJMdT9aazaCOyroAfuBNRMTsW4iMwAYJJbLxHM6RroZoAaWutdRbArYcEaGuanXjQXFuy8YZdASFTTkTkUfX613xV7I4Ak5EzeZzKD4T3gf3qGboXy1i3m1yoG847on0FRt4sS1vtjxlAR5uUU/SfSg1uftFsRfv3GAEiQFGnEA+MxGvnTFuleBN5eBLE/JZ+tKu4zBQ2kTJ9J+6B8q47Z2i1gqyc7rTqRINtDEjUamQeqjjwoDW1Lww96+bwYoSl2ATMgZRln9mI4a1zz5jJAGYzHSRNKG2NsviFQOB3REyZIBYrM9MxHjThhSCiny+lBG25+Run/AKQ+i1XDNVk7duD7NdEcLR105ZfDwqtCaDj27MdfpVg+y+4YvqTpKH1OYcfQVXeHHeqwfZp71/yT6tQc/a1ocOBz7Qnz7gHyNIVi3maOdP8A7UMHcZbFxUYopdWYDQEhSAfMKfhUbCYG1/Z+FKMuZrlztde8rg92V5fg+nGR4UDJ7PdyMLcXNfU3X6a5QI6DiZ61YX/+Qw0QFIXkogAfKl3dXdxbmHRxcPeJLGTpEgZRMDWNSDzpsuYe69u2FuZYPeILagSNCG8uNBX2+W5SYjGL2MWlVALjRMnloOJjn5VX+0tk2reKaytxjbVsufLPDico1ImeHKrW3w2r9lZVVs11kNwidWAMZtNOA6D3TVRXlLEnWeM+PGgaNy9onD3NGzJJAInvCeIBExFWvgNvWbiFpnJqe6Z16CNfSapPdfEFLuRgCp4zwH9R8qsPC4y3cuX7cIxAtgd0SQRxgjKV4DhHdoO20N17OMxBxd4MwgKiEQAFmWYcTrNGcZdCWhasqAgA7qwARmyn6GfKp+GdTh4XgAQPHqY86GZc3uiP0TPrQEjchQ3Q6+I0E/10rW0ELq2UgTwJ4ac/66Vxs6qC3HmJmORrvaQaeHA0Fb4/2e37t4PbZFBALXC0a+ESxPDlU/bu4jYfBPcs3GuXtO0eNVT85rcd4EdZ4FvIsO09q2redbLJmUjOq8AfGNAdeHjW9jb2rfDWcpLBTmYRlA4SW+4UFJruyv8AzGHoIrta3fcariGU/vcPRuHhVkbX2RbAZkAHdJAB94gcl5eQrbtbKMwCxJWFQSAeBzaxw50CBY2fiOWIDDxWfrNSrWDxOUgvZbXmCPjpR7em3Zwz2UtrmLqZGYCMoHOOYnTT3aELtMLxt3JP93/+uFALbPnPaRnkTlmOAiJ8KnY/EXXtFQoUE6MSoGvIwddeorlfGZ+0jiRpx5eHlUXajhAAxgaxJ0+fOgB4vCAPlUTEd4GQdORgV7t7PAMkmun2vN7is3iBpXJrd5uOg6DT/egsjcY/gxzgR8GP8a6b6YfPYuMDDKo6awwMfX41G3GBWyoiCJBH7xj60S3mn7PcnnA+JFAo7l4kC4VYjMPHjqI14cZ+NSt97fdSCI7Q8x+gI+hoVsdbi4gC2naM44QT9KL79YRkayjETkzFRwVuB1+NArZdNCvzqwMICEUeA4eVIa29Kd8LOUGZ4T8KDjtpD9mv6GeyP3fzquCp6GrE2qWNh/FDPjpwmki4lALw471WB7Nvev8A7KfVqSggGg68adPZyNb58E+rUFt7r3FW1cLkBSwBJ4QRGvpVHrs8JdZlAyhjl6xOnyq6N3LIa1cmILR5d2J+dVbtKz2d64sGFYj4GgZtxNqlRdtEuZUlcq58pOkhBqYJBgUzbZ202G2Y9wk9pbtwD2bWwXJCr3X11Zh86W909gBz2jnKeCggEMTyIPERr4UI9tG2MvZYFI7sXb2XQTBFtY6alo/ZPKgRsJtC47tcuXHuO4AZ3YljHDU9OVE7FqfvpYtXSOFFsDtDUTw8KA7gMGTcU6Tm8hHnTh9ss4W27NlL6CUtgRJiSQikk+XXxoXu3g7t4js7VwBhpcZWVPGGy97p3eZHCpm9uwrtrDQltpcqXWVJI5tlGoiOALRzigdN3MXnw6NyM8uhPKo+EujNlDJPeyjMCSOsDXh1qTjMEy4a2tu4LNwtbAY6anQjUEZiugkcYreL2W1lGuBmd2CqSZLmerngo4xCgazQacFB32BGaARowzaeomKEbawtxE7oa4oBks/rqoJZj5wKWd5rW0rf4Zyj2ZBISSbf5ozAxI194AiT5UGuXbt9gDeaSQAubKCSDpJMDgOQ50EvbO1C9g27R7JWIkgCWiABHIaCpm62OtYabd0XXLnMGXLI0y/nHjp5UJv7OyNlLq0RqpLAnmM3ONNYiumLysQwXvDnOvHw5eFAy7x3LTIDba6pJ4OQQR5RlpVu4oLbVbalbinV5kMJkHLwn4cPSud0z1Pn/GhmL2xaTQHtG6Lr8+FBKvLncM2rDQH5cOHOuGJxCWyc7AHpzOv6I1qMtvE3tQBYQ8+fxOvwrvY2DaUSwLnrJ1PlQS8AzXIbJktyILe83LQcl8dZj1HDH7MQ3WuN354A8AOQj/fjUoWF0nNy0ztGnhMV6vICsCeMyfXSf64Cgj2byqQCFA6cak4m6vVSvhMjz5ihV28vAgEj+udawtxZ5elA5bqMO9ERJ8ql72N+LOREgodP2lFBN1bwAYDQhiBMxrqPCi28SscPd6RI4DgQfuoIvs4b8ZL6+7HXqaie1PEzi1jlbH+tqmezD8o88Rr8QRQPfi9mxl0zoCF/wjX5zQAEvkeNOeCukBQ3GPDmP4UlaHnTfhrUBDqe6PTSg94/8hcP6ppR7Qf1FN2O/JXP2W++k+40caCK3D4fSnD2eH8v+5/70k2XYmDpTp7Ph+W/c/8AagsjYm0kto4fMATIIBMaeFJ18o9y9cki0WZmdhAyyePTTlU7HbPN3gwU9D/KoGN9neKvgZboCfosGRZ68TPwoGT2eYo377uRls20C2VPJW1Zz+s0CfACvW+259vadoX7BAxCjunldXjkbx6NynpwK7M3XuWsFeso6i7dtFA+vdJTLMxPU8KXd3cHtLZ5yXrLXbA4PaIuZf3R34/doKnvbKuWyRctvbKkhsykQRxBPCra9nu7Gz2tWbmY3b7KSQWYZTl72VAYhZy5jI5cTFdt9LeGxuGLFwH0h14yDADCPMRxGtA9yziMNdwoKW8isQ2XRmW4FVmbqoCq/WVHGguEIsr3Rp7pgaacunT1obvFavOLa2VGrgs0wyRqCBz10P8AMkeMVt6wlwS7AANmhSR1Gg73HgYjXjQbG75tmPZJ3dIL/XKCInzPpQM+FwxAlh3+ZJnhOq9Aegjj512FtBOgHUxx9arPGb14zOGF1VA1yBBlPgfzvWakX97r9xGHZJbfQZ1dnIGswCi5T0jx8KCDvRii9y5ZL57aOcsacORI10mOhy9aAKoiAIEch51wx21rFqQ7y36K6t6gcPWKX8RvDdunLZTJ+sdW8/0R5/OgZLzKursBPU8f58qj7ZuvZtKy28xZgoBPUEzA8uBI41EwuxLg/CF1vXCPeD5onp/HhTRfvhgMkAgyJGuo4BT8PSgTLOw8Tf1vvkT9Hh/lH30Yweybdn3Elv02g/DpRFrTEjM0muOJsnjn08uHxP3UHO67c9T/AF1qKzT/AL/wrrdIiDr6iogIB4fP+RoNi54EVwY8dZ8K95ieUVooRr/OgH460T3gPhQ1W8TNMMiNfjH9GueC3efE3Isg8e8YMLPOfu50Hvd7GA3ArSQQPjP3imTetSLBIUqO8eK8kY8Aalbz7IsYPDWCgVWVgM/5z6FjJ5mRPhPSlvEbUvX7eVnlWB5LzBU8B0MUDJ7K1lb90j3QF9RJP1FJuPvC5cuMR7zsfixp+9mZzYJkUagn17x+sUk4awjXiryiZyDwBQSeJOmnA9NePMFy4YJBp5wjzbQ/qL/pE1F2humjSy4i3ol55EN3bXAkhtMw5nhI46kH7ew2W2oL2hFovq4hwqjVfXQE6HjwkgBOPkWn5fg3+k0lk+Jqx8dsVmK2xcRs6jKRP52ZZyxJAg+kEkUj4nAlWKkAlSQY8CR91BrCbDYo5lcwKgangc08vAU37jbIde1zFdcnAn9bwrKygsfdu1kV9FnMNecZRpMUR2jcdUUqFOZgokkQW58KysoPWBv3c7I+TuBdVzakz18vnUrF3iFMAE6RJgasF4+tZWUCauw0w+Iuuo7W9cOb8I0W7ZYQWVQNSSSdYiahrgLiLoV+JH0Hy4VlZQeTs9jzGv8AXSobYNpIBHKeP8PCsrKAPtu8bJUBQzGSBMCPOD9KXboxeIJXtEtoZlULDpxMSfjHhWVlAZ2b7P7aQbrdoSJgSB/E0W+xLbACIijXgIrKyg3iAHaWALdYHH4eFad8oKgCCQYjmOFZWUEG5eIHAAeVQbt1uC5Y8ZmsrKDl2UiRAritkyeB68a1WUHq3bBEAenlXQoRPD4VlZQcTbBEx/Cp+wNoPh7hZDmUj3CSFmNDAidJGvXqBWVlBm3toNiipuhT2YgADSTxMSdTQ21bA7uUadNPurKygYd1t4hg7N5Mkwr3QRxIkuQZ58QOWtQ95LqXLwu21IzqrNOhJ11gHjA61lZQRMNh1cQRxmefKt3cHlQW57pgcNfjNZWUEh2cqF0mI4n+HhXjEIqwpGsTp/OsrK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1270" name="AutoShape 6" descr="data:image/jpeg;base64,/9j/4AAQSkZJRgABAQAAAQABAAD/2wCEAAkGBxQTEhUUExQWFBUXGRoaGBgYGBocHBgdGhgYGxwcHBgcHCggIhwlHBodITEhJSktLy4uGB8zODMsNygtLisBCgoKBQUFDgUFDisZExkrKysrKysrKysrKysrKysrKysrKysrKysrKysrKysrKysrKysrKysrKysrKysrKysrK//AABEIAMYA/gMBIgACEQEDEQH/xAAbAAACAgMBAAAAAAAAAAAAAAAFBgQHAAEDAv/EAEgQAAIBAgMFBQUCCwYGAwEBAAECEQADBBIhBQYxQVETImFxgQcykaGxFMEjJDNCUmJygtHh8BVzkqKy8UNTY4OzwjSj0nQW/8QAFAEBAAAAAAAAAAAAAAAAAAAAAP/EABQRAQAAAAAAAAAAAAAAAAAAAAD/2gAMAwEAAhEDEQA/AE32iIy7RxMCQXmP3Ry86B7LH4e1Gn4W3H+NaZN/kB2liS0nvgATyyL08zS/ssfjNr++t/8AkWgvzeFSMJiSJBFm8RHHS20a9aoD7UHMuAT1Hdb4gQT4kGr/AN5XjB4sngLF4/8A1tVAW7Ibgfip/wBQE/Kg6qJ4MG8GgH48D8fSvD2hMaoehn6GuWJtG1BPA6A8QfJhp99elxLRB1XoRI/rxoNPZI4jTrXlfjUi24/NJT5r8OP1rdxNJYaAe8uo9RxHrQcB/U/xroDU/YuyTfMDQeIohtbdS7ZTtPeQcY/N8fKgBhq927xGoMEeMEVrsCOI0ri91ebD4UDXsvex1AW9+EH6Q94efWmbC4m3eXNbYMBx6jzB1qqPtwHIn0isTazqwZCUYcCDB+VBZV/Bw/aJ3GE8BoZBB09TqKj49gLaZjrnBbxIJIn4Cgmyd91MLiQP21+9f4fCmuw9u4mZGV1PMQR5EcvI0EvF7Ssque4QjIgOYrBzAlYWRMiZjqwqqNp7Qe/da47MSx58YHAGNJjpzJpt3p2Tdu5WV5y/mt9Q3y1oLgtjocwfMSOOpGp5R5UAYKD/ADr2nwo//YAeBaVs5mIM8BOoJ+8UCWw5BaCQvvEcvMjSgnpg0Gr3QfBRP+YwK9JfQe6mY+Ovy0Hyoeg5oOHEnh/WlTcPe7omVHIgQG/eoJH2i4RGiL4mB/hGnyrSLPFmfwAgfwrl9otr0J68fnWm2gfzRQShagaKo8TqaE3T412bFsSMxgc41NcruU+6D+8f4UHENXsA1k1sUBbd5srt4gH4H+dPez8aEuW25wYjxRo+cUjbBt5rvSQY68j91N1vDucpUHukHhpA4/fQWNbx6MQAdddPKqV2fiM1tTOvA1YODxp7VS2iw06fqNVX7OcWyVJ0gGgI7/kf2hieueP8i0D2Mk4uzHPEWv8AyrTZvfs8Pidou0jsoZOUsz2kE9RDGl7de1ONww/69v5ODQXLvX/8PFdDYu8eH5Nqr7YVizkEqDprFPW+dyMBip4djc+akVUmxcTb5XDPQgj50DTitk2mgAFVYgMs8RI+fQ9aUto7JNm9csllzIxXXuzznQRqIPDnVkbq43DwO72jA6NGg4H486U99bNm7iGuorBtc+QyLh0ywBOsd3Tjp4UACxg1Y+PgNfloam2tiPdLWlBDFSe+Cp08Imnncvd0YfJ2nevOGzmZyhR3kXwVmVWb845hwWjmPwPb2eJW9bZsjjipkx+6UYT58iNArjd5e81tdSCZPEADp18OVPLXQLTW37zlRlA1kGB3oBEidYHkOdI+zsQ1nFOXARlY51E6AjiOcSPGm03Dcuo5ALMcgUAlSp5gkcQJJiDpQJNnZ1vSVHrXp8LZUEwgjrApZ2zcvWrrI7frAhjBVtVIg8IqFY7RycskgFjEaAcTQNy4vDLxa3w5LP0BrZ29YBACgjmSFEdIkz8qP7nbl2b9ki9PaNrmB1QaRp/Gge/O4rYNTdVla1IHHva9RQcE2yL1wIiBRBJI14fuiiO2B2WFS/b7tzMFzDSRmOhHBhA59aVN3B+G/db6im/e0TsxI/TX/W9Bw2VvajjJiBkPJ1931HEenyotew4YBlIIPAqZkeB4EVVsnhRHZW1rtg9xtDxU6qfTr40D3gsO5cKpy5wVJ55SNQOh/nTKmHt4cAQgtBcrAAsJiIygdSD/ABmk/Ze3rV5lDxbaRIb3T5EcfLj0mp9+4dQe8pg5SZgwI1I+v3UCni8Fb7e8FYi13mQhdHgiFB4EAyNOlOOyW7NQrqGGXuiJngOBEc/kaEbaZXUZjEDuQJgjWoWLx922vZkEO1vLmDGMpzKY+HTQigAXSpdig0LMV8ixIHwroqEmIM8xFerWF8l+tdkKKNXzf14UHC5aImYHmdfhXGKl3MSsQq/dUQmg2te1FeFrqgoGDc+DfVY1hjP7pFPDSFgHSKTdzLY+0jWe63KOVO9xYAHgPpQRf0j0tuY5/k25VVToQBINWtibYCXHjUWbon/ttVYDyoL62phbdwslxVdSdVImdZ19fpQNN1MIt63eS3kdGDDKTlkGRK8PhRC/tmw125bF63nV2VlLAMCCQRBqQEzeXyoBu82FuX8Jfs2wC9xGVZYAEnxPCqtOwHw2GuC/hbvbsyLbdQWtoMwzEshjUTx+VXP9l6H61rUDifWgrLCZrSpbDcYzBRA1015nhUzdrBh8RbYjuq8gH9SSP8wU+g6U64jB2nMvbUt+lEH4jWotnYyI2a2xU9DDfzoI+6GILpacmSthVPi9xiznzlTPipo72XeYagXFcHWO8MpB01nJm1HQUA2Dsq5hERZ7YKTIXusRLFR3jHFpOtSMJte9LPiLa2YPdHeMZiFmfdIjmJPhQKW/GCQg3CzC4uucQW5rrAgqSRMwOHCak7sq8qXDm3kZVZgAGnutEDoANetM1/dprguMtxWVypZezIJyNmguWmCeekaRppQfb+0xh27DsmBuw2aQACCAxgfnZeegPOgkYbZOHxDM1yxauFVCKWQGAJMDTgJ+dLW9OwbeGl7KonaIiZRpKtd75iIkMLfoTTNu7tVkAtXlt5V927bOXQ/8y2eBP6SkyTwFQ987lq5aylgdYUgzB94EfD5UBPY5UW8OyqQxYDSYWFadBp3uGvGfGln2o7QIti29wOXeBoASAZJgcgconnPnEnd/FXFQC4gBVsq3lJGdQCxIQrm4KekmBrNKPtA2U1jGEli6XQLltjxiSCv7p+TDrQR9j7OyXC0n3NOhkj6QflT5hsLbuYe0tz3TII/euRSxYIKI065YI6zB+401W8b2WHtnjK5eMcc54+dBW29exvs2Ja0rZhAYdQCToeh0+BFDUtGnO6LUlngseJYyT5zXM/Zj+ah8ln6UClEcaI4Lbr24UntE6E6jyP3UYdcPx7IeeQgfGIrg9zCg961bHkVHyzj6UEu3jbd9YB9DxH9eFDtvJdL5plYAEcQB90kn1rmVsOx7JAAsaqz+P8OVe8TtLJea2ZKqYB/OGgOvXjQQ8HgnuglQWjp/CvHZa66HpGo86Z9kYkK2ZPztJEDUx1Hy8aiXrjFmJ1JJJ9TPSgDXLBiYMf1yrjkPSjF1WYHQ/A1BCkcRwoPFnDs3BSZ4aGveLwdy02W4jIehBFXjuziMM1q0oVQwQQCnKORiOU8ddaH77YE420FtWznUmC4K8AToT1jSgQNyR+Mj9h6d7opJ3LgYjXTuPPwFOV5iYjhxoOOPb8Bd/urgn/tsKrVbdWTj1Iw17r2T/Q1XQEUHLfe2TjsWY0+0XtT/AHjVP3AQtiUtG/eAZSR2bsACELcOGka6cqH72XJx2L1n8Yvf+VqMezVZ2jb8FuH/AOth99A87Xv4rBKbvbC/aVRK3QFaZHB1XXyI60Nw/tItt+Usuv7JVh88pqf7Tv8A4T9M9s/5qqGY5mguSzvXhLnC7lPRwR84j50Rs4lHEo6P+ywP0NUetw16W/HgfCgvFrhH862mKjl8KpzD7fvp7l5x4Ekj4GRRfCb8X195bdzzkE/4SB8qCzFxxAhWZR05fCl/bexlxFxbjs4dRAIOkcdVoJh9+0P5Syw/ZYN9ctE7O9OFb/iFD+upHzEj50GmwV5IjJdA/cb6ZT6xWsDaOf8ACWyF1JW4BoTEQ6sRA10MzmHSiVjG27g7lxH8mB+Vem+FAH25txLjpYRYdHVxcBUqQp1URxEiDppFHbu7T477OXW0Ldp82Y5sxUkFkVYjUqokngKhXbCEyVUnrAn48aK4Lb9y2Mohh0PL1FAD3vsqruo7TUiAUOVRbVzlUn3mdmJ48I4ACVzey64wdoKoLZl0Oo915/3py23tF75SRCrmPHmVK6fGg4wAvBULBWEETESABGpHI0FZg4niAE8hbH3TXuzZxNxivaNpxhjHyp03kwWU9k6w2WRPEjllI8eYrzsXD24RFTIQgDfrEcTPPrPj4UCguxySRcdsw4grJ8wS2o8aJYbd+zzN1vVF+40Z3mxNq2yG4GW6RwUSSpiJHCdOv8hNneW0vurcPicsfWg63sDbtMFthgDxzEGY6QB1oJtbW/cP633CjjbRGIdSBAWBqepk8h8qiYq8VzN2RKhiM0aE0ArDYhkMq0UYwm0VfRtCfGJPgfuoa+PVv+GPgK3ZuoxA7MakDQxFAau2gZPP1+6uWEBRwwWYkQVbmCp4+BrrgMJde4lqwjXWYE5Z6GJzHQDzMU3HcLFASey/xtp593y4TQFd1ts5rFpLaDOhAYHuqAFK6nr00PDWt7570vZQIihLvmGEERIj4iegqFgdycQj6XUUwA2UMRB5QRrw8KYNp7lpesdmbjC5mDm7AJJAiCNO7HIGgp4WZmRNWcqQiH9VfoKgt7Nrw929aI8Q4+QBo1jcM1oKjjXKOGoOURp6+FAP20kYa742z9Krdasnb6nsL5zaC0wywOPd1nj6eXDnW1AL3lcfbsTHH7Tfnx/DPTT7MBO0B4W7h+Q/jSlt4/j+I/8A6b3/AJWpw9lo/Hielp/qtAze1lyMASOd22D8T99U6MSat/2un8QH97b+jGqZC0EoYqt/aqiRW6CV9pFe+2ETrUIV6DUEg3+etZ9oPSuGYVs3B1oOv2g9KmYbbV9Pduuo8GJHwOlDe0Fa7YUDHh98cUvEo4/WUT8ViieG36/5liPFXn5FfvpJ7YeNbW+Ok+tBYlre3DtxZk/aX71mpy4u2/u3FPOJ1+HGlDdnaGdmt9naQZCZVBmPeUas2Y8+UUQ35fLh7I195eMT7jdP64UBe+MwVXllRsygn3TzyzwnoNPCpKYm2FIa3lJOjoe8oE8FPdMz4cBVa4bbF1PddvImR8DRK1vU+mZQ0dND94oCW3tltdullZmXgpdgIAmBCjx8YioNndO6RIa3Pm3/AOal2t47TCDmQzzEj4iptnHAmbbg+RoIlnZT4YqjkNmhxE6AkiNfEUyW8QtvD6hbgYEshHeHIHjGXSeuvKhGLum4ys5kqABoBoJOsedcnaBlEgNGfvEzz4HSBwigAPswJ7zj0Hz8vGvOzlhpYGNYMH0pkTEoroxUkAwdJzCNCeekxFLt4Q5AByycsgjuyY0PhQW37J7AIvXfBUB/xMR8x8qfswYxxikr2QWCMGzHg1wx6AAn4z8KN7qYnPbJA0Z3Yc9Gctx9aA4FrAK21ZNBlLu9fFPI/dRPGXPxiwv940eSET/moXvGPwqz+jp8aAJvCo+zYjTinHrw/r4VWiJVq7btr9jvRr+DGvhmX56VWZsmOPyoF3agzYzEEAkdvdJP/cenX2ToDjHJ5WXj1ZBXffjF9lbKLGa87A6fmgyfnA+Nc/ZUSMRd/uY+LpQGPa6/4ko/6y/JXqorSEzVxe01PxW0ND+FHH9h6T9jJZDZmtrm08R8DpQKBt9a5XLRFXFYiJhCDwUKNeg4V3ubsYa6vftgHmU7o+A0+VBSUVqKddtbjG1dIW6MjQbYIltZ0MECBHHnPClLF4VrbAMBrqCDow6g0EeKyK9NWooPBFYBWEVuKDRrKyK3loGDcsfhX/Y/9lot7QGmzZ/aX5WjQvdC0y3HJEDJ/wCwph3k2b9oW2naKhEEZgTm7kRoDGhoK8UV1GHf9E/A0xWdmG2xQpBEk/sgTM8xA5deulWzuhu/gblgK9tbrEd5nBBJPQg6DwBoKm2PuubwZlcMFIBCyOKgzmI0GscOVTN7tiYTDW1Nt37WQGQ6kSCTPdA08DR7eXZv9nYt7VpmyXVF22P0RmIyOYMgMp6aEcTNANsbMxmNuM3cYKZRF046zEanXUmghbHt5hK3bsTBBVR0Onebrx08q5XNssHZYBAYgToYBjUjTl0qXsTCtaUpcBVs+o5jQfwpdvv33/bb/UaA9b2qjDUFfPX6VgCMIEQNNNNJJ4eZNAVeu1oyYoL72X+J7Hngy2GYT+m4JH+ZhUrcUAYW0Oqg/EfXl6VE3/Y/2RcK8ltH4XLf3VH9muKJwiEzHCOWhIkUDs4rdamud29lBPADWelAvXsXO1baT7lhz6sR9y173nM3FHPLI+Jpf3JunFY+/iuQGVfAHQf5V/zUX3ovr2wH6Ij1M0ETbMDC3Y07o+bL95qu2XT1p42mfxW8TyUf6lpFuMI9f40EXfjEM+KBP5MAi10IBIZvVvkBRz2Vn8NeP/S/9xXPfXZP4vZur/wRlYeDlY+cfGvfsrH4W/8A3a/66Bh9oID2rSlsv4Qmf3TS3snZktCsGJ6U27x7D+19kmcIFZmYkExpA0APWoO7m75t3mDXAMjR7wnQ9ONARTZDWbJuXO6qRHjmIX76mWb4Cc2HDgeevIH6VK3px4TCXs5LNkfs8i5srAd09PeiSRwpX2C1yxh17R5QmTJlrjMeA6kk0HXeW1b7A3LsIF4cSCCRoBlnNIEEDQ+tI9naStZWwlpFtiQWdVuXHlpkswhNeSRw48qa/aNH2UBmUPnDRHHRhCn5eh61Xmzrw4aRyoO95LU5SgPj/tzqdY3HN20LtrE2tT+TuZlZfVQ0iNZgVAVAM3BiYjXhqOX9cKsr2dYVuxYm0HQtoSAQcogxPiY9D0oK5xe5OIQTmtOBqcjMSPRkWfSa67t7j3cXcZc62lVcxZhmnvAQFBB58zyq5cTgLb6IuXuMUiAZEDuxBEE6jSNOtV7i7WJ2ffS697OLkox1lZgxBJmMoM+FAz7F9nmDw9p3dGuXF1Fy77oGUEMqoIHHmGIg0RxW5OEu2O2ukl8mfOhleEiAwMiI5SfDgM2XvTZxGHyO4DqATrAIHQjkRII6TWtobwoMG1tXGYAL3eY5x4HUetBWOEuKrMmTK4MseRH049Bypy3ZuIt2XjRVieWmselJAOa+xHJdfUiKc9hY5LYuG4oZStvRvCQefQzHOKA1v7btFLVyQD2ihv11MmPESAf96GYTHZFY2GEZsve6LJ0OnXrwA1HIFvDh8VibqvY79sGUl5CyWHdEkAZdIFbubCnIt6+FPG4ubMSdANBJGg/OmfCggbxbXfE3jcbUAKq+S8PiZY+LUa2FcZWDK4VoiCsg906k8QJgaUB2lgTaukITctkSGjqTo3AZhH0qbYtOwgsFVgRm0zKTOohW14cqAa+INy4XJDSeIGmgA0nWJnjS1idnMM78sx18zTRi8Alhlt22d1ygy4AMtJ0jlEcepoRjMcXZkWIKjPI8u9x5iPhQBbdonhFd8Pb4mYI5fKp+GuqmdVEgCC2nPw8+vQVmKxK3LruqwIX46T5z0oLvS0MbstU/5qWgY4gEoT8INGNn4FLSLbtqFVQAB0ApT9l2PnC20mSC4I8mkf5SKaru0bSOVZwD0n14cjQELR1PTl8K5bRwgu2rluSudGWRxGZSJHlNerF9SJBBHhXnFYjKD1I0HMmgWPZ7s84bDXTcgHtHk8u4cpPl3Z9aC4vFdo7MdQxkc9OI0qZ7QNsizgWtIYe4ckc4Mlz6iR+9QXtICTqIEkelBI2zcIw18Ezpx5flF4Ug3b5IHLnTvttx9lvL+rp5B1NIJMwNKArtbeXtrD2WVkZsuhHRgePpRP2Vj8JfM/mL82P8K7b34gNhe6QdVzd0AnVYMgAcuMetePZc3fvDoqx6saBm3sGKW12mEulGQHMojvqYkCQdRx69KC7G2ViissGLEzoyGeHE5pmiW9th2awRmCgsTHP3YPQxTBu5ibanVxHU6T4xQQ7ey77QGRlUkZtV1GsjQzrw9aibzYVg9mFgAkjTmo0H1+FWB9vt/wDMT/EKF7extlkjOCZ0iTr5gacaCt96sCcYvaC7CKFVUXkxbvdorDjyEHnQTC7l2yR+HYdRlUnl4x8qd9o2VuKQAFJiSDBIkNGkdKl7Pu20tZAz2zIOa2QHMcsxB06+XSRQL9j2eWgJC328TOv+FR8qaLVi5g/wVq2Db1bJm6gaqWI101B68danYrefulRbBBBE9owMRHELIPiDNLm0ccbqhCqqqABSGuF4AA/KM2Ykjmdec0ByzjS7pmBQKS2bgfdIy6HWZ1mRAB4wQo77bRa7aK3LTG2xEFbTGP185BAieGk8yKn29J7O5cAC8SzeOkZj041DvY24QVNxx5MB91AW3GwxQFLaILctAygHUgiWiWIji0mmDaW59i9qbYRjxNtsk9QVC5T5xPjSbhts3bYAttlC8IVfnC17xe920P8Ah3LMdHtT81YUCdtbAW8Pjbtq0XIRVzdplMMSTCsAMyZcpBIkSRymi1raC2XUt6CDBiOmnMcfSvWMxdy63aXSrXCO8VGUHjwBJ69a4KjsJAdgDBIDECeHAQKCbjtt3rqlRCKRJyFczDpJIj60M2Zixb9+1Gswr5yw8QEgGY14cZrQedZqJibwHvMB5kffQWHtTfPDJZ7P7NcfMkEIEKgnkGZlOnWKH7oY3BJbY4kpn0gMJ+Wo4fSq7ubRtD/iL6GfpUa5te1yYnyB++gcN8sVZvYkPh8oTKAYEAkTrEeIoFvDdBCdiRpMiAo4a6cz61EweM7SMqtEwWMAfDU0LxO1ZMBYgnn/ACoJFvCiQWC+MT8DyovtrFWrtu2tuzbtFGYyixIPInidetLh2ix5D51gxjHoPSgsv2eo1kSTyVtAYAIfX/Ck+VMe9hzC24B7SSpAmYUydfA/JvGhey7rW7du5bGYZbMr42zz6go7g+YMaVIxRNxQqEk5hkY8HyjuE+OSbT+IHSgm4fHZQodgraSDKsZ4RGp6aR50Us4ggZic2bmusSdPOJ1PjFKjYYvlbRCwaAAJlRMMCOvLwFEtlZmDxcaFJE8SsHLIXhI18ByA4gE/2hWXa723G0RkU/osJJBHInU+PpRW25yo0aQD8hUvGWy9i7hbiw7SqNEozgZ1huUxImPWh+FJyD9kafujlQb2ug+zX+Zy6R0zLSExMfzA4097auzYveKE/MVXty54ketBbNvA2+dtD45BUvDsloyot2zzgKs9JMVSly5cI/KPrx77a/Onz2dwqOSoabq5mYBjAUHiQTHl1oHhcVpAmIBEe6Z6V4a8Y460v/25h7Fm32lzL3FHutqQokCF41Bv7/4RRCm4/kkf6ooGkOda01yRH9f1/CkW77RV/MsOf2mUfSahPv3iH/J2EH+JvpFBYTPpFc6q7Eb44wyM6p4KiiP8QNQL238U/G/d9Gy/6YoLbuNUTEY22g79xFnqyj6mlfdLdM4uHvtcuzqFLkj1JJNOuP3Esm1kFpF/ZWPWeM+NAFvbzYZQ34dWJ4xryM8J6mhN3e/Dci7eSEfWKUt4djPhb7WXBkaieYPA1O3b3VxGLb8FbLAcTwVf2mOgoC43sUnu2XPmQPpNQMVvdcBgWUHmxP0AqzN0vZ5hkGe+3bN+iJVB95+lM+2sBhWw72bllBYA91VA1AmVA4MOo1oKg3TvNje0V3CNKrbRBBOYMWckyQqgDpJblVobvv8AZC1q+gt2lErdkBeIEMCTqeIPODIEa1Pu0ow+Nuosjs2bUjM0DgMo4xz8RVm4XbdpluLfftc8FQFYE5xECO9mBEAQCJ8YAKHtu2VbTsr9ogFjlZQdDIkNA0j+NVOEHSnLf+9nxXY23zpbEZF4I5LErIMFgCAY0BkcjUHZ275Jm4YETlHHjz6UC7FS8Ns644lV04ydNBH8R8adrey7Aj8GmnPKJ+MTUhcGoBMxIiJ5evOgXdiJltweOY+NL5BJMdT9aazaCOyroAfuBNRMTsW4iMwAYJJbLxHM6RroZoAaWutdRbArYcEaGuanXjQXFuy8YZdASFTTkTkUfX613xV7I4Ak5EzeZzKD4T3gf3qGboXy1i3m1yoG847on0FRt4sS1vtjxlAR5uUU/SfSg1uftFsRfv3GAEiQFGnEA+MxGvnTFuleBN5eBLE/JZ+tKu4zBQ2kTJ9J+6B8q47Z2i1gqyc7rTqRINtDEjUamQeqjjwoDW1Lww96+bwYoSl2ATMgZRln9mI4a1zz5jJAGYzHSRNKG2NsviFQOB3REyZIBYrM9MxHjThhSCiny+lBG25+Run/AKQ+i1XDNVk7duD7NdEcLR105ZfDwqtCaDj27MdfpVg+y+4YvqTpKH1OYcfQVXeHHeqwfZp71/yT6tQc/a1ocOBz7Qnz7gHyNIVi3maOdP8A7UMHcZbFxUYopdWYDQEhSAfMKfhUbCYG1/Z+FKMuZrlztde8rg92V5fg+nGR4UDJ7PdyMLcXNfU3X6a5QI6DiZ61YX/+Qw0QFIXkogAfKl3dXdxbmHRxcPeJLGTpEgZRMDWNSDzpsuYe69u2FuZYPeILagSNCG8uNBX2+W5SYjGL2MWlVALjRMnloOJjn5VX+0tk2reKaytxjbVsufLPDico1ImeHKrW3w2r9lZVVs11kNwidWAMZtNOA6D3TVRXlLEnWeM+PGgaNy9onD3NGzJJAInvCeIBExFWvgNvWbiFpnJqe6Z16CNfSapPdfEFLuRgCp4zwH9R8qsPC4y3cuX7cIxAtgd0SQRxgjKV4DhHdoO20N17OMxBxd4MwgKiEQAFmWYcTrNGcZdCWhasqAgA7qwARmyn6GfKp+GdTh4XgAQPHqY86GZc3uiP0TPrQEjchQ3Q6+I0E/10rW0ELq2UgTwJ4ac/66Vxs6qC3HmJmORrvaQaeHA0Fb4/2e37t4PbZFBALXC0a+ESxPDlU/bu4jYfBPcs3GuXtO0eNVT85rcd4EdZ4FvIsO09q2redbLJmUjOq8AfGNAdeHjW9jb2rfDWcpLBTmYRlA4SW+4UFJruyv8AzGHoIrta3fcariGU/vcPRuHhVkbX2RbAZkAHdJAB94gcl5eQrbtbKMwCxJWFQSAeBzaxw50CBY2fiOWIDDxWfrNSrWDxOUgvZbXmCPjpR7em3Zwz2UtrmLqZGYCMoHOOYnTT3aELtMLxt3JP93/+uFALbPnPaRnkTlmOAiJ8KnY/EXXtFQoUE6MSoGvIwddeorlfGZ+0jiRpx5eHlUXajhAAxgaxJ0+fOgB4vCAPlUTEd4GQdORgV7t7PAMkmun2vN7is3iBpXJrd5uOg6DT/egsjcY/gxzgR8GP8a6b6YfPYuMDDKo6awwMfX41G3GBWyoiCJBH7xj60S3mn7PcnnA+JFAo7l4kC4VYjMPHjqI14cZ+NSt97fdSCI7Q8x+gI+hoVsdbi4gC2naM44QT9KL79YRkayjETkzFRwVuB1+NArZdNCvzqwMICEUeA4eVIa29Kd8LOUGZ4T8KDjtpD9mv6GeyP3fzquCp6GrE2qWNh/FDPjpwmki4lALw471WB7Nvev8A7KfVqSggGg68adPZyNb58E+rUFt7r3FW1cLkBSwBJ4QRGvpVHrs8JdZlAyhjl6xOnyq6N3LIa1cmILR5d2J+dVbtKz2d64sGFYj4GgZtxNqlRdtEuZUlcq58pOkhBqYJBgUzbZ202G2Y9wk9pbtwD2bWwXJCr3X11Zh86W909gBz2jnKeCggEMTyIPERr4UI9tG2MvZYFI7sXb2XQTBFtY6alo/ZPKgRsJtC47tcuXHuO4AZ3YljHDU9OVE7FqfvpYtXSOFFsDtDUTw8KA7gMGTcU6Tm8hHnTh9ss4W27NlL6CUtgRJiSQikk+XXxoXu3g7t4js7VwBhpcZWVPGGy97p3eZHCpm9uwrtrDQltpcqXWVJI5tlGoiOALRzigdN3MXnw6NyM8uhPKo+EujNlDJPeyjMCSOsDXh1qTjMEy4a2tu4LNwtbAY6anQjUEZiugkcYreL2W1lGuBmd2CqSZLmerngo4xCgazQacFB32BGaARowzaeomKEbawtxE7oa4oBks/rqoJZj5wKWd5rW0rf4Zyj2ZBISSbf5ozAxI194AiT5UGuXbt9gDeaSQAubKCSDpJMDgOQ50EvbO1C9g27R7JWIkgCWiABHIaCpm62OtYabd0XXLnMGXLI0y/nHjp5UJv7OyNlLq0RqpLAnmM3ONNYiumLysQwXvDnOvHw5eFAy7x3LTIDba6pJ4OQQR5RlpVu4oLbVbalbinV5kMJkHLwn4cPSud0z1Pn/GhmL2xaTQHtG6Lr8+FBKvLncM2rDQH5cOHOuGJxCWyc7AHpzOv6I1qMtvE3tQBYQ8+fxOvwrvY2DaUSwLnrJ1PlQS8AzXIbJktyILe83LQcl8dZj1HDH7MQ3WuN354A8AOQj/fjUoWF0nNy0ztGnhMV6vICsCeMyfXSf64Cgj2byqQCFA6cak4m6vVSvhMjz5ihV28vAgEj+udawtxZ5elA5bqMO9ERJ8ql72N+LOREgodP2lFBN1bwAYDQhiBMxrqPCi28SscPd6RI4DgQfuoIvs4b8ZL6+7HXqaie1PEzi1jlbH+tqmezD8o88Rr8QRQPfi9mxl0zoCF/wjX5zQAEvkeNOeCukBQ3GPDmP4UlaHnTfhrUBDqe6PTSg94/8hcP6ppR7Qf1FN2O/JXP2W++k+40caCK3D4fSnD2eH8v+5/70k2XYmDpTp7Ph+W/c/8AagsjYm0kto4fMATIIBMaeFJ18o9y9cki0WZmdhAyyePTTlU7HbPN3gwU9D/KoGN9neKvgZboCfosGRZ68TPwoGT2eYo377uRls20C2VPJW1Zz+s0CfACvW+259vadoX7BAxCjunldXjkbx6NynpwK7M3XuWsFeso6i7dtFA+vdJTLMxPU8KXd3cHtLZ5yXrLXbA4PaIuZf3R34/doKnvbKuWyRctvbKkhsykQRxBPCra9nu7Gz2tWbmY3b7KSQWYZTl72VAYhZy5jI5cTFdt9LeGxuGLFwH0h14yDADCPMRxGtA9yziMNdwoKW8isQ2XRmW4FVmbqoCq/WVHGguEIsr3Rp7pgaacunT1obvFavOLa2VGrgs0wyRqCBz10P8AMkeMVt6wlwS7AANmhSR1Gg73HgYjXjQbG75tmPZJ3dIL/XKCInzPpQM+FwxAlh3+ZJnhOq9Aegjj512FtBOgHUxx9arPGb14zOGF1VA1yBBlPgfzvWakX97r9xGHZJbfQZ1dnIGswCi5T0jx8KCDvRii9y5ZL57aOcsacORI10mOhy9aAKoiAIEch51wx21rFqQ7y36K6t6gcPWKX8RvDdunLZTJ+sdW8/0R5/OgZLzKursBPU8f58qj7ZuvZtKy28xZgoBPUEzA8uBI41EwuxLg/CF1vXCPeD5onp/HhTRfvhgMkAgyJGuo4BT8PSgTLOw8Tf1vvkT9Hh/lH30Yweybdn3Elv02g/DpRFrTEjM0muOJsnjn08uHxP3UHO67c9T/AF1qKzT/AL/wrrdIiDr6iogIB4fP+RoNi54EVwY8dZ8K95ieUVooRr/OgH460T3gPhQ1W8TNMMiNfjH9GueC3efE3Isg8e8YMLPOfu50Hvd7GA3ArSQQPjP3imTetSLBIUqO8eK8kY8Aalbz7IsYPDWCgVWVgM/5z6FjJ5mRPhPSlvEbUvX7eVnlWB5LzBU8B0MUDJ7K1lb90j3QF9RJP1FJuPvC5cuMR7zsfixp+9mZzYJkUagn17x+sUk4awjXiryiZyDwBQSeJOmnA9NePMFy4YJBp5wjzbQ/qL/pE1F2humjSy4i3ol55EN3bXAkhtMw5nhI46kH7ew2W2oL2hFovq4hwqjVfXQE6HjwkgBOPkWn5fg3+k0lk+Jqx8dsVmK2xcRs6jKRP52ZZyxJAg+kEkUj4nAlWKkAlSQY8CR91BrCbDYo5lcwKgangc08vAU37jbIde1zFdcnAn9bwrKygsfdu1kV9FnMNecZRpMUR2jcdUUqFOZgokkQW58KysoPWBv3c7I+TuBdVzakz18vnUrF3iFMAE6RJgasF4+tZWUCauw0w+Iuuo7W9cOb8I0W7ZYQWVQNSSSdYiahrgLiLoV+JH0Hy4VlZQeTs9jzGv8AXSobYNpIBHKeP8PCsrKAPtu8bJUBQzGSBMCPOD9KXboxeIJXtEtoZlULDpxMSfjHhWVlAZ2b7P7aQbrdoSJgSB/E0W+xLbACIijXgIrKyg3iAHaWALdYHH4eFad8oKgCCQYjmOFZWUEG5eIHAAeVQbt1uC5Y8ZmsrKDl2UiRAritkyeB68a1WUHq3bBEAenlXQoRPD4VlZQcTbBEx/Cp+wNoPh7hZDmUj3CSFmNDAidJGvXqBWVlBm3toNiipuhT2YgADSTxMSdTQ21bA7uUadNPurKygYd1t4hg7N5Mkwr3QRxIkuQZ58QOWtQ95LqXLwu21IzqrNOhJ11gHjA61lZQRMNh1cQRxmefKt3cHlQW57pgcNfjNZWUEh2cqF0mI4n+HhXjEIqwpGsTp/OsrK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1272" name="AutoShape 8" descr="data:image/jpeg;base64,/9j/4AAQSkZJRgABAQAAAQABAAD/2wCEAAkGBxQTEhUUExQWFBUXGRoaGBgYGBocHBgdGhgYGxwcHBgcHCggIhwlHBodITEhJSktLy4uGB8zODMsNygtLisBCgoKBQUFDgUFDisZExkrKysrKysrKysrKysrKysrKysrKysrKysrKysrKysrKysrKysrKysrKysrKysrKysrK//AABEIAMYA/gMBIgACEQEDEQH/xAAbAAACAgMBAAAAAAAAAAAAAAAFBgQHAAEDAv/EAEgQAAIBAgMFBQUCCwYGAwEBAAECEQADBBIhBQYxQVETImFxgQcykaGxFMEjJDNCUmJygtHh8BVzkqKy8UNTY4OzwjSj0nQW/8QAFAEBAAAAAAAAAAAAAAAAAAAAAP/EABQRAQAAAAAAAAAAAAAAAAAAAAD/2gAMAwEAAhEDEQA/AE32iIy7RxMCQXmP3Ry86B7LH4e1Gn4W3H+NaZN/kB2liS0nvgATyyL08zS/ssfjNr++t/8AkWgvzeFSMJiSJBFm8RHHS20a9aoD7UHMuAT1Hdb4gQT4kGr/AN5XjB4sngLF4/8A1tVAW7Ibgfip/wBQE/Kg6qJ4MG8GgH48D8fSvD2hMaoehn6GuWJtG1BPA6A8QfJhp99elxLRB1XoRI/rxoNPZI4jTrXlfjUi24/NJT5r8OP1rdxNJYaAe8uo9RxHrQcB/U/xroDU/YuyTfMDQeIohtbdS7ZTtPeQcY/N8fKgBhq927xGoMEeMEVrsCOI0ri91ebD4UDXsvex1AW9+EH6Q94efWmbC4m3eXNbYMBx6jzB1qqPtwHIn0isTazqwZCUYcCDB+VBZV/Bw/aJ3GE8BoZBB09TqKj49gLaZjrnBbxIJIn4Cgmyd91MLiQP21+9f4fCmuw9u4mZGV1PMQR5EcvI0EvF7Ssque4QjIgOYrBzAlYWRMiZjqwqqNp7Qe/da47MSx58YHAGNJjpzJpt3p2Tdu5WV5y/mt9Q3y1oLgtjocwfMSOOpGp5R5UAYKD/ADr2nwo//YAeBaVs5mIM8BOoJ+8UCWw5BaCQvvEcvMjSgnpg0Gr3QfBRP+YwK9JfQe6mY+Ovy0Hyoeg5oOHEnh/WlTcPe7omVHIgQG/eoJH2i4RGiL4mB/hGnyrSLPFmfwAgfwrl9otr0J68fnWm2gfzRQShagaKo8TqaE3T412bFsSMxgc41NcruU+6D+8f4UHENXsA1k1sUBbd5srt4gH4H+dPez8aEuW25wYjxRo+cUjbBt5rvSQY68j91N1vDucpUHukHhpA4/fQWNbx6MQAdddPKqV2fiM1tTOvA1YODxp7VS2iw06fqNVX7OcWyVJ0gGgI7/kf2hieueP8i0D2Mk4uzHPEWv8AyrTZvfs8Pidou0jsoZOUsz2kE9RDGl7de1ONww/69v5ODQXLvX/8PFdDYu8eH5Nqr7YVizkEqDprFPW+dyMBip4djc+akVUmxcTb5XDPQgj50DTitk2mgAFVYgMs8RI+fQ9aUto7JNm9csllzIxXXuzznQRqIPDnVkbq43DwO72jA6NGg4H486U99bNm7iGuorBtc+QyLh0ywBOsd3Tjp4UACxg1Y+PgNfloam2tiPdLWlBDFSe+Cp08Imnncvd0YfJ2nevOGzmZyhR3kXwVmVWb845hwWjmPwPb2eJW9bZsjjipkx+6UYT58iNArjd5e81tdSCZPEADp18OVPLXQLTW37zlRlA1kGB3oBEidYHkOdI+zsQ1nFOXARlY51E6AjiOcSPGm03Dcuo5ALMcgUAlSp5gkcQJJiDpQJNnZ1vSVHrXp8LZUEwgjrApZ2zcvWrrI7frAhjBVtVIg8IqFY7RycskgFjEaAcTQNy4vDLxa3w5LP0BrZ29YBACgjmSFEdIkz8qP7nbl2b9ki9PaNrmB1QaRp/Gge/O4rYNTdVla1IHHva9RQcE2yL1wIiBRBJI14fuiiO2B2WFS/b7tzMFzDSRmOhHBhA59aVN3B+G/db6im/e0TsxI/TX/W9Bw2VvajjJiBkPJ1931HEenyotew4YBlIIPAqZkeB4EVVsnhRHZW1rtg9xtDxU6qfTr40D3gsO5cKpy5wVJ55SNQOh/nTKmHt4cAQgtBcrAAsJiIygdSD/ABmk/Ze3rV5lDxbaRIb3T5EcfLj0mp9+4dQe8pg5SZgwI1I+v3UCni8Fb7e8FYi13mQhdHgiFB4EAyNOlOOyW7NQrqGGXuiJngOBEc/kaEbaZXUZjEDuQJgjWoWLx922vZkEO1vLmDGMpzKY+HTQigAXSpdig0LMV8ixIHwroqEmIM8xFerWF8l+tdkKKNXzf14UHC5aImYHmdfhXGKl3MSsQq/dUQmg2te1FeFrqgoGDc+DfVY1hjP7pFPDSFgHSKTdzLY+0jWe63KOVO9xYAHgPpQRf0j0tuY5/k25VVToQBINWtibYCXHjUWbon/ttVYDyoL62phbdwslxVdSdVImdZ19fpQNN1MIt63eS3kdGDDKTlkGRK8PhRC/tmw125bF63nV2VlLAMCCQRBqQEzeXyoBu82FuX8Jfs2wC9xGVZYAEnxPCqtOwHw2GuC/hbvbsyLbdQWtoMwzEshjUTx+VXP9l6H61rUDifWgrLCZrSpbDcYzBRA1015nhUzdrBh8RbYjuq8gH9SSP8wU+g6U64jB2nMvbUt+lEH4jWotnYyI2a2xU9DDfzoI+6GILpacmSthVPi9xiznzlTPipo72XeYagXFcHWO8MpB01nJm1HQUA2Dsq5hERZ7YKTIXusRLFR3jHFpOtSMJte9LPiLa2YPdHeMZiFmfdIjmJPhQKW/GCQg3CzC4uucQW5rrAgqSRMwOHCak7sq8qXDm3kZVZgAGnutEDoANetM1/dprguMtxWVypZezIJyNmguWmCeekaRppQfb+0xh27DsmBuw2aQACCAxgfnZeegPOgkYbZOHxDM1yxauFVCKWQGAJMDTgJ+dLW9OwbeGl7KonaIiZRpKtd75iIkMLfoTTNu7tVkAtXlt5V927bOXQ/8y2eBP6SkyTwFQ987lq5aylgdYUgzB94EfD5UBPY5UW8OyqQxYDSYWFadBp3uGvGfGln2o7QIti29wOXeBoASAZJgcgconnPnEnd/FXFQC4gBVsq3lJGdQCxIQrm4KekmBrNKPtA2U1jGEli6XQLltjxiSCv7p+TDrQR9j7OyXC0n3NOhkj6QflT5hsLbuYe0tz3TII/euRSxYIKI065YI6zB+401W8b2WHtnjK5eMcc54+dBW29exvs2Ja0rZhAYdQCToeh0+BFDUtGnO6LUlngseJYyT5zXM/Zj+ah8ln6UClEcaI4Lbr24UntE6E6jyP3UYdcPx7IeeQgfGIrg9zCg961bHkVHyzj6UEu3jbd9YB9DxH9eFDtvJdL5plYAEcQB90kn1rmVsOx7JAAsaqz+P8OVe8TtLJea2ZKqYB/OGgOvXjQQ8HgnuglQWjp/CvHZa66HpGo86Z9kYkK2ZPztJEDUx1Hy8aiXrjFmJ1JJJ9TPSgDXLBiYMf1yrjkPSjF1WYHQ/A1BCkcRwoPFnDs3BSZ4aGveLwdy02W4jIehBFXjuziMM1q0oVQwQQCnKORiOU8ddaH77YE420FtWznUmC4K8AToT1jSgQNyR+Mj9h6d7opJ3LgYjXTuPPwFOV5iYjhxoOOPb8Bd/urgn/tsKrVbdWTj1Iw17r2T/Q1XQEUHLfe2TjsWY0+0XtT/AHjVP3AQtiUtG/eAZSR2bsACELcOGka6cqH72XJx2L1n8Yvf+VqMezVZ2jb8FuH/AOth99A87Xv4rBKbvbC/aVRK3QFaZHB1XXyI60Nw/tItt+Usuv7JVh88pqf7Tv8A4T9M9s/5qqGY5mguSzvXhLnC7lPRwR84j50Rs4lHEo6P+ywP0NUetw16W/HgfCgvFrhH862mKjl8KpzD7fvp7l5x4Ekj4GRRfCb8X195bdzzkE/4SB8qCzFxxAhWZR05fCl/bexlxFxbjs4dRAIOkcdVoJh9+0P5Syw/ZYN9ctE7O9OFb/iFD+upHzEj50GmwV5IjJdA/cb6ZT6xWsDaOf8ACWyF1JW4BoTEQ6sRA10MzmHSiVjG27g7lxH8mB+Vem+FAH25txLjpYRYdHVxcBUqQp1URxEiDppFHbu7T477OXW0Ldp82Y5sxUkFkVYjUqokngKhXbCEyVUnrAn48aK4Lb9y2Mohh0PL1FAD3vsqruo7TUiAUOVRbVzlUn3mdmJ48I4ACVzey64wdoKoLZl0Oo915/3py23tF75SRCrmPHmVK6fGg4wAvBULBWEETESABGpHI0FZg4niAE8hbH3TXuzZxNxivaNpxhjHyp03kwWU9k6w2WRPEjllI8eYrzsXD24RFTIQgDfrEcTPPrPj4UCguxySRcdsw4grJ8wS2o8aJYbd+zzN1vVF+40Z3mxNq2yG4GW6RwUSSpiJHCdOv8hNneW0vurcPicsfWg63sDbtMFthgDxzEGY6QB1oJtbW/cP633CjjbRGIdSBAWBqepk8h8qiYq8VzN2RKhiM0aE0ArDYhkMq0UYwm0VfRtCfGJPgfuoa+PVv+GPgK3ZuoxA7MakDQxFAau2gZPP1+6uWEBRwwWYkQVbmCp4+BrrgMJde4lqwjXWYE5Z6GJzHQDzMU3HcLFASey/xtp593y4TQFd1ts5rFpLaDOhAYHuqAFK6nr00PDWt7570vZQIihLvmGEERIj4iegqFgdycQj6XUUwA2UMRB5QRrw8KYNp7lpesdmbjC5mDm7AJJAiCNO7HIGgp4WZmRNWcqQiH9VfoKgt7Nrw929aI8Q4+QBo1jcM1oKjjXKOGoOURp6+FAP20kYa742z9Krdasnb6nsL5zaC0wywOPd1nj6eXDnW1AL3lcfbsTHH7Tfnx/DPTT7MBO0B4W7h+Q/jSlt4/j+I/8A6b3/AJWpw9lo/Hielp/qtAze1lyMASOd22D8T99U6MSat/2un8QH97b+jGqZC0EoYqt/aqiRW6CV9pFe+2ETrUIV6DUEg3+etZ9oPSuGYVs3B1oOv2g9KmYbbV9Pduuo8GJHwOlDe0Fa7YUDHh98cUvEo4/WUT8ViieG36/5liPFXn5FfvpJ7YeNbW+Ok+tBYlre3DtxZk/aX71mpy4u2/u3FPOJ1+HGlDdnaGdmt9naQZCZVBmPeUas2Y8+UUQ35fLh7I195eMT7jdP64UBe+MwVXllRsygn3TzyzwnoNPCpKYm2FIa3lJOjoe8oE8FPdMz4cBVa4bbF1PddvImR8DRK1vU+mZQ0dND94oCW3tltdullZmXgpdgIAmBCjx8YioNndO6RIa3Pm3/AOal2t47TCDmQzzEj4iptnHAmbbg+RoIlnZT4YqjkNmhxE6AkiNfEUyW8QtvD6hbgYEshHeHIHjGXSeuvKhGLum4ys5kqABoBoJOsedcnaBlEgNGfvEzz4HSBwigAPswJ7zj0Hz8vGvOzlhpYGNYMH0pkTEoroxUkAwdJzCNCeekxFLt4Q5AByycsgjuyY0PhQW37J7AIvXfBUB/xMR8x8qfswYxxikr2QWCMGzHg1wx6AAn4z8KN7qYnPbJA0Z3Yc9Gctx9aA4FrAK21ZNBlLu9fFPI/dRPGXPxiwv940eSET/moXvGPwqz+jp8aAJvCo+zYjTinHrw/r4VWiJVq7btr9jvRr+DGvhmX56VWZsmOPyoF3agzYzEEAkdvdJP/cenX2ToDjHJ5WXj1ZBXffjF9lbKLGa87A6fmgyfnA+Nc/ZUSMRd/uY+LpQGPa6/4ko/6y/JXqorSEzVxe01PxW0ND+FHH9h6T9jJZDZmtrm08R8DpQKBt9a5XLRFXFYiJhCDwUKNeg4V3ubsYa6vftgHmU7o+A0+VBSUVqKddtbjG1dIW6MjQbYIltZ0MECBHHnPClLF4VrbAMBrqCDow6g0EeKyK9NWooPBFYBWEVuKDRrKyK3loGDcsfhX/Y/9lot7QGmzZ/aX5WjQvdC0y3HJEDJ/wCwph3k2b9oW2naKhEEZgTm7kRoDGhoK8UV1GHf9E/A0xWdmG2xQpBEk/sgTM8xA5deulWzuhu/gblgK9tbrEd5nBBJPQg6DwBoKm2PuubwZlcMFIBCyOKgzmI0GscOVTN7tiYTDW1Nt37WQGQ6kSCTPdA08DR7eXZv9nYt7VpmyXVF22P0RmIyOYMgMp6aEcTNANsbMxmNuM3cYKZRF046zEanXUmghbHt5hK3bsTBBVR0Onebrx08q5XNssHZYBAYgToYBjUjTl0qXsTCtaUpcBVs+o5jQfwpdvv33/bb/UaA9b2qjDUFfPX6VgCMIEQNNNNJJ4eZNAVeu1oyYoL72X+J7Hngy2GYT+m4JH+ZhUrcUAYW0Oqg/EfXl6VE3/Y/2RcK8ltH4XLf3VH9muKJwiEzHCOWhIkUDs4rdamud29lBPADWelAvXsXO1baT7lhz6sR9y173nM3FHPLI+Jpf3JunFY+/iuQGVfAHQf5V/zUX3ovr2wH6Ij1M0ETbMDC3Y07o+bL95qu2XT1p42mfxW8TyUf6lpFuMI9f40EXfjEM+KBP5MAi10IBIZvVvkBRz2Vn8NeP/S/9xXPfXZP4vZur/wRlYeDlY+cfGvfsrH4W/8A3a/66Bh9oID2rSlsv4Qmf3TS3snZktCsGJ6U27x7D+19kmcIFZmYkExpA0APWoO7m75t3mDXAMjR7wnQ9ONARTZDWbJuXO6qRHjmIX76mWb4Cc2HDgeevIH6VK3px4TCXs5LNkfs8i5srAd09PeiSRwpX2C1yxh17R5QmTJlrjMeA6kk0HXeW1b7A3LsIF4cSCCRoBlnNIEEDQ+tI9naStZWwlpFtiQWdVuXHlpkswhNeSRw48qa/aNH2UBmUPnDRHHRhCn5eh61Xmzrw4aRyoO95LU5SgPj/tzqdY3HN20LtrE2tT+TuZlZfVQ0iNZgVAVAM3BiYjXhqOX9cKsr2dYVuxYm0HQtoSAQcogxPiY9D0oK5xe5OIQTmtOBqcjMSPRkWfSa67t7j3cXcZc62lVcxZhmnvAQFBB58zyq5cTgLb6IuXuMUiAZEDuxBEE6jSNOtV7i7WJ2ffS697OLkox1lZgxBJmMoM+FAz7F9nmDw9p3dGuXF1Fy77oGUEMqoIHHmGIg0RxW5OEu2O2ukl8mfOhleEiAwMiI5SfDgM2XvTZxGHyO4DqATrAIHQjkRII6TWtobwoMG1tXGYAL3eY5x4HUetBWOEuKrMmTK4MseRH049Bypy3ZuIt2XjRVieWmselJAOa+xHJdfUiKc9hY5LYuG4oZStvRvCQefQzHOKA1v7btFLVyQD2ihv11MmPESAf96GYTHZFY2GEZsve6LJ0OnXrwA1HIFvDh8VibqvY79sGUl5CyWHdEkAZdIFbubCnIt6+FPG4ubMSdANBJGg/OmfCggbxbXfE3jcbUAKq+S8PiZY+LUa2FcZWDK4VoiCsg906k8QJgaUB2lgTaukITctkSGjqTo3AZhH0qbYtOwgsFVgRm0zKTOohW14cqAa+INy4XJDSeIGmgA0nWJnjS1idnMM78sx18zTRi8Alhlt22d1ygy4AMtJ0jlEcepoRjMcXZkWIKjPI8u9x5iPhQBbdonhFd8Pb4mYI5fKp+GuqmdVEgCC2nPw8+vQVmKxK3LruqwIX46T5z0oLvS0MbstU/5qWgY4gEoT8INGNn4FLSLbtqFVQAB0ApT9l2PnC20mSC4I8mkf5SKaru0bSOVZwD0n14cjQELR1PTl8K5bRwgu2rluSudGWRxGZSJHlNerF9SJBBHhXnFYjKD1I0HMmgWPZ7s84bDXTcgHtHk8u4cpPl3Z9aC4vFdo7MdQxkc9OI0qZ7QNsizgWtIYe4ckc4Mlz6iR+9QXtICTqIEkelBI2zcIw18Ezpx5flF4Ug3b5IHLnTvttx9lvL+rp5B1NIJMwNKArtbeXtrD2WVkZsuhHRgePpRP2Vj8JfM/mL82P8K7b34gNhe6QdVzd0AnVYMgAcuMetePZc3fvDoqx6saBm3sGKW12mEulGQHMojvqYkCQdRx69KC7G2ViissGLEzoyGeHE5pmiW9th2awRmCgsTHP3YPQxTBu5ibanVxHU6T4xQQ7ey77QGRlUkZtV1GsjQzrw9aibzYVg9mFgAkjTmo0H1+FWB9vt/wDMT/EKF7extlkjOCZ0iTr5gacaCt96sCcYvaC7CKFVUXkxbvdorDjyEHnQTC7l2yR+HYdRlUnl4x8qd9o2VuKQAFJiSDBIkNGkdKl7Pu20tZAz2zIOa2QHMcsxB06+XSRQL9j2eWgJC328TOv+FR8qaLVi5g/wVq2Db1bJm6gaqWI101B68danYrefulRbBBBE9owMRHELIPiDNLm0ccbqhCqqqABSGuF4AA/KM2Ykjmdec0ByzjS7pmBQKS2bgfdIy6HWZ1mRAB4wQo77bRa7aK3LTG2xEFbTGP185BAieGk8yKn29J7O5cAC8SzeOkZj041DvY24QVNxx5MB91AW3GwxQFLaILctAygHUgiWiWIji0mmDaW59i9qbYRjxNtsk9QVC5T5xPjSbhts3bYAttlC8IVfnC17xe920P8Ah3LMdHtT81YUCdtbAW8Pjbtq0XIRVzdplMMSTCsAMyZcpBIkSRymi1raC2XUt6CDBiOmnMcfSvWMxdy63aXSrXCO8VGUHjwBJ69a4KjsJAdgDBIDECeHAQKCbjtt3rqlRCKRJyFczDpJIj60M2Zixb9+1Gswr5yw8QEgGY14cZrQedZqJibwHvMB5kffQWHtTfPDJZ7P7NcfMkEIEKgnkGZlOnWKH7oY3BJbY4kpn0gMJ+Wo4fSq7ubRtD/iL6GfpUa5te1yYnyB++gcN8sVZvYkPh8oTKAYEAkTrEeIoFvDdBCdiRpMiAo4a6cz61EweM7SMqtEwWMAfDU0LxO1ZMBYgnn/ACoJFvCiQWC+MT8DyovtrFWrtu2tuzbtFGYyixIPInidetLh2ix5D51gxjHoPSgsv2eo1kSTyVtAYAIfX/Ck+VMe9hzC24B7SSpAmYUydfA/JvGhey7rW7du5bGYZbMr42zz6go7g+YMaVIxRNxQqEk5hkY8HyjuE+OSbT+IHSgm4fHZQodgraSDKsZ4RGp6aR50Us4ggZic2bmusSdPOJ1PjFKjYYvlbRCwaAAJlRMMCOvLwFEtlZmDxcaFJE8SsHLIXhI18ByA4gE/2hWXa723G0RkU/osJJBHInU+PpRW25yo0aQD8hUvGWy9i7hbiw7SqNEozgZ1huUxImPWh+FJyD9kafujlQb2ug+zX+Zy6R0zLSExMfzA4097auzYveKE/MVXty54ketBbNvA2+dtD45BUvDsloyot2zzgKs9JMVSly5cI/KPrx77a/Onz2dwqOSoabq5mYBjAUHiQTHl1oHhcVpAmIBEe6Z6V4a8Y460v/25h7Fm32lzL3FHutqQokCF41Bv7/4RRCm4/kkf6ooGkOda01yRH9f1/CkW77RV/MsOf2mUfSahPv3iH/J2EH+JvpFBYTPpFc6q7Eb44wyM6p4KiiP8QNQL238U/G/d9Gy/6YoLbuNUTEY22g79xFnqyj6mlfdLdM4uHvtcuzqFLkj1JJNOuP3Esm1kFpF/ZWPWeM+NAFvbzYZQ34dWJ4xryM8J6mhN3e/Dci7eSEfWKUt4djPhb7WXBkaieYPA1O3b3VxGLb8FbLAcTwVf2mOgoC43sUnu2XPmQPpNQMVvdcBgWUHmxP0AqzN0vZ5hkGe+3bN+iJVB95+lM+2sBhWw72bllBYA91VA1AmVA4MOo1oKg3TvNje0V3CNKrbRBBOYMWckyQqgDpJblVobvv8AZC1q+gt2lErdkBeIEMCTqeIPODIEa1Pu0ow+Nuosjs2bUjM0DgMo4xz8RVm4XbdpluLfftc8FQFYE5xECO9mBEAQCJ8YAKHtu2VbTsr9ogFjlZQdDIkNA0j+NVOEHSnLf+9nxXY23zpbEZF4I5LErIMFgCAY0BkcjUHZ275Jm4YETlHHjz6UC7FS8Ns644lV04ydNBH8R8adrey7Aj8GmnPKJ+MTUhcGoBMxIiJ5evOgXdiJltweOY+NL5BJMdT9aazaCOyroAfuBNRMTsW4iMwAYJJbLxHM6RroZoAaWutdRbArYcEaGuanXjQXFuy8YZdASFTTkTkUfX613xV7I4Ak5EzeZzKD4T3gf3qGboXy1i3m1yoG847on0FRt4sS1vtjxlAR5uUU/SfSg1uftFsRfv3GAEiQFGnEA+MxGvnTFuleBN5eBLE/JZ+tKu4zBQ2kTJ9J+6B8q47Z2i1gqyc7rTqRINtDEjUamQeqjjwoDW1Lww96+bwYoSl2ATMgZRln9mI4a1zz5jJAGYzHSRNKG2NsviFQOB3REyZIBYrM9MxHjThhSCiny+lBG25+Run/AKQ+i1XDNVk7duD7NdEcLR105ZfDwqtCaDj27MdfpVg+y+4YvqTpKH1OYcfQVXeHHeqwfZp71/yT6tQc/a1ocOBz7Qnz7gHyNIVi3maOdP8A7UMHcZbFxUYopdWYDQEhSAfMKfhUbCYG1/Z+FKMuZrlztde8rg92V5fg+nGR4UDJ7PdyMLcXNfU3X6a5QI6DiZ61YX/+Qw0QFIXkogAfKl3dXdxbmHRxcPeJLGTpEgZRMDWNSDzpsuYe69u2FuZYPeILagSNCG8uNBX2+W5SYjGL2MWlVALjRMnloOJjn5VX+0tk2reKaytxjbVsufLPDico1ImeHKrW3w2r9lZVVs11kNwidWAMZtNOA6D3TVRXlLEnWeM+PGgaNy9onD3NGzJJAInvCeIBExFWvgNvWbiFpnJqe6Z16CNfSapPdfEFLuRgCp4zwH9R8qsPC4y3cuX7cIxAtgd0SQRxgjKV4DhHdoO20N17OMxBxd4MwgKiEQAFmWYcTrNGcZdCWhasqAgA7qwARmyn6GfKp+GdTh4XgAQPHqY86GZc3uiP0TPrQEjchQ3Q6+I0E/10rW0ELq2UgTwJ4ac/66Vxs6qC3HmJmORrvaQaeHA0Fb4/2e37t4PbZFBALXC0a+ESxPDlU/bu4jYfBPcs3GuXtO0eNVT85rcd4EdZ4FvIsO09q2redbLJmUjOq8AfGNAdeHjW9jb2rfDWcpLBTmYRlA4SW+4UFJruyv8AzGHoIrta3fcariGU/vcPRuHhVkbX2RbAZkAHdJAB94gcl5eQrbtbKMwCxJWFQSAeBzaxw50CBY2fiOWIDDxWfrNSrWDxOUgvZbXmCPjpR7em3Zwz2UtrmLqZGYCMoHOOYnTT3aELtMLxt3JP93/+uFALbPnPaRnkTlmOAiJ8KnY/EXXtFQoUE6MSoGvIwddeorlfGZ+0jiRpx5eHlUXajhAAxgaxJ0+fOgB4vCAPlUTEd4GQdORgV7t7PAMkmun2vN7is3iBpXJrd5uOg6DT/egsjcY/gxzgR8GP8a6b6YfPYuMDDKo6awwMfX41G3GBWyoiCJBH7xj60S3mn7PcnnA+JFAo7l4kC4VYjMPHjqI14cZ+NSt97fdSCI7Q8x+gI+hoVsdbi4gC2naM44QT9KL79YRkayjETkzFRwVuB1+NArZdNCvzqwMICEUeA4eVIa29Kd8LOUGZ4T8KDjtpD9mv6GeyP3fzquCp6GrE2qWNh/FDPjpwmki4lALw471WB7Nvev8A7KfVqSggGg68adPZyNb58E+rUFt7r3FW1cLkBSwBJ4QRGvpVHrs8JdZlAyhjl6xOnyq6N3LIa1cmILR5d2J+dVbtKz2d64sGFYj4GgZtxNqlRdtEuZUlcq58pOkhBqYJBgUzbZ202G2Y9wk9pbtwD2bWwXJCr3X11Zh86W909gBz2jnKeCggEMTyIPERr4UI9tG2MvZYFI7sXb2XQTBFtY6alo/ZPKgRsJtC47tcuXHuO4AZ3YljHDU9OVE7FqfvpYtXSOFFsDtDUTw8KA7gMGTcU6Tm8hHnTh9ss4W27NlL6CUtgRJiSQikk+XXxoXu3g7t4js7VwBhpcZWVPGGy97p3eZHCpm9uwrtrDQltpcqXWVJI5tlGoiOALRzigdN3MXnw6NyM8uhPKo+EujNlDJPeyjMCSOsDXh1qTjMEy4a2tu4LNwtbAY6anQjUEZiugkcYreL2W1lGuBmd2CqSZLmerngo4xCgazQacFB32BGaARowzaeomKEbawtxE7oa4oBks/rqoJZj5wKWd5rW0rf4Zyj2ZBISSbf5ozAxI194AiT5UGuXbt9gDeaSQAubKCSDpJMDgOQ50EvbO1C9g27R7JWIkgCWiABHIaCpm62OtYabd0XXLnMGXLI0y/nHjp5UJv7OyNlLq0RqpLAnmM3ONNYiumLysQwXvDnOvHw5eFAy7x3LTIDba6pJ4OQQR5RlpVu4oLbVbalbinV5kMJkHLwn4cPSud0z1Pn/GhmL2xaTQHtG6Lr8+FBKvLncM2rDQH5cOHOuGJxCWyc7AHpzOv6I1qMtvE3tQBYQ8+fxOvwrvY2DaUSwLnrJ1PlQS8AzXIbJktyILe83LQcl8dZj1HDH7MQ3WuN354A8AOQj/fjUoWF0nNy0ztGnhMV6vICsCeMyfXSf64Cgj2byqQCFA6cak4m6vVSvhMjz5ihV28vAgEj+udawtxZ5elA5bqMO9ERJ8ql72N+LOREgodP2lFBN1bwAYDQhiBMxrqPCi28SscPd6RI4DgQfuoIvs4b8ZL6+7HXqaie1PEzi1jlbH+tqmezD8o88Rr8QRQPfi9mxl0zoCF/wjX5zQAEvkeNOeCukBQ3GPDmP4UlaHnTfhrUBDqe6PTSg94/8hcP6ppR7Qf1FN2O/JXP2W++k+40caCK3D4fSnD2eH8v+5/70k2XYmDpTp7Ph+W/c/8AagsjYm0kto4fMATIIBMaeFJ18o9y9cki0WZmdhAyyePTTlU7HbPN3gwU9D/KoGN9neKvgZboCfosGRZ68TPwoGT2eYo377uRls20C2VPJW1Zz+s0CfACvW+259vadoX7BAxCjunldXjkbx6NynpwK7M3XuWsFeso6i7dtFA+vdJTLMxPU8KXd3cHtLZ5yXrLXbA4PaIuZf3R34/doKnvbKuWyRctvbKkhsykQRxBPCra9nu7Gz2tWbmY3b7KSQWYZTl72VAYhZy5jI5cTFdt9LeGxuGLFwH0h14yDADCPMRxGtA9yziMNdwoKW8isQ2XRmW4FVmbqoCq/WVHGguEIsr3Rp7pgaacunT1obvFavOLa2VGrgs0wyRqCBz10P8AMkeMVt6wlwS7AANmhSR1Gg73HgYjXjQbG75tmPZJ3dIL/XKCInzPpQM+FwxAlh3+ZJnhOq9Aegjj512FtBOgHUxx9arPGb14zOGF1VA1yBBlPgfzvWakX97r9xGHZJbfQZ1dnIGswCi5T0jx8KCDvRii9y5ZL57aOcsacORI10mOhy9aAKoiAIEch51wx21rFqQ7y36K6t6gcPWKX8RvDdunLZTJ+sdW8/0R5/OgZLzKursBPU8f58qj7ZuvZtKy28xZgoBPUEzA8uBI41EwuxLg/CF1vXCPeD5onp/HhTRfvhgMkAgyJGuo4BT8PSgTLOw8Tf1vvkT9Hh/lH30Yweybdn3Elv02g/DpRFrTEjM0muOJsnjn08uHxP3UHO67c9T/AF1qKzT/AL/wrrdIiDr6iogIB4fP+RoNi54EVwY8dZ8K95ieUVooRr/OgH460T3gPhQ1W8TNMMiNfjH9GueC3efE3Isg8e8YMLPOfu50Hvd7GA3ArSQQPjP3imTetSLBIUqO8eK8kY8Aalbz7IsYPDWCgVWVgM/5z6FjJ5mRPhPSlvEbUvX7eVnlWB5LzBU8B0MUDJ7K1lb90j3QF9RJP1FJuPvC5cuMR7zsfixp+9mZzYJkUagn17x+sUk4awjXiryiZyDwBQSeJOmnA9NePMFy4YJBp5wjzbQ/qL/pE1F2humjSy4i3ol55EN3bXAkhtMw5nhI46kH7ew2W2oL2hFovq4hwqjVfXQE6HjwkgBOPkWn5fg3+k0lk+Jqx8dsVmK2xcRs6jKRP52ZZyxJAg+kEkUj4nAlWKkAlSQY8CR91BrCbDYo5lcwKgangc08vAU37jbIde1zFdcnAn9bwrKygsfdu1kV9FnMNecZRpMUR2jcdUUqFOZgokkQW58KysoPWBv3c7I+TuBdVzakz18vnUrF3iFMAE6RJgasF4+tZWUCauw0w+Iuuo7W9cOb8I0W7ZYQWVQNSSSdYiahrgLiLoV+JH0Hy4VlZQeTs9jzGv8AXSobYNpIBHKeP8PCsrKAPtu8bJUBQzGSBMCPOD9KXboxeIJXtEtoZlULDpxMSfjHhWVlAZ2b7P7aQbrdoSJgSB/E0W+xLbACIijXgIrKyg3iAHaWALdYHH4eFad8oKgCCQYjmOFZWUEG5eIHAAeVQbt1uC5Y8ZmsrKDl2UiRAritkyeB68a1WUHq3bBEAenlXQoRPD4VlZQcTbBEx/Cp+wNoPh7hZDmUj3CSFmNDAidJGvXqBWVlBm3toNiipuhT2YgADSTxMSdTQ21bA7uUadNPurKygYd1t4hg7N5Mkwr3QRxIkuQZ58QOWtQ95LqXLwu21IzqrNOhJ11gHjA61lZQRMNh1cQRxmefKt3cHlQW57pgcNfjNZWUEh2cqF0mI4n+HhXjEIqwpGsTp/OsrK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11273" name="Picture 9"/>
          <p:cNvPicPr>
            <a:picLocks noChangeAspect="1" noChangeArrowheads="1"/>
          </p:cNvPicPr>
          <p:nvPr/>
        </p:nvPicPr>
        <p:blipFill>
          <a:blip r:embed="rId4" cstate="print"/>
          <a:srcRect/>
          <a:stretch>
            <a:fillRect/>
          </a:stretch>
        </p:blipFill>
        <p:spPr bwMode="auto">
          <a:xfrm>
            <a:off x="4357686" y="2214554"/>
            <a:ext cx="4184364" cy="321471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GB" dirty="0" smtClean="0"/>
              <a:t>How do we know without memory?</a:t>
            </a:r>
            <a:endParaRPr lang="en-GB" dirty="0"/>
          </a:p>
        </p:txBody>
      </p:sp>
      <p:pic>
        <p:nvPicPr>
          <p:cNvPr id="5" name="Picture 2" descr="http://blogs.triplealearning.com/wp-content/uploads/2012/01/6a00d8341c5dea53ef0105365a25c5970b-640wi.jpg"/>
          <p:cNvPicPr>
            <a:picLocks noChangeAspect="1" noChangeArrowheads="1"/>
          </p:cNvPicPr>
          <p:nvPr/>
        </p:nvPicPr>
        <p:blipFill>
          <a:blip r:embed="rId3" cstate="print"/>
          <a:srcRect/>
          <a:stretch>
            <a:fillRect/>
          </a:stretch>
        </p:blipFill>
        <p:spPr bwMode="auto">
          <a:xfrm>
            <a:off x="4643438" y="1500174"/>
            <a:ext cx="3786214" cy="4168017"/>
          </a:xfrm>
          <a:prstGeom prst="rect">
            <a:avLst/>
          </a:prstGeom>
          <a:noFill/>
        </p:spPr>
      </p:pic>
      <p:sp>
        <p:nvSpPr>
          <p:cNvPr id="6" name="Rectangle 5"/>
          <p:cNvSpPr/>
          <p:nvPr/>
        </p:nvSpPr>
        <p:spPr>
          <a:xfrm>
            <a:off x="642910" y="4429132"/>
            <a:ext cx="3786214"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buNone/>
            </a:pPr>
            <a:r>
              <a:rPr lang="en-GB" dirty="0" smtClean="0"/>
              <a:t>The importance of memory can be highlighted by imagining the challenges that would be presented by losing our memory. </a:t>
            </a:r>
          </a:p>
        </p:txBody>
      </p:sp>
      <p:sp>
        <p:nvSpPr>
          <p:cNvPr id="10" name="Rectangle 9"/>
          <p:cNvSpPr/>
          <p:nvPr/>
        </p:nvSpPr>
        <p:spPr>
          <a:xfrm>
            <a:off x="214282" y="5857892"/>
            <a:ext cx="8358246"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DISCUSSION: What do you do to remember things? Does your memory of these events change because of the ‘souvenirs’ you create? </a:t>
            </a:r>
          </a:p>
          <a:p>
            <a:pPr algn="ctr"/>
            <a:r>
              <a:rPr lang="en-GB" dirty="0" smtClean="0"/>
              <a:t>What do you remember well? What do you tend to forget easily?</a:t>
            </a:r>
            <a:endParaRPr lang="en-GB" dirty="0"/>
          </a:p>
        </p:txBody>
      </p:sp>
      <p:sp>
        <p:nvSpPr>
          <p:cNvPr id="7" name="5-Point Star 6"/>
          <p:cNvSpPr/>
          <p:nvPr/>
        </p:nvSpPr>
        <p:spPr>
          <a:xfrm>
            <a:off x="785786" y="1785926"/>
            <a:ext cx="2643206" cy="1857388"/>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Is memory a WOK?</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rot="20802293">
            <a:off x="378452" y="386220"/>
            <a:ext cx="3500462"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Procedural knowledge</a:t>
            </a:r>
            <a:endParaRPr lang="en-GB" sz="3200" dirty="0"/>
          </a:p>
        </p:txBody>
      </p:sp>
      <p:pic>
        <p:nvPicPr>
          <p:cNvPr id="5121" name="Picture 1"/>
          <p:cNvPicPr>
            <a:picLocks noChangeAspect="1" noChangeArrowheads="1"/>
          </p:cNvPicPr>
          <p:nvPr/>
        </p:nvPicPr>
        <p:blipFill>
          <a:blip r:embed="rId3" cstate="print"/>
          <a:srcRect/>
          <a:stretch>
            <a:fillRect/>
          </a:stretch>
        </p:blipFill>
        <p:spPr bwMode="auto">
          <a:xfrm>
            <a:off x="428596" y="1782380"/>
            <a:ext cx="4919662" cy="4675557"/>
          </a:xfrm>
          <a:prstGeom prst="rect">
            <a:avLst/>
          </a:prstGeom>
          <a:noFill/>
          <a:ln w="9525">
            <a:noFill/>
            <a:miter lim="800000"/>
            <a:headEnd/>
            <a:tailEnd/>
          </a:ln>
          <a:effectLst/>
        </p:spPr>
      </p:pic>
      <p:pic>
        <p:nvPicPr>
          <p:cNvPr id="5122" name="Picture 2"/>
          <p:cNvPicPr>
            <a:picLocks noChangeAspect="1" noChangeArrowheads="1"/>
          </p:cNvPicPr>
          <p:nvPr/>
        </p:nvPicPr>
        <p:blipFill>
          <a:blip r:embed="rId4" cstate="print"/>
          <a:srcRect/>
          <a:stretch>
            <a:fillRect/>
          </a:stretch>
        </p:blipFill>
        <p:spPr bwMode="auto">
          <a:xfrm>
            <a:off x="5429256" y="714356"/>
            <a:ext cx="2928958" cy="797385"/>
          </a:xfrm>
          <a:prstGeom prst="rect">
            <a:avLst/>
          </a:prstGeom>
          <a:noFill/>
          <a:ln w="9525">
            <a:noFill/>
            <a:miter lim="800000"/>
            <a:headEnd/>
            <a:tailEnd/>
          </a:ln>
          <a:effectLst/>
        </p:spPr>
      </p:pic>
      <p:pic>
        <p:nvPicPr>
          <p:cNvPr id="5124" name="Picture 4" descr="http://thumbs.dreamstime.com/x/child-try-to-tie-shoelaces-6539653.jpg"/>
          <p:cNvPicPr>
            <a:picLocks noChangeAspect="1" noChangeArrowheads="1"/>
          </p:cNvPicPr>
          <p:nvPr/>
        </p:nvPicPr>
        <p:blipFill>
          <a:blip r:embed="rId5" cstate="print"/>
          <a:srcRect/>
          <a:stretch>
            <a:fillRect/>
          </a:stretch>
        </p:blipFill>
        <p:spPr bwMode="auto">
          <a:xfrm>
            <a:off x="5929322" y="2643182"/>
            <a:ext cx="2681283" cy="3457242"/>
          </a:xfrm>
          <a:prstGeom prst="rect">
            <a:avLst/>
          </a:prstGeom>
          <a:noFill/>
        </p:spPr>
      </p:pic>
      <p:sp>
        <p:nvSpPr>
          <p:cNvPr id="12" name="Down Arrow 11"/>
          <p:cNvSpPr/>
          <p:nvPr/>
        </p:nvSpPr>
        <p:spPr>
          <a:xfrm>
            <a:off x="6572264" y="2000240"/>
            <a:ext cx="785818"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smtClean="0"/>
              <a:t>And if we forget?</a:t>
            </a:r>
            <a:endParaRPr lang="en-GB" dirty="0"/>
          </a:p>
        </p:txBody>
      </p:sp>
      <p:sp>
        <p:nvSpPr>
          <p:cNvPr id="6" name="Rectangle 5"/>
          <p:cNvSpPr/>
          <p:nvPr/>
        </p:nvSpPr>
        <p:spPr>
          <a:xfrm>
            <a:off x="1071538" y="1500174"/>
            <a:ext cx="7143800"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TASK: think of your most distant childhood memory</a:t>
            </a:r>
            <a:endParaRPr lang="en-GB" dirty="0"/>
          </a:p>
        </p:txBody>
      </p:sp>
      <p:pic>
        <p:nvPicPr>
          <p:cNvPr id="33793" name="Picture 1"/>
          <p:cNvPicPr>
            <a:picLocks noChangeAspect="1" noChangeArrowheads="1"/>
          </p:cNvPicPr>
          <p:nvPr/>
        </p:nvPicPr>
        <p:blipFill>
          <a:blip r:embed="rId3" cstate="print"/>
          <a:srcRect/>
          <a:stretch>
            <a:fillRect/>
          </a:stretch>
        </p:blipFill>
        <p:spPr bwMode="auto">
          <a:xfrm rot="5400000">
            <a:off x="2507105" y="2564937"/>
            <a:ext cx="4120232" cy="3990970"/>
          </a:xfrm>
          <a:prstGeom prst="rect">
            <a:avLst/>
          </a:prstGeom>
          <a:noFill/>
          <a:ln w="9525">
            <a:noFill/>
            <a:miter lim="800000"/>
            <a:headEnd/>
            <a:tailEnd/>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5.fanpop.com/image/photos/25900000/Sweet-Baby-sweety-babies-25909592-2560-1600.jpg"/>
          <p:cNvPicPr>
            <a:picLocks noChangeAspect="1" noChangeArrowheads="1"/>
          </p:cNvPicPr>
          <p:nvPr/>
        </p:nvPicPr>
        <p:blipFill>
          <a:blip r:embed="rId3" cstate="print"/>
          <a:srcRect/>
          <a:stretch>
            <a:fillRect/>
          </a:stretch>
        </p:blipFill>
        <p:spPr bwMode="auto">
          <a:xfrm>
            <a:off x="1928794" y="1500174"/>
            <a:ext cx="5372137" cy="3357586"/>
          </a:xfrm>
          <a:prstGeom prst="rect">
            <a:avLst/>
          </a:prstGeom>
          <a:noFill/>
        </p:spPr>
      </p:pic>
      <p:sp>
        <p:nvSpPr>
          <p:cNvPr id="5" name="Title 1"/>
          <p:cNvSpPr>
            <a:spLocks noGrp="1"/>
          </p:cNvSpPr>
          <p:nvPr>
            <p:ph type="title"/>
          </p:nvPr>
        </p:nvSpPr>
        <p:spPr>
          <a:xfrm>
            <a:off x="457200" y="274638"/>
            <a:ext cx="8229600" cy="1143000"/>
          </a:xfrm>
        </p:spPr>
        <p:txBody>
          <a:bodyPr/>
          <a:lstStyle/>
          <a:p>
            <a:r>
              <a:rPr lang="en-GB" dirty="0" smtClean="0"/>
              <a:t>Childhood amnesia</a:t>
            </a:r>
            <a:endParaRPr lang="en-GB" dirty="0"/>
          </a:p>
        </p:txBody>
      </p:sp>
      <p:sp>
        <p:nvSpPr>
          <p:cNvPr id="4" name="Rounded Rectangle 3"/>
          <p:cNvSpPr/>
          <p:nvPr/>
        </p:nvSpPr>
        <p:spPr>
          <a:xfrm>
            <a:off x="285720" y="5214950"/>
            <a:ext cx="2786083" cy="10715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General inability of people to remember specific events from the early years of their lives</a:t>
            </a:r>
            <a:endParaRPr lang="en-GB" dirty="0"/>
          </a:p>
        </p:txBody>
      </p:sp>
      <p:sp>
        <p:nvSpPr>
          <p:cNvPr id="6" name="Rounded Rectangle 5"/>
          <p:cNvSpPr/>
          <p:nvPr/>
        </p:nvSpPr>
        <p:spPr>
          <a:xfrm>
            <a:off x="5000628" y="5286388"/>
            <a:ext cx="3571900" cy="10715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The average age of the earliest memory reported is about 3.5 years old. Yet, women tend to be able to go back a bit further.</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TotalTime>
  <Words>4329</Words>
  <Application>Microsoft Office PowerPoint</Application>
  <PresentationFormat>On-screen Show (4:3)</PresentationFormat>
  <Paragraphs>180</Paragraphs>
  <Slides>33</Slides>
  <Notes>31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Memory</vt:lpstr>
      <vt:lpstr>Where would we be without memory?</vt:lpstr>
      <vt:lpstr>Slide 3</vt:lpstr>
      <vt:lpstr>Slide 4</vt:lpstr>
      <vt:lpstr>Slide 5</vt:lpstr>
      <vt:lpstr>How do we know without memory?</vt:lpstr>
      <vt:lpstr>Slide 7</vt:lpstr>
      <vt:lpstr>And if we forget?</vt:lpstr>
      <vt:lpstr>Childhood amnesia</vt:lpstr>
      <vt:lpstr>Slide 10</vt:lpstr>
      <vt:lpstr>Slide 11</vt:lpstr>
      <vt:lpstr>Slide 12</vt:lpstr>
      <vt:lpstr>How reliable is our memory?</vt:lpstr>
      <vt:lpstr>Slide 14</vt:lpstr>
      <vt:lpstr>Slide 15</vt:lpstr>
      <vt:lpstr>Slide 16</vt:lpstr>
      <vt:lpstr>Slide 17</vt:lpstr>
      <vt:lpstr>Slide 18</vt:lpstr>
      <vt:lpstr>Slide 19</vt:lpstr>
      <vt:lpstr>Slide 20</vt:lpstr>
      <vt:lpstr>The abuse of memory in the world</vt:lpstr>
      <vt:lpstr> CIA interest in leading ‘memory psychologists’  during the Cold War era. </vt:lpstr>
      <vt:lpstr>Memory and sense perception (WOK)</vt:lpstr>
      <vt:lpstr>Slide 24</vt:lpstr>
      <vt:lpstr>Emotions and memory (WOK)</vt:lpstr>
      <vt:lpstr>Slide 26</vt:lpstr>
      <vt:lpstr>Science, technology and memory (AOK)</vt:lpstr>
      <vt:lpstr>Memory research through technology</vt:lpstr>
      <vt:lpstr>Memory and our sense of self</vt:lpstr>
      <vt:lpstr>Slide 30</vt:lpstr>
      <vt:lpstr>Slide 31</vt:lpstr>
      <vt:lpstr>Slide 32</vt:lpstr>
      <vt:lpstr>Memory</vt:lpstr>
    </vt:vector>
  </TitlesOfParts>
  <Company>JIS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dc:title>
  <dc:creator>agulinck</dc:creator>
  <cp:lastModifiedBy>agulinck</cp:lastModifiedBy>
  <cp:revision>246</cp:revision>
  <dcterms:created xsi:type="dcterms:W3CDTF">2013-10-03T05:06:12Z</dcterms:created>
  <dcterms:modified xsi:type="dcterms:W3CDTF">2013-10-21T02:18:00Z</dcterms:modified>
</cp:coreProperties>
</file>