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289" r:id="rId3"/>
    <p:sldId id="257" r:id="rId4"/>
    <p:sldId id="265" r:id="rId5"/>
    <p:sldId id="266" r:id="rId6"/>
    <p:sldId id="291" r:id="rId7"/>
    <p:sldId id="292" r:id="rId8"/>
    <p:sldId id="301" r:id="rId9"/>
    <p:sldId id="268" r:id="rId10"/>
    <p:sldId id="290" r:id="rId11"/>
    <p:sldId id="296" r:id="rId12"/>
    <p:sldId id="267" r:id="rId13"/>
    <p:sldId id="297" r:id="rId14"/>
    <p:sldId id="294" r:id="rId15"/>
    <p:sldId id="293" r:id="rId16"/>
    <p:sldId id="258" r:id="rId17"/>
    <p:sldId id="270" r:id="rId18"/>
    <p:sldId id="271" r:id="rId19"/>
    <p:sldId id="272" r:id="rId20"/>
    <p:sldId id="273"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309" r:id="rId34"/>
    <p:sldId id="306" r:id="rId35"/>
    <p:sldId id="307" r:id="rId36"/>
    <p:sldId id="311" r:id="rId37"/>
    <p:sldId id="312" r:id="rId38"/>
    <p:sldId id="310" r:id="rId39"/>
    <p:sldId id="259" r:id="rId40"/>
    <p:sldId id="298" r:id="rId41"/>
    <p:sldId id="302" r:id="rId42"/>
    <p:sldId id="299" r:id="rId43"/>
    <p:sldId id="313" r:id="rId44"/>
    <p:sldId id="30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C62864-77E4-4862-B8DF-B5F7191DF69F}" type="datetimeFigureOut">
              <a:rPr lang="en-US" smtClean="0"/>
              <a:pPr/>
              <a:t>10/1/2013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4789F3-788A-4A5A-A9A7-8BD13FE2F1FA}"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0BDA2B-44CA-454F-BCFC-E86CB4626B8B}" type="datetimeFigureOut">
              <a:rPr lang="en-US" smtClean="0"/>
              <a:pPr/>
              <a:t>10/1/2013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219CF9-A5A2-4418-8F14-669A8B98193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937D887-E4F0-4032-8C63-6F8D3AD4E2A9}" type="slidenum">
              <a:rPr lang="en-GB" smtClean="0"/>
              <a:pPr/>
              <a:t>17</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937D887-E4F0-4032-8C63-6F8D3AD4E2A9}" type="slidenum">
              <a:rPr lang="en-GB" smtClean="0"/>
              <a:pPr/>
              <a:t>26</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937D887-E4F0-4032-8C63-6F8D3AD4E2A9}" type="slidenum">
              <a:rPr lang="en-GB" smtClean="0"/>
              <a:pPr/>
              <a:t>27</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937D887-E4F0-4032-8C63-6F8D3AD4E2A9}" type="slidenum">
              <a:rPr lang="en-GB" smtClean="0"/>
              <a:pPr/>
              <a:t>28</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937D887-E4F0-4032-8C63-6F8D3AD4E2A9}" type="slidenum">
              <a:rPr lang="en-GB" smtClean="0"/>
              <a:pPr/>
              <a:t>29</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937D887-E4F0-4032-8C63-6F8D3AD4E2A9}" type="slidenum">
              <a:rPr lang="en-GB" smtClean="0"/>
              <a:pPr/>
              <a:t>30</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937D887-E4F0-4032-8C63-6F8D3AD4E2A9}" type="slidenum">
              <a:rPr lang="en-GB" smtClean="0"/>
              <a:pPr/>
              <a:t>31</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Vuilleumier</a:t>
            </a:r>
            <a:r>
              <a:rPr lang="en-GB" baseline="0" dirty="0" smtClean="0"/>
              <a:t> and Landis (1998)</a:t>
            </a:r>
            <a:endParaRPr lang="en-GB" dirty="0"/>
          </a:p>
        </p:txBody>
      </p:sp>
      <p:sp>
        <p:nvSpPr>
          <p:cNvPr id="4" name="Slide Number Placeholder 3"/>
          <p:cNvSpPr>
            <a:spLocks noGrp="1"/>
          </p:cNvSpPr>
          <p:nvPr>
            <p:ph type="sldNum" sz="quarter" idx="10"/>
          </p:nvPr>
        </p:nvSpPr>
        <p:spPr/>
        <p:txBody>
          <a:bodyPr/>
          <a:lstStyle/>
          <a:p>
            <a:fld id="{A937D887-E4F0-4032-8C63-6F8D3AD4E2A9}" type="slidenum">
              <a:rPr lang="en-GB" smtClean="0"/>
              <a:pPr/>
              <a:t>32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937D887-E4F0-4032-8C63-6F8D3AD4E2A9}" type="slidenum">
              <a:rPr lang="en-GB" smtClean="0"/>
              <a:pPr/>
              <a:t>18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937D887-E4F0-4032-8C63-6F8D3AD4E2A9}" type="slidenum">
              <a:rPr lang="en-GB" smtClean="0"/>
              <a:pPr/>
              <a:t>19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937D887-E4F0-4032-8C63-6F8D3AD4E2A9}" type="slidenum">
              <a:rPr lang="en-GB" smtClean="0"/>
              <a:pPr/>
              <a:t>20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937D887-E4F0-4032-8C63-6F8D3AD4E2A9}" type="slidenum">
              <a:rPr lang="en-GB" smtClean="0"/>
              <a:pPr/>
              <a:t>21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937D887-E4F0-4032-8C63-6F8D3AD4E2A9}" type="slidenum">
              <a:rPr lang="en-GB" smtClean="0"/>
              <a:pPr/>
              <a:t>22</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937D887-E4F0-4032-8C63-6F8D3AD4E2A9}" type="slidenum">
              <a:rPr lang="en-GB" smtClean="0"/>
              <a:pPr/>
              <a:t>23</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937D887-E4F0-4032-8C63-6F8D3AD4E2A9}" type="slidenum">
              <a:rPr lang="en-GB" smtClean="0"/>
              <a:pPr/>
              <a:t>24</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937D887-E4F0-4032-8C63-6F8D3AD4E2A9}" type="slidenum">
              <a:rPr lang="en-GB" smtClean="0"/>
              <a:pPr/>
              <a:t>25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1B499BC-BB65-41BE-B184-16B752E0531F}" type="datetimeFigureOut">
              <a:rPr lang="en-US" smtClean="0"/>
              <a:pPr/>
              <a:t>10/1/2013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E9CBC2-3147-4BE8-A72A-9D47E0C719B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B499BC-BB65-41BE-B184-16B752E0531F}" type="datetimeFigureOut">
              <a:rPr lang="en-US" smtClean="0"/>
              <a:pPr/>
              <a:t>10/1/2013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E9CBC2-3147-4BE8-A72A-9D47E0C719B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B499BC-BB65-41BE-B184-16B752E0531F}" type="datetimeFigureOut">
              <a:rPr lang="en-US" smtClean="0"/>
              <a:pPr/>
              <a:t>10/1/2013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E9CBC2-3147-4BE8-A72A-9D47E0C719B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B499BC-BB65-41BE-B184-16B752E0531F}" type="datetimeFigureOut">
              <a:rPr lang="en-US" smtClean="0"/>
              <a:pPr/>
              <a:t>10/1/2013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E9CBC2-3147-4BE8-A72A-9D47E0C719B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B499BC-BB65-41BE-B184-16B752E0531F}" type="datetimeFigureOut">
              <a:rPr lang="en-US" smtClean="0"/>
              <a:pPr/>
              <a:t>10/1/2013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E9CBC2-3147-4BE8-A72A-9D47E0C719B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1B499BC-BB65-41BE-B184-16B752E0531F}" type="datetimeFigureOut">
              <a:rPr lang="en-US" smtClean="0"/>
              <a:pPr/>
              <a:t>10/1/2013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E9CBC2-3147-4BE8-A72A-9D47E0C719B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1B499BC-BB65-41BE-B184-16B752E0531F}" type="datetimeFigureOut">
              <a:rPr lang="en-US" smtClean="0"/>
              <a:pPr/>
              <a:t>10/1/2013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E9CBC2-3147-4BE8-A72A-9D47E0C719B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1B499BC-BB65-41BE-B184-16B752E0531F}" type="datetimeFigureOut">
              <a:rPr lang="en-US" smtClean="0"/>
              <a:pPr/>
              <a:t>10/1/2013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E9CBC2-3147-4BE8-A72A-9D47E0C719B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499BC-BB65-41BE-B184-16B752E0531F}" type="datetimeFigureOut">
              <a:rPr lang="en-US" smtClean="0"/>
              <a:pPr/>
              <a:t>10/1/2013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E9CBC2-3147-4BE8-A72A-9D47E0C719B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B499BC-BB65-41BE-B184-16B752E0531F}" type="datetimeFigureOut">
              <a:rPr lang="en-US" smtClean="0"/>
              <a:pPr/>
              <a:t>10/1/2013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E9CBC2-3147-4BE8-A72A-9D47E0C719B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B499BC-BB65-41BE-B184-16B752E0531F}" type="datetimeFigureOut">
              <a:rPr lang="en-US" smtClean="0"/>
              <a:pPr/>
              <a:t>10/1/2013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E9CBC2-3147-4BE8-A72A-9D47E0C719B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499BC-BB65-41BE-B184-16B752E0531F}" type="datetimeFigureOut">
              <a:rPr lang="en-US" smtClean="0"/>
              <a:pPr/>
              <a:t>10/1/2013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9CBC2-3147-4BE8-A72A-9D47E0C719B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jbw_WygD2rc"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G-lN8vWm3m0" TargetMode="External"/><Relationship Id="rId2" Type="http://schemas.openxmlformats.org/officeDocument/2006/relationships/hyperlink" Target="https://www.youtube.com/watch?v=sxwn1w7MJv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m2xDh2siW_g&amp;feature=relate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youtube.com/watch?v=2Kur8p4yCao&amp;feature=pyv&amp;ad=8033076941&amp;kw=sublimina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toktalk.net/2010/01/24/linking-arts-math-perception-and-emotions/#more-160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orced perspective"/>
          <p:cNvPicPr>
            <a:picLocks noChangeAspect="1" noChangeArrowheads="1"/>
          </p:cNvPicPr>
          <p:nvPr/>
        </p:nvPicPr>
        <p:blipFill>
          <a:blip r:embed="rId2" cstate="print"/>
          <a:srcRect/>
          <a:stretch>
            <a:fillRect/>
          </a:stretch>
        </p:blipFill>
        <p:spPr bwMode="auto">
          <a:xfrm>
            <a:off x="1675" y="0"/>
            <a:ext cx="9142325" cy="6858000"/>
          </a:xfrm>
          <a:prstGeom prst="rect">
            <a:avLst/>
          </a:prstGeom>
          <a:noFill/>
        </p:spPr>
      </p:pic>
      <p:sp>
        <p:nvSpPr>
          <p:cNvPr id="2" name="Title 1"/>
          <p:cNvSpPr>
            <a:spLocks noGrp="1"/>
          </p:cNvSpPr>
          <p:nvPr>
            <p:ph type="ctrTitle"/>
          </p:nvPr>
        </p:nvSpPr>
        <p:spPr/>
        <p:txBody>
          <a:bodyPr>
            <a:normAutofit/>
          </a:bodyPr>
          <a:lstStyle/>
          <a:p>
            <a:r>
              <a:rPr lang="en-GB" sz="8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Sense perception</a:t>
            </a:r>
            <a:endParaRPr lang="en-GB" sz="8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a:xfrm>
            <a:off x="1714480" y="6072206"/>
            <a:ext cx="6400800" cy="995354"/>
          </a:xfrm>
        </p:spPr>
        <p:txBody>
          <a:bodyPr/>
          <a:lstStyle/>
          <a:p>
            <a:r>
              <a:rPr lang="en-GB" dirty="0" err="1" smtClean="0">
                <a:solidFill>
                  <a:schemeClr val="bg1"/>
                </a:solidFill>
              </a:rPr>
              <a:t>WoK</a:t>
            </a:r>
            <a:r>
              <a:rPr lang="en-GB" dirty="0" smtClean="0">
                <a:solidFill>
                  <a:schemeClr val="bg1"/>
                </a:solidFill>
              </a:rPr>
              <a:t> Number 1 – October 2013</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Reliability...</a:t>
            </a:r>
            <a:endParaRPr lang="en-GB" dirty="0">
              <a:latin typeface="Comic Sans MS" pitchFamily="66" charset="0"/>
            </a:endParaRPr>
          </a:p>
        </p:txBody>
      </p:sp>
      <p:sp>
        <p:nvSpPr>
          <p:cNvPr id="3" name="Content Placeholder 2"/>
          <p:cNvSpPr>
            <a:spLocks noGrp="1"/>
          </p:cNvSpPr>
          <p:nvPr>
            <p:ph idx="1"/>
          </p:nvPr>
        </p:nvSpPr>
        <p:spPr/>
        <p:txBody>
          <a:bodyPr/>
          <a:lstStyle/>
          <a:p>
            <a:endParaRPr lang="en-GB"/>
          </a:p>
        </p:txBody>
      </p:sp>
      <p:pic>
        <p:nvPicPr>
          <p:cNvPr id="1026" name="Picture 2" descr="http://scienceblogs.com/startswithabang/files/2010/02/beau-lotto-color-cube-1.jpg"/>
          <p:cNvPicPr>
            <a:picLocks noChangeAspect="1" noChangeArrowheads="1"/>
          </p:cNvPicPr>
          <p:nvPr/>
        </p:nvPicPr>
        <p:blipFill>
          <a:blip r:embed="rId2" cstate="print"/>
          <a:srcRect/>
          <a:stretch>
            <a:fillRect/>
          </a:stretch>
        </p:blipFill>
        <p:spPr bwMode="auto">
          <a:xfrm>
            <a:off x="0" y="1462895"/>
            <a:ext cx="5069859" cy="5037939"/>
          </a:xfrm>
          <a:prstGeom prst="rect">
            <a:avLst/>
          </a:prstGeom>
          <a:noFill/>
        </p:spPr>
      </p:pic>
      <p:pic>
        <p:nvPicPr>
          <p:cNvPr id="1028" name="Picture 4" descr="http://www.wayofthehuman.net/wp-content/uploads/2011/07/checkershadow_illusion4full.jpg"/>
          <p:cNvPicPr>
            <a:picLocks noChangeAspect="1" noChangeArrowheads="1"/>
          </p:cNvPicPr>
          <p:nvPr/>
        </p:nvPicPr>
        <p:blipFill>
          <a:blip r:embed="rId3" cstate="print"/>
          <a:srcRect/>
          <a:stretch>
            <a:fillRect/>
          </a:stretch>
        </p:blipFill>
        <p:spPr bwMode="auto">
          <a:xfrm>
            <a:off x="4181501" y="2643182"/>
            <a:ext cx="4962499" cy="385767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596" y="0"/>
            <a:ext cx="8229600" cy="1143000"/>
          </a:xfrm>
        </p:spPr>
        <p:txBody>
          <a:bodyPr/>
          <a:lstStyle/>
          <a:p>
            <a:r>
              <a:rPr lang="en-GB" dirty="0" smtClean="0">
                <a:latin typeface="Comic Sans MS" pitchFamily="66" charset="0"/>
              </a:rPr>
              <a:t>Validity of perceptions</a:t>
            </a:r>
            <a:endParaRPr lang="en-GB" dirty="0">
              <a:latin typeface="Comic Sans MS" pitchFamily="66" charset="0"/>
            </a:endParaRPr>
          </a:p>
        </p:txBody>
      </p:sp>
      <p:sp>
        <p:nvSpPr>
          <p:cNvPr id="3" name="Content Placeholder 2"/>
          <p:cNvSpPr>
            <a:spLocks noGrp="1"/>
          </p:cNvSpPr>
          <p:nvPr>
            <p:ph idx="1"/>
          </p:nvPr>
        </p:nvSpPr>
        <p:spPr>
          <a:xfrm>
            <a:off x="457200" y="1071546"/>
            <a:ext cx="8229600" cy="5054617"/>
          </a:xfrm>
        </p:spPr>
        <p:txBody>
          <a:bodyPr/>
          <a:lstStyle/>
          <a:p>
            <a:r>
              <a:rPr lang="en-GB" dirty="0" smtClean="0">
                <a:latin typeface="Comic Sans MS" pitchFamily="66" charset="0"/>
              </a:rPr>
              <a:t>To what extent do our perceptions represent the world as it ‘really’ is?</a:t>
            </a:r>
          </a:p>
          <a:p>
            <a:pPr>
              <a:buNone/>
            </a:pPr>
            <a:endParaRPr lang="en-GB" dirty="0" smtClean="0">
              <a:latin typeface="Comic Sans MS" pitchFamily="66" charset="0"/>
            </a:endParaRPr>
          </a:p>
        </p:txBody>
      </p:sp>
      <p:pic>
        <p:nvPicPr>
          <p:cNvPr id="66562" name="Picture 2" descr="http://cdn.list25.com/wp-content/uploads/2012/10/perspective23.png"/>
          <p:cNvPicPr>
            <a:picLocks noChangeAspect="1" noChangeArrowheads="1"/>
          </p:cNvPicPr>
          <p:nvPr/>
        </p:nvPicPr>
        <p:blipFill>
          <a:blip r:embed="rId2" cstate="print"/>
          <a:srcRect/>
          <a:stretch>
            <a:fillRect/>
          </a:stretch>
        </p:blipFill>
        <p:spPr bwMode="auto">
          <a:xfrm>
            <a:off x="1214414" y="2170809"/>
            <a:ext cx="6715172" cy="468719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latin typeface="Comic Sans MS" pitchFamily="66" charset="0"/>
              </a:rPr>
              <a:t>Validity of perceptions</a:t>
            </a:r>
            <a:endParaRPr lang="en-GB" dirty="0">
              <a:latin typeface="Comic Sans MS" pitchFamily="66" charset="0"/>
            </a:endParaRPr>
          </a:p>
        </p:txBody>
      </p:sp>
      <p:sp>
        <p:nvSpPr>
          <p:cNvPr id="3" name="Content Placeholder 2"/>
          <p:cNvSpPr>
            <a:spLocks noGrp="1"/>
          </p:cNvSpPr>
          <p:nvPr>
            <p:ph idx="1"/>
          </p:nvPr>
        </p:nvSpPr>
        <p:spPr/>
        <p:txBody>
          <a:bodyPr/>
          <a:lstStyle/>
          <a:p>
            <a:r>
              <a:rPr lang="en-GB" dirty="0" smtClean="0">
                <a:latin typeface="Comic Sans MS" pitchFamily="66" charset="0"/>
              </a:rPr>
              <a:t>Is all perception ‘theory-laden’...</a:t>
            </a:r>
          </a:p>
          <a:p>
            <a:endParaRPr lang="en-GB" dirty="0" smtClean="0">
              <a:latin typeface="Comic Sans MS" pitchFamily="66" charset="0"/>
            </a:endParaRPr>
          </a:p>
          <a:p>
            <a:r>
              <a:rPr lang="en-GB" dirty="0" smtClean="0">
                <a:latin typeface="Comic Sans MS" pitchFamily="66" charset="0"/>
              </a:rPr>
              <a:t>Tell me what you see...</a:t>
            </a:r>
            <a:endParaRPr lang="en-GB" dirty="0">
              <a:latin typeface="Comic Sans MS" pitchFamily="66" charset="0"/>
            </a:endParaRPr>
          </a:p>
        </p:txBody>
      </p:sp>
      <p:pic>
        <p:nvPicPr>
          <p:cNvPr id="24578" name="Picture 2" descr="http://3.bp.blogspot.com/_okzuZPNhR8k/TOqW-sJTZEI/AAAAAAAAAg0/2lxravDmoOg/s1600/Cards.jpg"/>
          <p:cNvPicPr>
            <a:picLocks noChangeAspect="1" noChangeArrowheads="1"/>
          </p:cNvPicPr>
          <p:nvPr/>
        </p:nvPicPr>
        <p:blipFill>
          <a:blip r:embed="rId2" cstate="print"/>
          <a:srcRect/>
          <a:stretch>
            <a:fillRect/>
          </a:stretch>
        </p:blipFill>
        <p:spPr bwMode="auto">
          <a:xfrm>
            <a:off x="2071670" y="3500908"/>
            <a:ext cx="4786346" cy="33570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linds(horizontal)">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24578"/>
                                        </p:tgtEl>
                                      </p:cBhvr>
                                    </p:animEffect>
                                    <p:set>
                                      <p:cBhvr>
                                        <p:cTn id="12" dur="1" fill="hold">
                                          <p:stCondLst>
                                            <p:cond delay="499"/>
                                          </p:stCondLst>
                                        </p:cTn>
                                        <p:tgtEl>
                                          <p:spTgt spid="245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itchFamily="66" charset="0"/>
              </a:rPr>
              <a:t>How is your own perception theory laden?</a:t>
            </a:r>
            <a:endParaRPr lang="en-GB" dirty="0">
              <a:latin typeface="Comic Sans MS" pitchFamily="66" charset="0"/>
            </a:endParaRPr>
          </a:p>
        </p:txBody>
      </p:sp>
      <p:sp>
        <p:nvSpPr>
          <p:cNvPr id="3" name="Content Placeholder 2"/>
          <p:cNvSpPr>
            <a:spLocks noGrp="1"/>
          </p:cNvSpPr>
          <p:nvPr>
            <p:ph idx="1"/>
          </p:nvPr>
        </p:nvSpPr>
        <p:spPr>
          <a:xfrm>
            <a:off x="457200" y="1785926"/>
            <a:ext cx="8229600" cy="4340237"/>
          </a:xfrm>
        </p:spPr>
        <p:txBody>
          <a:bodyPr>
            <a:normAutofit/>
          </a:bodyPr>
          <a:lstStyle/>
          <a:p>
            <a:r>
              <a:rPr lang="en-GB" dirty="0" smtClean="0">
                <a:latin typeface="Comic Sans MS" pitchFamily="66" charset="0"/>
              </a:rPr>
              <a:t>What beliefs do you have which may bias the way that you perceive the world?</a:t>
            </a:r>
          </a:p>
          <a:p>
            <a:endParaRPr lang="en-GB" dirty="0" smtClean="0">
              <a:latin typeface="Comic Sans MS" pitchFamily="66" charset="0"/>
            </a:endParaRPr>
          </a:p>
          <a:p>
            <a:r>
              <a:rPr lang="en-GB" dirty="0" smtClean="0">
                <a:latin typeface="Comic Sans MS" pitchFamily="66" charset="0"/>
              </a:rPr>
              <a:t>Do </a:t>
            </a:r>
            <a:r>
              <a:rPr lang="en-GB" dirty="0" err="1" smtClean="0">
                <a:latin typeface="Comic Sans MS" pitchFamily="66" charset="0"/>
              </a:rPr>
              <a:t>knowers</a:t>
            </a:r>
            <a:r>
              <a:rPr lang="en-GB" dirty="0" smtClean="0">
                <a:latin typeface="Comic Sans MS" pitchFamily="66" charset="0"/>
              </a:rPr>
              <a:t> have a moral duty to examine their own perceptual filters?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rmann grid.jpg"/>
          <p:cNvPicPr>
            <a:picLocks noChangeAspect="1"/>
          </p:cNvPicPr>
          <p:nvPr/>
        </p:nvPicPr>
        <p:blipFill>
          <a:blip r:embed="rId2" cstate="print"/>
          <a:stretch>
            <a:fillRect/>
          </a:stretch>
        </p:blipFill>
        <p:spPr>
          <a:xfrm>
            <a:off x="3132944" y="846944"/>
            <a:ext cx="6011056" cy="6011056"/>
          </a:xfrm>
          <a:prstGeom prst="rect">
            <a:avLst/>
          </a:prstGeom>
        </p:spPr>
      </p:pic>
      <p:sp>
        <p:nvSpPr>
          <p:cNvPr id="2" name="Title 1"/>
          <p:cNvSpPr>
            <a:spLocks noGrp="1"/>
          </p:cNvSpPr>
          <p:nvPr>
            <p:ph type="title"/>
          </p:nvPr>
        </p:nvSpPr>
        <p:spPr>
          <a:xfrm>
            <a:off x="0" y="0"/>
            <a:ext cx="9144000" cy="1143000"/>
          </a:xfrm>
        </p:spPr>
        <p:txBody>
          <a:bodyPr>
            <a:normAutofit fontScale="90000"/>
          </a:bodyPr>
          <a:lstStyle/>
          <a:p>
            <a:r>
              <a:rPr lang="en-GB" dirty="0" smtClean="0">
                <a:latin typeface="Comic Sans MS" pitchFamily="66" charset="0"/>
              </a:rPr>
              <a:t>Illusions question both the reliability and validity of perceptions </a:t>
            </a:r>
            <a:endParaRPr lang="en-GB" dirty="0">
              <a:latin typeface="Comic Sans MS" pitchFamily="66" charset="0"/>
            </a:endParaRPr>
          </a:p>
        </p:txBody>
      </p:sp>
      <p:sp>
        <p:nvSpPr>
          <p:cNvPr id="3" name="Content Placeholder 2"/>
          <p:cNvSpPr>
            <a:spLocks noGrp="1"/>
          </p:cNvSpPr>
          <p:nvPr>
            <p:ph idx="1"/>
          </p:nvPr>
        </p:nvSpPr>
        <p:spPr>
          <a:xfrm>
            <a:off x="457200" y="1785926"/>
            <a:ext cx="2828916" cy="4340237"/>
          </a:xfrm>
        </p:spPr>
        <p:txBody>
          <a:bodyPr/>
          <a:lstStyle/>
          <a:p>
            <a:r>
              <a:rPr lang="en-GB" dirty="0" smtClean="0">
                <a:latin typeface="Comic Sans MS" pitchFamily="66" charset="0"/>
              </a:rPr>
              <a:t>Where perceived objects differ from objective reality.</a:t>
            </a:r>
          </a:p>
          <a:p>
            <a:endParaRPr lang="en-GB" dirty="0"/>
          </a:p>
        </p:txBody>
      </p:sp>
      <p:sp>
        <p:nvSpPr>
          <p:cNvPr id="4" name="Rectangle 3"/>
          <p:cNvSpPr/>
          <p:nvPr/>
        </p:nvSpPr>
        <p:spPr>
          <a:xfrm>
            <a:off x="500034" y="5857892"/>
            <a:ext cx="2928958" cy="646331"/>
          </a:xfrm>
          <a:prstGeom prst="rect">
            <a:avLst/>
          </a:prstGeom>
        </p:spPr>
        <p:txBody>
          <a:bodyPr wrap="square">
            <a:spAutoFit/>
          </a:bodyPr>
          <a:lstStyle/>
          <a:p>
            <a:r>
              <a:rPr lang="en-GB" dirty="0" smtClean="0">
                <a:hlinkClick r:id="rId3"/>
              </a:rPr>
              <a:t>http://www.youtube.com/watch?v=jbw_WygD2rc</a:t>
            </a:r>
            <a:endParaRPr lang="en-GB"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itchFamily="66" charset="0"/>
              </a:rPr>
              <a:t>It’s not just visual perception either!</a:t>
            </a:r>
            <a:endParaRPr lang="en-GB" dirty="0">
              <a:latin typeface="Comic Sans MS" pitchFamily="66" charset="0"/>
            </a:endParaRPr>
          </a:p>
        </p:txBody>
      </p:sp>
      <p:sp>
        <p:nvSpPr>
          <p:cNvPr id="3" name="Content Placeholder 2"/>
          <p:cNvSpPr>
            <a:spLocks noGrp="1"/>
          </p:cNvSpPr>
          <p:nvPr>
            <p:ph idx="1"/>
          </p:nvPr>
        </p:nvSpPr>
        <p:spPr/>
        <p:txBody>
          <a:bodyPr/>
          <a:lstStyle/>
          <a:p>
            <a:r>
              <a:rPr lang="en-GB" dirty="0" smtClean="0"/>
              <a:t>Vision + Touch...</a:t>
            </a:r>
          </a:p>
          <a:p>
            <a:r>
              <a:rPr lang="en-GB" dirty="0" smtClean="0">
                <a:hlinkClick r:id="rId2"/>
              </a:rPr>
              <a:t>https://www.youtube.com/watch?v=sxwn1w7MJvk</a:t>
            </a:r>
            <a:endParaRPr lang="en-GB" dirty="0" smtClean="0"/>
          </a:p>
          <a:p>
            <a:endParaRPr lang="en-GB" dirty="0" smtClean="0"/>
          </a:p>
          <a:p>
            <a:r>
              <a:rPr lang="en-GB" dirty="0" smtClean="0"/>
              <a:t>Vision + hearing... </a:t>
            </a:r>
            <a:r>
              <a:rPr lang="en-GB" dirty="0" smtClean="0">
                <a:hlinkClick r:id="rId3"/>
              </a:rPr>
              <a:t>http://www.youtube.com/watch?v=G-lN8vWm3m0</a:t>
            </a:r>
            <a:endParaRPr lang="en-GB" dirty="0" smtClean="0"/>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2" descr="http://pad3.whstatic.com/images/thumb/2/26/Feel-Like-You-Have-Two-Noses-Step-2.jpg/550px-Feel-Like-You-Have-Two-Noses-Step-2.jpg"/>
          <p:cNvPicPr>
            <a:picLocks noChangeAspect="1" noChangeArrowheads="1"/>
          </p:cNvPicPr>
          <p:nvPr/>
        </p:nvPicPr>
        <p:blipFill>
          <a:blip r:embed="rId2" cstate="print"/>
          <a:srcRect/>
          <a:stretch>
            <a:fillRect/>
          </a:stretch>
        </p:blipFill>
        <p:spPr bwMode="auto">
          <a:xfrm>
            <a:off x="-1" y="357166"/>
            <a:ext cx="9144001" cy="606829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smtClean="0">
                <a:solidFill>
                  <a:srgbClr val="FF0000"/>
                </a:solidFill>
                <a:latin typeface="Comic Sans MS" pitchFamily="66" charset="0"/>
              </a:rPr>
              <a:t>Do we always need sensory perception?</a:t>
            </a:r>
            <a:endParaRPr lang="en-GB" u="sng" dirty="0">
              <a:solidFill>
                <a:srgbClr val="FF0000"/>
              </a:solidFill>
              <a:latin typeface="Comic Sans MS" pitchFamily="66" charset="0"/>
            </a:endParaRPr>
          </a:p>
        </p:txBody>
      </p:sp>
      <p:sp>
        <p:nvSpPr>
          <p:cNvPr id="3" name="Content Placeholder 2"/>
          <p:cNvSpPr>
            <a:spLocks noGrp="1"/>
          </p:cNvSpPr>
          <p:nvPr>
            <p:ph idx="1"/>
          </p:nvPr>
        </p:nvSpPr>
        <p:spPr>
          <a:xfrm>
            <a:off x="285720" y="1600200"/>
            <a:ext cx="8401080" cy="4972072"/>
          </a:xfrm>
        </p:spPr>
        <p:txBody>
          <a:bodyPr>
            <a:normAutofit/>
          </a:bodyPr>
          <a:lstStyle/>
          <a:p>
            <a:endParaRPr lang="en-GB" dirty="0" smtClean="0">
              <a:latin typeface="Comic Sans MS" pitchFamily="66" charset="0"/>
            </a:endParaRPr>
          </a:p>
          <a:p>
            <a:r>
              <a:rPr lang="en-GB" dirty="0" smtClean="0">
                <a:latin typeface="Comic Sans MS" pitchFamily="66" charset="0"/>
              </a:rPr>
              <a:t>Sometimes our behaviour can be influenced without our perceptual awareness!</a:t>
            </a:r>
          </a:p>
          <a:p>
            <a:endParaRPr lang="en-GB" dirty="0" smtClean="0">
              <a:latin typeface="Comic Sans MS" pitchFamily="66" charset="0"/>
            </a:endParaRPr>
          </a:p>
          <a:p>
            <a:r>
              <a:rPr lang="en-GB" dirty="0" smtClean="0">
                <a:latin typeface="Comic Sans MS" pitchFamily="66" charset="0"/>
              </a:rPr>
              <a:t>E.g. Study subliminal or unconscious influences. </a:t>
            </a:r>
          </a:p>
          <a:p>
            <a:r>
              <a:rPr lang="en-GB" sz="1600" dirty="0" smtClean="0">
                <a:latin typeface="Comic Sans MS" pitchFamily="66" charset="0"/>
                <a:hlinkClick r:id="rId3"/>
              </a:rPr>
              <a:t>http://www.youtube.com/watch?v=m2xDh2siW_g&amp;feature=related</a:t>
            </a:r>
            <a:endParaRPr lang="en-GB" sz="1600" dirty="0" smtClean="0">
              <a:latin typeface="Comic Sans MS" pitchFamily="66" charset="0"/>
            </a:endParaRPr>
          </a:p>
          <a:p>
            <a:r>
              <a:rPr lang="en-GB" sz="1600" dirty="0" smtClean="0">
                <a:latin typeface="Comic Sans MS" pitchFamily="66" charset="0"/>
                <a:hlinkClick r:id="rId4"/>
              </a:rPr>
              <a:t>http://www.youtube.com/watch?v=2Kur8p4yCao&amp;feature=pyv&amp;ad=8033076941&amp;kw=subliminal</a:t>
            </a:r>
            <a:r>
              <a:rPr lang="en-GB" sz="1600" dirty="0" smtClean="0">
                <a:latin typeface="Comic Sans MS" pitchFamily="66" charset="0"/>
              </a:rPr>
              <a:t> </a:t>
            </a:r>
          </a:p>
          <a:p>
            <a:endParaRPr lang="en-GB" sz="1600" dirty="0">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8670"/>
          </a:xfrm>
        </p:spPr>
        <p:txBody>
          <a:bodyPr>
            <a:normAutofit/>
          </a:bodyPr>
          <a:lstStyle/>
          <a:p>
            <a:r>
              <a:rPr lang="en-GB" u="sng" dirty="0" smtClean="0">
                <a:solidFill>
                  <a:srgbClr val="FF0000"/>
                </a:solidFill>
                <a:latin typeface="Comic Sans MS" pitchFamily="66" charset="0"/>
              </a:rPr>
              <a:t>An example - Priming</a:t>
            </a:r>
            <a:endParaRPr lang="en-GB" u="sng" dirty="0">
              <a:solidFill>
                <a:srgbClr val="FF0000"/>
              </a:solidFill>
              <a:latin typeface="Comic Sans MS" pitchFamily="66" charset="0"/>
            </a:endParaRPr>
          </a:p>
        </p:txBody>
      </p:sp>
      <p:sp>
        <p:nvSpPr>
          <p:cNvPr id="3" name="Content Placeholder 2"/>
          <p:cNvSpPr>
            <a:spLocks noGrp="1"/>
          </p:cNvSpPr>
          <p:nvPr>
            <p:ph idx="1"/>
          </p:nvPr>
        </p:nvSpPr>
        <p:spPr>
          <a:xfrm>
            <a:off x="214282" y="928670"/>
            <a:ext cx="8715436" cy="5715040"/>
          </a:xfrm>
        </p:spPr>
        <p:txBody>
          <a:bodyPr>
            <a:normAutofit/>
          </a:bodyPr>
          <a:lstStyle/>
          <a:p>
            <a:endParaRPr lang="en-GB" dirty="0" smtClean="0">
              <a:latin typeface="Comic Sans MS" pitchFamily="66" charset="0"/>
            </a:endParaRPr>
          </a:p>
          <a:p>
            <a:endParaRPr lang="en-GB" dirty="0" smtClean="0">
              <a:latin typeface="Comic Sans MS" pitchFamily="66" charset="0"/>
            </a:endParaRPr>
          </a:p>
          <a:p>
            <a:r>
              <a:rPr lang="en-GB" dirty="0" smtClean="0">
                <a:latin typeface="Comic Sans MS" pitchFamily="66" charset="0"/>
              </a:rPr>
              <a:t># # # #   - mask       500 </a:t>
            </a:r>
            <a:r>
              <a:rPr lang="en-GB" dirty="0" err="1" smtClean="0">
                <a:latin typeface="Comic Sans MS" pitchFamily="66" charset="0"/>
              </a:rPr>
              <a:t>msec</a:t>
            </a:r>
            <a:endParaRPr lang="en-GB" dirty="0" smtClean="0">
              <a:latin typeface="Comic Sans MS" pitchFamily="66" charset="0"/>
            </a:endParaRPr>
          </a:p>
          <a:p>
            <a:r>
              <a:rPr lang="en-GB" dirty="0" smtClean="0">
                <a:latin typeface="Comic Sans MS" pitchFamily="66" charset="0"/>
              </a:rPr>
              <a:t>word 1      - prime        20 </a:t>
            </a:r>
            <a:r>
              <a:rPr lang="en-GB" dirty="0" err="1" smtClean="0">
                <a:latin typeface="Comic Sans MS" pitchFamily="66" charset="0"/>
              </a:rPr>
              <a:t>msec</a:t>
            </a:r>
            <a:r>
              <a:rPr lang="en-GB" dirty="0" smtClean="0">
                <a:latin typeface="Comic Sans MS" pitchFamily="66" charset="0"/>
              </a:rPr>
              <a:t> (typically)</a:t>
            </a:r>
          </a:p>
          <a:p>
            <a:r>
              <a:rPr lang="en-GB" dirty="0" smtClean="0">
                <a:latin typeface="Comic Sans MS" pitchFamily="66" charset="0"/>
              </a:rPr>
              <a:t>WORD 2   - target      50 </a:t>
            </a:r>
            <a:r>
              <a:rPr lang="en-GB" dirty="0" err="1" smtClean="0">
                <a:latin typeface="Comic Sans MS" pitchFamily="66" charset="0"/>
              </a:rPr>
              <a:t>msec</a:t>
            </a:r>
            <a:r>
              <a:rPr lang="en-GB" dirty="0" smtClean="0">
                <a:latin typeface="Comic Sans MS" pitchFamily="66" charset="0"/>
              </a:rPr>
              <a:t> (typically)</a:t>
            </a:r>
          </a:p>
          <a:p>
            <a:r>
              <a:rPr lang="en-GB" dirty="0" smtClean="0">
                <a:latin typeface="Comic Sans MS" pitchFamily="66" charset="0"/>
              </a:rPr>
              <a:t># # # #   - mask      500 </a:t>
            </a:r>
            <a:r>
              <a:rPr lang="en-GB" dirty="0" err="1" smtClean="0">
                <a:latin typeface="Comic Sans MS" pitchFamily="66" charset="0"/>
              </a:rPr>
              <a:t>msec</a:t>
            </a:r>
            <a:endParaRPr lang="en-GB" dirty="0" smtClean="0">
              <a:latin typeface="Comic Sans MS" pitchFamily="66" charset="0"/>
            </a:endParaRPr>
          </a:p>
          <a:p>
            <a:endParaRPr lang="en-GB" dirty="0" smtClean="0">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rgbClr val="FF0000"/>
                </a:solidFill>
                <a:latin typeface="Comic Sans MS" pitchFamily="66" charset="0"/>
              </a:rPr>
              <a:t>Priming (slowed down)</a:t>
            </a:r>
            <a:endParaRPr lang="en-GB" u="sng" dirty="0">
              <a:solidFill>
                <a:srgbClr val="FF0000"/>
              </a:solidFill>
              <a:latin typeface="Comic Sans MS" pitchFamily="66" charset="0"/>
            </a:endParaRPr>
          </a:p>
        </p:txBody>
      </p:sp>
      <p:sp>
        <p:nvSpPr>
          <p:cNvPr id="3" name="Content Placeholder 2"/>
          <p:cNvSpPr>
            <a:spLocks noGrp="1"/>
          </p:cNvSpPr>
          <p:nvPr>
            <p:ph idx="1"/>
          </p:nvPr>
        </p:nvSpPr>
        <p:spPr>
          <a:xfrm>
            <a:off x="457200" y="2428868"/>
            <a:ext cx="8229600" cy="3697295"/>
          </a:xfrm>
        </p:spPr>
        <p:txBody>
          <a:bodyPr>
            <a:normAutofit/>
          </a:bodyPr>
          <a:lstStyle/>
          <a:p>
            <a:pPr algn="ctr">
              <a:buNone/>
            </a:pPr>
            <a:r>
              <a:rPr lang="en-GB" sz="4800" dirty="0" smtClean="0">
                <a:latin typeface="Comic Sans MS" pitchFamily="66" charset="0"/>
              </a:rPr>
              <a:t># # # #</a:t>
            </a:r>
            <a:endParaRPr lang="en-GB" sz="4800" dirty="0"/>
          </a:p>
        </p:txBody>
      </p:sp>
      <p:sp>
        <p:nvSpPr>
          <p:cNvPr id="4" name="TextBox 3"/>
          <p:cNvSpPr txBox="1"/>
          <p:nvPr/>
        </p:nvSpPr>
        <p:spPr>
          <a:xfrm>
            <a:off x="3071802" y="2357430"/>
            <a:ext cx="2928958" cy="1015663"/>
          </a:xfrm>
          <a:prstGeom prst="rect">
            <a:avLst/>
          </a:prstGeom>
          <a:noFill/>
        </p:spPr>
        <p:txBody>
          <a:bodyPr wrap="square" rtlCol="0">
            <a:spAutoFit/>
          </a:bodyPr>
          <a:lstStyle/>
          <a:p>
            <a:pPr algn="ctr"/>
            <a:r>
              <a:rPr lang="en-GB" sz="6000" dirty="0" smtClean="0">
                <a:latin typeface="Comic Sans MS" pitchFamily="66" charset="0"/>
              </a:rPr>
              <a:t>Point</a:t>
            </a:r>
            <a:endParaRPr lang="en-GB" sz="6000" dirty="0">
              <a:latin typeface="Comic Sans MS" pitchFamily="66" charset="0"/>
            </a:endParaRPr>
          </a:p>
        </p:txBody>
      </p:sp>
      <p:sp>
        <p:nvSpPr>
          <p:cNvPr id="5" name="TextBox 4"/>
          <p:cNvSpPr txBox="1"/>
          <p:nvPr/>
        </p:nvSpPr>
        <p:spPr>
          <a:xfrm>
            <a:off x="3143240" y="2428868"/>
            <a:ext cx="3214710" cy="923330"/>
          </a:xfrm>
          <a:prstGeom prst="rect">
            <a:avLst/>
          </a:prstGeom>
          <a:noFill/>
        </p:spPr>
        <p:txBody>
          <a:bodyPr wrap="square" rtlCol="0">
            <a:spAutoFit/>
          </a:bodyPr>
          <a:lstStyle/>
          <a:p>
            <a:pPr algn="ctr"/>
            <a:r>
              <a:rPr lang="en-GB" sz="5400" dirty="0" smtClean="0">
                <a:latin typeface="Comic Sans MS" pitchFamily="66" charset="0"/>
              </a:rPr>
              <a:t>POINT</a:t>
            </a:r>
            <a:endParaRPr lang="en-GB"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par>
                          <p:cTn id="8" fill="hold">
                            <p:stCondLst>
                              <p:cond delay="1000"/>
                            </p:stCondLst>
                            <p:childTnLst>
                              <p:par>
                                <p:cTn id="9" presetID="4" presetClass="exit" presetSubtype="16" fill="hold" nodeType="afterEffect">
                                  <p:stCondLst>
                                    <p:cond delay="0"/>
                                  </p:stCondLst>
                                  <p:childTnLst>
                                    <p:animEffect transition="out" filter="box(in)">
                                      <p:cBhvr>
                                        <p:cTn id="10" dur="1000"/>
                                        <p:tgtEl>
                                          <p:spTgt spid="3">
                                            <p:txEl>
                                              <p:pRg st="0" end="0"/>
                                            </p:txEl>
                                          </p:spTgt>
                                        </p:tgtEl>
                                      </p:cBhvr>
                                    </p:animEffect>
                                    <p:set>
                                      <p:cBhvr>
                                        <p:cTn id="11" dur="1" fill="hold">
                                          <p:stCondLst>
                                            <p:cond delay="999"/>
                                          </p:stCondLst>
                                        </p:cTn>
                                        <p:tgtEl>
                                          <p:spTgt spid="3">
                                            <p:txEl>
                                              <p:pRg st="0" end="0"/>
                                            </p:txEl>
                                          </p:spTgt>
                                        </p:tgtEl>
                                        <p:attrNameLst>
                                          <p:attrName>style.visibility</p:attrName>
                                        </p:attrNameLst>
                                      </p:cBhvr>
                                      <p:to>
                                        <p:strVal val="hidden"/>
                                      </p:to>
                                    </p:set>
                                  </p:childTnLst>
                                </p:cTn>
                              </p:par>
                            </p:childTnLst>
                          </p:cTn>
                        </p:par>
                        <p:par>
                          <p:cTn id="12" fill="hold">
                            <p:stCondLst>
                              <p:cond delay="2000"/>
                            </p:stCondLst>
                            <p:childTnLst>
                              <p:par>
                                <p:cTn id="13" presetID="4" presetClass="entr" presetSubtype="16"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ox(in)">
                                      <p:cBhvr>
                                        <p:cTn id="15" dur="500"/>
                                        <p:tgtEl>
                                          <p:spTgt spid="4">
                                            <p:txEl>
                                              <p:pRg st="0" end="0"/>
                                            </p:txEl>
                                          </p:spTgt>
                                        </p:tgtEl>
                                      </p:cBhvr>
                                    </p:animEffect>
                                  </p:childTnLst>
                                </p:cTn>
                              </p:par>
                            </p:childTnLst>
                          </p:cTn>
                        </p:par>
                        <p:par>
                          <p:cTn id="16" fill="hold">
                            <p:stCondLst>
                              <p:cond delay="2500"/>
                            </p:stCondLst>
                            <p:childTnLst>
                              <p:par>
                                <p:cTn id="17" presetID="4" presetClass="exit" presetSubtype="16" fill="hold" nodeType="afterEffect">
                                  <p:stCondLst>
                                    <p:cond delay="0"/>
                                  </p:stCondLst>
                                  <p:childTnLst>
                                    <p:animEffect transition="out" filter="box(in)">
                                      <p:cBhvr>
                                        <p:cTn id="18" dur="500"/>
                                        <p:tgtEl>
                                          <p:spTgt spid="4">
                                            <p:txEl>
                                              <p:pRg st="0" end="0"/>
                                            </p:txEl>
                                          </p:spTgt>
                                        </p:tgtEl>
                                      </p:cBhvr>
                                    </p:animEffect>
                                    <p:set>
                                      <p:cBhvr>
                                        <p:cTn id="19" dur="1" fill="hold">
                                          <p:stCondLst>
                                            <p:cond delay="499"/>
                                          </p:stCondLst>
                                        </p:cTn>
                                        <p:tgtEl>
                                          <p:spTgt spid="4">
                                            <p:txEl>
                                              <p:pRg st="0" end="0"/>
                                            </p:txEl>
                                          </p:spTgt>
                                        </p:tgtEl>
                                        <p:attrNameLst>
                                          <p:attrName>style.visibility</p:attrName>
                                        </p:attrNameLst>
                                      </p:cBhvr>
                                      <p:to>
                                        <p:strVal val="hidden"/>
                                      </p:to>
                                    </p:set>
                                  </p:childTnLst>
                                </p:cTn>
                              </p:par>
                            </p:childTnLst>
                          </p:cTn>
                        </p:par>
                        <p:par>
                          <p:cTn id="20" fill="hold">
                            <p:stCondLst>
                              <p:cond delay="3000"/>
                            </p:stCondLst>
                            <p:childTnLst>
                              <p:par>
                                <p:cTn id="21" presetID="4"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1000"/>
                                        <p:tgtEl>
                                          <p:spTgt spid="5"/>
                                        </p:tgtEl>
                                      </p:cBhvr>
                                    </p:animEffect>
                                  </p:childTnLst>
                                </p:cTn>
                              </p:par>
                            </p:childTnLst>
                          </p:cTn>
                        </p:par>
                        <p:par>
                          <p:cTn id="24" fill="hold">
                            <p:stCondLst>
                              <p:cond delay="4000"/>
                            </p:stCondLst>
                            <p:childTnLst>
                              <p:par>
                                <p:cTn id="25" presetID="4" presetClass="exit" presetSubtype="16" fill="hold" grpId="1" nodeType="afterEffect">
                                  <p:stCondLst>
                                    <p:cond delay="0"/>
                                  </p:stCondLst>
                                  <p:childTnLst>
                                    <p:animEffect transition="out" filter="box(in)">
                                      <p:cBhvr>
                                        <p:cTn id="26" dur="1000"/>
                                        <p:tgtEl>
                                          <p:spTgt spid="5"/>
                                        </p:tgtEl>
                                      </p:cBhvr>
                                    </p:animEffect>
                                    <p:set>
                                      <p:cBhvr>
                                        <p:cTn id="27" dur="1" fill="hold">
                                          <p:stCondLst>
                                            <p:cond delay="999"/>
                                          </p:stCondLst>
                                        </p:cTn>
                                        <p:tgtEl>
                                          <p:spTgt spid="5"/>
                                        </p:tgtEl>
                                        <p:attrNameLst>
                                          <p:attrName>style.visibility</p:attrName>
                                        </p:attrNameLst>
                                      </p:cBhvr>
                                      <p:to>
                                        <p:strVal val="hidden"/>
                                      </p:to>
                                    </p:set>
                                  </p:childTnLst>
                                </p:cTn>
                              </p:par>
                            </p:childTnLst>
                          </p:cTn>
                        </p:par>
                        <p:par>
                          <p:cTn id="28" fill="hold">
                            <p:stCondLst>
                              <p:cond delay="5000"/>
                            </p:stCondLst>
                            <p:childTnLst>
                              <p:par>
                                <p:cTn id="29" presetID="4" presetClass="entr" presetSubtype="16" fill="hold"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box(in)">
                                      <p:cBhvr>
                                        <p:cTn id="3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descr="http://world.edu/wp-content/uploads/2012/12/CornellNotes.pn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357166"/>
            <a:ext cx="8786874" cy="6000792"/>
          </a:xfrm>
        </p:spPr>
        <p:txBody>
          <a:bodyPr>
            <a:normAutofit fontScale="92500" lnSpcReduction="10000"/>
          </a:bodyPr>
          <a:lstStyle/>
          <a:p>
            <a:pPr>
              <a:buNone/>
            </a:pPr>
            <a:r>
              <a:rPr lang="en-GB" dirty="0" smtClean="0">
                <a:latin typeface="Comic Sans MS" pitchFamily="66" charset="0"/>
              </a:rPr>
              <a:t>                   (</a:t>
            </a:r>
            <a:r>
              <a:rPr lang="en-GB" dirty="0" err="1" smtClean="0">
                <a:latin typeface="Comic Sans MS" pitchFamily="66" charset="0"/>
              </a:rPr>
              <a:t>i</a:t>
            </a:r>
            <a:r>
              <a:rPr lang="en-GB" dirty="0" smtClean="0">
                <a:latin typeface="Comic Sans MS" pitchFamily="66" charset="0"/>
              </a:rPr>
              <a:t>)                (ii)</a:t>
            </a:r>
          </a:p>
          <a:p>
            <a:pPr>
              <a:buNone/>
            </a:pPr>
            <a:r>
              <a:rPr lang="en-GB" dirty="0" smtClean="0">
                <a:latin typeface="Comic Sans MS" pitchFamily="66" charset="0"/>
              </a:rPr>
              <a:t>                #####         #####                     </a:t>
            </a:r>
          </a:p>
          <a:p>
            <a:pPr>
              <a:buNone/>
            </a:pPr>
            <a:r>
              <a:rPr lang="en-GB" dirty="0" smtClean="0">
                <a:latin typeface="Comic Sans MS" pitchFamily="66" charset="0"/>
              </a:rPr>
              <a:t>       		point    		gravy       </a:t>
            </a:r>
          </a:p>
          <a:p>
            <a:pPr>
              <a:buNone/>
            </a:pPr>
            <a:r>
              <a:rPr lang="en-GB" dirty="0" smtClean="0">
                <a:latin typeface="Comic Sans MS" pitchFamily="66" charset="0"/>
              </a:rPr>
              <a:t>      		POINT    		</a:t>
            </a:r>
            <a:r>
              <a:rPr lang="en-GB" dirty="0" err="1" smtClean="0">
                <a:latin typeface="Comic Sans MS" pitchFamily="66" charset="0"/>
              </a:rPr>
              <a:t>POINT</a:t>
            </a:r>
            <a:r>
              <a:rPr lang="en-GB" dirty="0" smtClean="0">
                <a:latin typeface="Comic Sans MS" pitchFamily="66" charset="0"/>
              </a:rPr>
              <a:t>                 </a:t>
            </a:r>
          </a:p>
          <a:p>
            <a:pPr>
              <a:buNone/>
            </a:pPr>
            <a:r>
              <a:rPr lang="en-GB" dirty="0" smtClean="0">
                <a:latin typeface="Comic Sans MS" pitchFamily="66" charset="0"/>
              </a:rPr>
              <a:t>                #####         #####               </a:t>
            </a:r>
          </a:p>
          <a:p>
            <a:endParaRPr lang="en-GB" dirty="0" smtClean="0">
              <a:latin typeface="Comic Sans MS" pitchFamily="66" charset="0"/>
            </a:endParaRPr>
          </a:p>
          <a:p>
            <a:r>
              <a:rPr lang="en-GB" dirty="0" smtClean="0">
                <a:latin typeface="Comic Sans MS" pitchFamily="66" charset="0"/>
              </a:rPr>
              <a:t>P(report of POINT) better in (</a:t>
            </a:r>
            <a:r>
              <a:rPr lang="en-GB" dirty="0" err="1" smtClean="0">
                <a:latin typeface="Comic Sans MS" pitchFamily="66" charset="0"/>
              </a:rPr>
              <a:t>i</a:t>
            </a:r>
            <a:r>
              <a:rPr lang="en-GB" dirty="0" smtClean="0">
                <a:latin typeface="Comic Sans MS" pitchFamily="66" charset="0"/>
              </a:rPr>
              <a:t>) than (ii)  - initial presentation of ‘point’ makes it easier to see POINT.</a:t>
            </a:r>
          </a:p>
          <a:p>
            <a:endParaRPr lang="en-GB" dirty="0" smtClean="0">
              <a:latin typeface="Comic Sans MS" pitchFamily="66" charset="0"/>
            </a:endParaRPr>
          </a:p>
          <a:p>
            <a:r>
              <a:rPr lang="en-GB" i="1" dirty="0" smtClean="0">
                <a:latin typeface="Comic Sans MS" pitchFamily="66" charset="0"/>
              </a:rPr>
              <a:t>Unconscious processes have influenced our performance. </a:t>
            </a:r>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smtClean="0">
                <a:solidFill>
                  <a:srgbClr val="FF0000"/>
                </a:solidFill>
                <a:latin typeface="Comic Sans MS" pitchFamily="66" charset="0"/>
              </a:rPr>
              <a:t>Disorders of consciousness – performance without awareness!</a:t>
            </a:r>
            <a:endParaRPr lang="en-GB" u="sng" dirty="0">
              <a:solidFill>
                <a:srgbClr val="FF0000"/>
              </a:solidFill>
              <a:latin typeface="Comic Sans MS" pitchFamily="66" charset="0"/>
            </a:endParaRPr>
          </a:p>
        </p:txBody>
      </p:sp>
      <p:sp>
        <p:nvSpPr>
          <p:cNvPr id="3" name="Content Placeholder 2"/>
          <p:cNvSpPr>
            <a:spLocks noGrp="1"/>
          </p:cNvSpPr>
          <p:nvPr>
            <p:ph idx="1"/>
          </p:nvPr>
        </p:nvSpPr>
        <p:spPr/>
        <p:txBody>
          <a:bodyPr/>
          <a:lstStyle/>
          <a:p>
            <a:endParaRPr lang="en-GB" dirty="0" smtClean="0">
              <a:latin typeface="Comic Sans MS" pitchFamily="66" charset="0"/>
            </a:endParaRPr>
          </a:p>
          <a:p>
            <a:r>
              <a:rPr lang="en-GB" dirty="0" smtClean="0">
                <a:latin typeface="Comic Sans MS" pitchFamily="66" charset="0"/>
              </a:rPr>
              <a:t>What can we learn from studying cases where aspects of consciousness have been lost?</a:t>
            </a:r>
          </a:p>
          <a:p>
            <a:endParaRPr lang="en-GB" dirty="0" smtClean="0">
              <a:latin typeface="Comic Sans MS" pitchFamily="66" charset="0"/>
            </a:endParaRPr>
          </a:p>
          <a:p>
            <a:r>
              <a:rPr lang="en-GB" dirty="0" smtClean="0">
                <a:latin typeface="Comic Sans MS" pitchFamily="66" charset="0"/>
              </a:rPr>
              <a:t>Is there still a distinction between </a:t>
            </a:r>
            <a:r>
              <a:rPr lang="en-GB" sz="3600" dirty="0" smtClean="0">
                <a:solidFill>
                  <a:srgbClr val="FF0000"/>
                </a:solidFill>
                <a:latin typeface="Comic Sans MS" pitchFamily="66" charset="0"/>
              </a:rPr>
              <a:t>performance</a:t>
            </a:r>
            <a:r>
              <a:rPr lang="en-GB" sz="3600" dirty="0" smtClean="0">
                <a:latin typeface="Comic Sans MS" pitchFamily="66" charset="0"/>
              </a:rPr>
              <a:t> </a:t>
            </a:r>
            <a:r>
              <a:rPr lang="en-GB" dirty="0" smtClean="0">
                <a:latin typeface="Comic Sans MS" pitchFamily="66" charset="0"/>
              </a:rPr>
              <a:t>and </a:t>
            </a:r>
            <a:r>
              <a:rPr lang="en-GB" sz="3600" dirty="0" smtClean="0">
                <a:solidFill>
                  <a:srgbClr val="FF0000"/>
                </a:solidFill>
                <a:latin typeface="Comic Sans MS" pitchFamily="66" charset="0"/>
              </a:rPr>
              <a:t>awareness</a:t>
            </a:r>
            <a:r>
              <a:rPr lang="en-GB" dirty="0" smtClean="0">
                <a:latin typeface="Comic Sans MS" pitchFamily="66" charset="0"/>
              </a:rPr>
              <a:t>? </a:t>
            </a:r>
            <a:endParaRPr lang="en-GB" dirty="0">
              <a:latin typeface="Comic Sans MS"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err="1" smtClean="0">
                <a:solidFill>
                  <a:srgbClr val="FF0000"/>
                </a:solidFill>
                <a:latin typeface="Comic Sans MS" pitchFamily="66" charset="0"/>
              </a:rPr>
              <a:t>Blindsight</a:t>
            </a:r>
            <a:endParaRPr lang="en-GB" u="sng" dirty="0">
              <a:solidFill>
                <a:srgbClr val="FF0000"/>
              </a:solidFill>
              <a:latin typeface="Comic Sans MS" pitchFamily="66" charset="0"/>
            </a:endParaRPr>
          </a:p>
        </p:txBody>
      </p:sp>
      <p:pic>
        <p:nvPicPr>
          <p:cNvPr id="1026" name="Picture 2"/>
          <p:cNvPicPr>
            <a:picLocks noChangeAspect="1" noChangeArrowheads="1"/>
          </p:cNvPicPr>
          <p:nvPr/>
        </p:nvPicPr>
        <p:blipFill>
          <a:blip r:embed="rId3" cstate="print"/>
          <a:srcRect/>
          <a:stretch>
            <a:fillRect/>
          </a:stretch>
        </p:blipFill>
        <p:spPr bwMode="auto">
          <a:xfrm>
            <a:off x="4714876" y="1285860"/>
            <a:ext cx="4429124" cy="461574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0" y="1571612"/>
            <a:ext cx="4701814" cy="4143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GB" u="sng" dirty="0" err="1" smtClean="0">
                <a:solidFill>
                  <a:srgbClr val="FF0000"/>
                </a:solidFill>
                <a:latin typeface="Comic Sans MS" pitchFamily="66" charset="0"/>
              </a:rPr>
              <a:t>Blindsight</a:t>
            </a:r>
            <a:endParaRPr lang="en-GB" u="sng" dirty="0">
              <a:solidFill>
                <a:srgbClr val="FF0000"/>
              </a:solidFill>
              <a:latin typeface="Comic Sans MS" pitchFamily="66" charset="0"/>
            </a:endParaRPr>
          </a:p>
        </p:txBody>
      </p:sp>
      <p:pic>
        <p:nvPicPr>
          <p:cNvPr id="2050" name="Picture 2"/>
          <p:cNvPicPr>
            <a:picLocks noChangeAspect="1" noChangeArrowheads="1"/>
          </p:cNvPicPr>
          <p:nvPr/>
        </p:nvPicPr>
        <p:blipFill>
          <a:blip r:embed="rId3" cstate="print"/>
          <a:srcRect t="2534"/>
          <a:stretch>
            <a:fillRect/>
          </a:stretch>
        </p:blipFill>
        <p:spPr bwMode="auto">
          <a:xfrm>
            <a:off x="1428728" y="934944"/>
            <a:ext cx="6447828" cy="59230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0" y="1000108"/>
            <a:ext cx="8929718" cy="450059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00034" y="142852"/>
            <a:ext cx="8229600" cy="1143000"/>
          </a:xfrm>
        </p:spPr>
        <p:txBody>
          <a:bodyPr>
            <a:normAutofit/>
          </a:bodyPr>
          <a:lstStyle/>
          <a:p>
            <a:pPr algn="l"/>
            <a:r>
              <a:rPr lang="en-GB" sz="5400" u="sng" dirty="0" smtClean="0">
                <a:solidFill>
                  <a:srgbClr val="FF0000"/>
                </a:solidFill>
                <a:latin typeface="Comic Sans MS" pitchFamily="66" charset="0"/>
              </a:rPr>
              <a:t>2-AFC</a:t>
            </a:r>
            <a:endParaRPr lang="en-GB" sz="5400" u="sng" dirty="0">
              <a:solidFill>
                <a:srgbClr val="FF0000"/>
              </a:solidFill>
              <a:latin typeface="Comic Sans MS" pitchFamily="66" charset="0"/>
            </a:endParaRPr>
          </a:p>
        </p:txBody>
      </p:sp>
      <p:sp>
        <p:nvSpPr>
          <p:cNvPr id="3" name="Content Placeholder 2"/>
          <p:cNvSpPr>
            <a:spLocks noGrp="1"/>
          </p:cNvSpPr>
          <p:nvPr>
            <p:ph idx="1"/>
          </p:nvPr>
        </p:nvSpPr>
        <p:spPr>
          <a:xfrm>
            <a:off x="457200" y="5572140"/>
            <a:ext cx="8229600" cy="1000132"/>
          </a:xfrm>
        </p:spPr>
        <p:txBody>
          <a:bodyPr>
            <a:normAutofit fontScale="92500" lnSpcReduction="20000"/>
          </a:bodyPr>
          <a:lstStyle/>
          <a:p>
            <a:r>
              <a:rPr lang="en-GB" dirty="0" smtClean="0"/>
              <a:t>Did you see the object?			(Y/N)</a:t>
            </a:r>
          </a:p>
          <a:p>
            <a:r>
              <a:rPr lang="en-GB" dirty="0" smtClean="0"/>
              <a:t>Was the object in the first or second interval?</a:t>
            </a:r>
            <a:endParaRPr lang="en-GB" dirty="0"/>
          </a:p>
        </p:txBody>
      </p:sp>
      <p:sp>
        <p:nvSpPr>
          <p:cNvPr id="5" name="Cloud 4"/>
          <p:cNvSpPr/>
          <p:nvPr/>
        </p:nvSpPr>
        <p:spPr>
          <a:xfrm>
            <a:off x="357158" y="1500174"/>
            <a:ext cx="3714776" cy="3143272"/>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929454" y="214290"/>
            <a:ext cx="1000132" cy="1107996"/>
          </a:xfrm>
          <a:prstGeom prst="rect">
            <a:avLst/>
          </a:prstGeom>
          <a:noFill/>
        </p:spPr>
        <p:txBody>
          <a:bodyPr wrap="square" rtlCol="0">
            <a:spAutoFit/>
          </a:bodyPr>
          <a:lstStyle/>
          <a:p>
            <a:r>
              <a:rPr lang="en-GB" sz="6600" dirty="0" smtClean="0"/>
              <a:t>1.</a:t>
            </a:r>
            <a:endParaRPr lang="en-GB" sz="6600" dirty="0"/>
          </a:p>
        </p:txBody>
      </p:sp>
      <p:sp>
        <p:nvSpPr>
          <p:cNvPr id="7" name="TextBox 6"/>
          <p:cNvSpPr txBox="1"/>
          <p:nvPr/>
        </p:nvSpPr>
        <p:spPr>
          <a:xfrm>
            <a:off x="7929586" y="214290"/>
            <a:ext cx="857256" cy="1107996"/>
          </a:xfrm>
          <a:prstGeom prst="rect">
            <a:avLst/>
          </a:prstGeom>
          <a:noFill/>
        </p:spPr>
        <p:txBody>
          <a:bodyPr wrap="square" rtlCol="0">
            <a:spAutoFit/>
          </a:bodyPr>
          <a:lstStyle/>
          <a:p>
            <a:r>
              <a:rPr lang="en-GB" sz="6600" dirty="0" smtClean="0"/>
              <a:t>2.</a:t>
            </a:r>
            <a:endParaRPr lang="en-GB" sz="6600" dirty="0"/>
          </a:p>
        </p:txBody>
      </p:sp>
      <p:sp>
        <p:nvSpPr>
          <p:cNvPr id="9" name="TextBox 8"/>
          <p:cNvSpPr txBox="1"/>
          <p:nvPr/>
        </p:nvSpPr>
        <p:spPr>
          <a:xfrm>
            <a:off x="1142976" y="3643314"/>
            <a:ext cx="2286016" cy="461665"/>
          </a:xfrm>
          <a:prstGeom prst="rect">
            <a:avLst/>
          </a:prstGeom>
          <a:noFill/>
        </p:spPr>
        <p:txBody>
          <a:bodyPr wrap="square" rtlCol="0">
            <a:spAutoFit/>
          </a:bodyPr>
          <a:lstStyle/>
          <a:p>
            <a:r>
              <a:rPr lang="en-GB" sz="2400" dirty="0" err="1" smtClean="0">
                <a:latin typeface="Comic Sans MS" pitchFamily="66" charset="0"/>
              </a:rPr>
              <a:t>Scotoma</a:t>
            </a:r>
            <a:endParaRPr lang="en-GB" dirty="0">
              <a:latin typeface="Comic Sans MS" pitchFamily="66" charset="0"/>
            </a:endParaRPr>
          </a:p>
        </p:txBody>
      </p:sp>
      <p:sp>
        <p:nvSpPr>
          <p:cNvPr id="10" name="TextBox 9"/>
          <p:cNvSpPr txBox="1"/>
          <p:nvPr/>
        </p:nvSpPr>
        <p:spPr>
          <a:xfrm>
            <a:off x="6786578" y="3143248"/>
            <a:ext cx="1928826" cy="461665"/>
          </a:xfrm>
          <a:prstGeom prst="rect">
            <a:avLst/>
          </a:prstGeom>
          <a:noFill/>
        </p:spPr>
        <p:txBody>
          <a:bodyPr wrap="square" rtlCol="0">
            <a:spAutoFit/>
          </a:bodyPr>
          <a:lstStyle/>
          <a:p>
            <a:r>
              <a:rPr lang="en-GB" sz="2400" dirty="0" smtClean="0">
                <a:latin typeface="Comic Sans MS" pitchFamily="66" charset="0"/>
              </a:rPr>
              <a:t>Visual field</a:t>
            </a:r>
            <a:endParaRPr lang="en-GB" sz="2400" dirty="0">
              <a:latin typeface="Comic Sans MS" pitchFamily="66" charset="0"/>
            </a:endParaRPr>
          </a:p>
        </p:txBody>
      </p:sp>
      <p:sp>
        <p:nvSpPr>
          <p:cNvPr id="11" name="Cross 10"/>
          <p:cNvSpPr/>
          <p:nvPr/>
        </p:nvSpPr>
        <p:spPr>
          <a:xfrm>
            <a:off x="1714480" y="2643182"/>
            <a:ext cx="714380" cy="642942"/>
          </a:xfrm>
          <a:prstGeom prst="plu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000"/>
                                        <p:tgtEl>
                                          <p:spTgt spid="6"/>
                                        </p:tgtEl>
                                      </p:cBhvr>
                                    </p:animEffect>
                                  </p:childTnLst>
                                </p:cTn>
                              </p:par>
                            </p:childTnLst>
                          </p:cTn>
                        </p:par>
                        <p:par>
                          <p:cTn id="8" fill="hold">
                            <p:stCondLst>
                              <p:cond delay="2000"/>
                            </p:stCondLst>
                            <p:childTnLst>
                              <p:par>
                                <p:cTn id="9" presetID="4" presetClass="exit" presetSubtype="16" fill="hold" grpId="1" nodeType="afterEffect">
                                  <p:stCondLst>
                                    <p:cond delay="0"/>
                                  </p:stCondLst>
                                  <p:childTnLst>
                                    <p:animEffect transition="out" filter="box(in)">
                                      <p:cBhvr>
                                        <p:cTn id="10" dur="5000"/>
                                        <p:tgtEl>
                                          <p:spTgt spid="6"/>
                                        </p:tgtEl>
                                      </p:cBhvr>
                                    </p:animEffect>
                                    <p:set>
                                      <p:cBhvr>
                                        <p:cTn id="11" dur="1" fill="hold">
                                          <p:stCondLst>
                                            <p:cond delay="49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2000"/>
                                        <p:tgtEl>
                                          <p:spTgt spid="7"/>
                                        </p:tgtEl>
                                      </p:cBhvr>
                                    </p:animEffect>
                                  </p:childTnLst>
                                </p:cTn>
                              </p:par>
                            </p:childTnLst>
                          </p:cTn>
                        </p:par>
                        <p:par>
                          <p:cTn id="17" fill="hold">
                            <p:stCondLst>
                              <p:cond delay="2000"/>
                            </p:stCondLst>
                            <p:childTnLst>
                              <p:par>
                                <p:cTn id="18" presetID="3" presetClass="entr" presetSubtype="1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1000"/>
                                        <p:tgtEl>
                                          <p:spTgt spid="11"/>
                                        </p:tgtEl>
                                      </p:cBhvr>
                                    </p:animEffect>
                                  </p:childTnLst>
                                </p:cTn>
                              </p:par>
                              <p:par>
                                <p:cTn id="21" presetID="8" presetClass="emph" presetSubtype="0" fill="hold" grpId="1" nodeType="withEffect">
                                  <p:stCondLst>
                                    <p:cond delay="0"/>
                                  </p:stCondLst>
                                  <p:childTnLst>
                                    <p:animRot by="21600000">
                                      <p:cBhvr>
                                        <p:cTn id="22" dur="2000" fill="hold"/>
                                        <p:tgtEl>
                                          <p:spTgt spid="11"/>
                                        </p:tgtEl>
                                        <p:attrNameLst>
                                          <p:attrName>r</p:attrName>
                                        </p:attrNameLst>
                                      </p:cBhvr>
                                    </p:animRot>
                                  </p:childTnLst>
                                </p:cTn>
                              </p:par>
                            </p:childTnLst>
                          </p:cTn>
                        </p:par>
                        <p:par>
                          <p:cTn id="23" fill="hold">
                            <p:stCondLst>
                              <p:cond delay="4000"/>
                            </p:stCondLst>
                            <p:childTnLst>
                              <p:par>
                                <p:cTn id="24" presetID="4" presetClass="exit" presetSubtype="16" fill="hold" grpId="2" nodeType="afterEffect">
                                  <p:stCondLst>
                                    <p:cond delay="0"/>
                                  </p:stCondLst>
                                  <p:childTnLst>
                                    <p:animEffect transition="out" filter="box(in)">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par>
                          <p:cTn id="27" fill="hold">
                            <p:stCondLst>
                              <p:cond delay="4500"/>
                            </p:stCondLst>
                            <p:childTnLst>
                              <p:par>
                                <p:cTn id="28" presetID="4" presetClass="exit" presetSubtype="16" fill="hold" grpId="1" nodeType="afterEffect">
                                  <p:stCondLst>
                                    <p:cond delay="0"/>
                                  </p:stCondLst>
                                  <p:childTnLst>
                                    <p:animEffect transition="out" filter="box(in)">
                                      <p:cBhvr>
                                        <p:cTn id="29" dur="5000"/>
                                        <p:tgtEl>
                                          <p:spTgt spid="7"/>
                                        </p:tgtEl>
                                      </p:cBhvr>
                                    </p:animEffect>
                                    <p:set>
                                      <p:cBhvr>
                                        <p:cTn id="30" dur="1" fill="hold">
                                          <p:stCondLst>
                                            <p:cond delay="4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11" grpId="0" animBg="1"/>
      <p:bldP spid="11" grpId="1" animBg="1"/>
      <p:bldP spid="11"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5000" t="4237" r="3750" b="5508"/>
          <a:stretch>
            <a:fillRect/>
          </a:stretch>
        </p:blipFill>
        <p:spPr bwMode="auto">
          <a:xfrm>
            <a:off x="1029303" y="146766"/>
            <a:ext cx="6900283" cy="6711234"/>
          </a:xfrm>
          <a:prstGeom prst="rect">
            <a:avLst/>
          </a:prstGeom>
          <a:noFill/>
          <a:ln w="9525">
            <a:noFill/>
            <a:miter lim="800000"/>
            <a:headEnd/>
            <a:tailEnd/>
          </a:ln>
          <a:effectLst/>
        </p:spPr>
      </p:pic>
      <p:cxnSp>
        <p:nvCxnSpPr>
          <p:cNvPr id="4" name="Straight Connector 3"/>
          <p:cNvCxnSpPr/>
          <p:nvPr/>
        </p:nvCxnSpPr>
        <p:spPr>
          <a:xfrm flipV="1">
            <a:off x="2928926" y="3500438"/>
            <a:ext cx="714380" cy="214314"/>
          </a:xfrm>
          <a:prstGeom prst="line">
            <a:avLst/>
          </a:prstGeom>
          <a:ln w="571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928926" y="3786190"/>
            <a:ext cx="714380" cy="214314"/>
          </a:xfrm>
          <a:prstGeom prst="line">
            <a:avLst/>
          </a:prstGeom>
          <a:ln w="571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928926" y="4000504"/>
            <a:ext cx="714380" cy="285752"/>
          </a:xfrm>
          <a:prstGeom prst="line">
            <a:avLst/>
          </a:prstGeom>
          <a:ln w="571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928926" y="4286256"/>
            <a:ext cx="714380" cy="357190"/>
          </a:xfrm>
          <a:prstGeom prst="line">
            <a:avLst/>
          </a:prstGeom>
          <a:ln w="57150" cmpd="sng">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1116168" y="0"/>
            <a:ext cx="6911662" cy="6858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rgbClr val="FF0000"/>
                </a:solidFill>
                <a:latin typeface="Comic Sans MS" pitchFamily="66" charset="0"/>
              </a:rPr>
              <a:t>Unilateral neglect</a:t>
            </a:r>
            <a:endParaRPr lang="en-GB" dirty="0"/>
          </a:p>
        </p:txBody>
      </p:sp>
      <p:pic>
        <p:nvPicPr>
          <p:cNvPr id="4098" name="Picture 2"/>
          <p:cNvPicPr>
            <a:picLocks noChangeAspect="1" noChangeArrowheads="1"/>
          </p:cNvPicPr>
          <p:nvPr/>
        </p:nvPicPr>
        <p:blipFill>
          <a:blip r:embed="rId3" cstate="print"/>
          <a:srcRect/>
          <a:stretch>
            <a:fillRect/>
          </a:stretch>
        </p:blipFill>
        <p:spPr bwMode="auto">
          <a:xfrm>
            <a:off x="0" y="2143116"/>
            <a:ext cx="4114828" cy="3429024"/>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b="37644"/>
          <a:stretch>
            <a:fillRect/>
          </a:stretch>
        </p:blipFill>
        <p:spPr bwMode="auto">
          <a:xfrm>
            <a:off x="4097337" y="1857364"/>
            <a:ext cx="5046663" cy="36433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checkerboard(across)">
                                      <p:cBhvr>
                                        <p:cTn id="11" dur="500"/>
                                        <p:tgtEl>
                                          <p:spTgt spid="4098"/>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checkerboard(across)">
                                      <p:cBhvr>
                                        <p:cTn id="15"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500034" y="983489"/>
            <a:ext cx="8215370" cy="5874511"/>
          </a:xfrm>
          <a:prstGeom prst="rect">
            <a:avLst/>
          </a:prstGeom>
          <a:noFill/>
          <a:ln w="9525">
            <a:noFill/>
            <a:miter lim="800000"/>
            <a:headEnd/>
            <a:tailEnd/>
          </a:ln>
          <a:effectLst/>
        </p:spPr>
      </p:pic>
      <p:sp>
        <p:nvSpPr>
          <p:cNvPr id="2" name="Title 1"/>
          <p:cNvSpPr>
            <a:spLocks noGrp="1"/>
          </p:cNvSpPr>
          <p:nvPr>
            <p:ph type="title"/>
          </p:nvPr>
        </p:nvSpPr>
        <p:spPr>
          <a:xfrm>
            <a:off x="357158" y="142852"/>
            <a:ext cx="8229600" cy="1143000"/>
          </a:xfrm>
        </p:spPr>
        <p:txBody>
          <a:bodyPr>
            <a:normAutofit/>
          </a:bodyPr>
          <a:lstStyle/>
          <a:p>
            <a:r>
              <a:rPr lang="en-GB" u="sng" dirty="0" smtClean="0">
                <a:solidFill>
                  <a:srgbClr val="FF0000"/>
                </a:solidFill>
                <a:latin typeface="Comic Sans MS" pitchFamily="66" charset="0"/>
              </a:rPr>
              <a:t>Unilateral neglect</a:t>
            </a:r>
            <a:endParaRPr lang="en-GB" u="sng"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20821" y="0"/>
            <a:ext cx="867537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Knowledge through the senses</a:t>
            </a:r>
            <a:endParaRPr lang="en-GB" dirty="0">
              <a:latin typeface="Comic Sans MS" pitchFamily="66" charset="0"/>
            </a:endParaRPr>
          </a:p>
        </p:txBody>
      </p:sp>
      <p:sp>
        <p:nvSpPr>
          <p:cNvPr id="3" name="Content Placeholder 2"/>
          <p:cNvSpPr>
            <a:spLocks noGrp="1"/>
          </p:cNvSpPr>
          <p:nvPr>
            <p:ph idx="1"/>
          </p:nvPr>
        </p:nvSpPr>
        <p:spPr>
          <a:xfrm>
            <a:off x="214282" y="1600200"/>
            <a:ext cx="8929718" cy="4525963"/>
          </a:xfrm>
        </p:spPr>
        <p:txBody>
          <a:bodyPr>
            <a:normAutofit/>
          </a:bodyPr>
          <a:lstStyle/>
          <a:p>
            <a:r>
              <a:rPr lang="en-GB" sz="3600" dirty="0" smtClean="0">
                <a:latin typeface="Comic Sans MS" pitchFamily="66" charset="0"/>
              </a:rPr>
              <a:t>5 senses?</a:t>
            </a:r>
          </a:p>
          <a:p>
            <a:endParaRPr lang="en-GB" sz="3600" dirty="0">
              <a:latin typeface="Comic Sans MS" pitchFamily="66" charset="0"/>
            </a:endParaRPr>
          </a:p>
          <a:p>
            <a:r>
              <a:rPr lang="en-GB" sz="3600" dirty="0" smtClean="0">
                <a:latin typeface="Comic Sans MS" pitchFamily="66" charset="0"/>
              </a:rPr>
              <a:t>Between 9 and 21 (depending on who’s counting!</a:t>
            </a:r>
          </a:p>
          <a:p>
            <a:endParaRPr lang="en-GB" sz="3600" dirty="0">
              <a:latin typeface="Comic Sans MS" pitchFamily="66" charset="0"/>
            </a:endParaRPr>
          </a:p>
          <a:p>
            <a:r>
              <a:rPr lang="en-GB" sz="3600" b="1" dirty="0" err="1" smtClean="0">
                <a:latin typeface="Comic Sans MS" pitchFamily="66" charset="0"/>
              </a:rPr>
              <a:t>Equilibrioception</a:t>
            </a:r>
            <a:r>
              <a:rPr lang="en-GB" sz="3600" b="1" dirty="0" smtClean="0">
                <a:latin typeface="Comic Sans MS" pitchFamily="66" charset="0"/>
              </a:rPr>
              <a:t>, </a:t>
            </a:r>
            <a:r>
              <a:rPr lang="en-GB" sz="3600" b="1" dirty="0" err="1" smtClean="0">
                <a:latin typeface="Comic Sans MS" pitchFamily="66" charset="0"/>
              </a:rPr>
              <a:t>Proprioception</a:t>
            </a:r>
            <a:r>
              <a:rPr lang="en-GB" sz="3600" b="1" dirty="0" smtClean="0">
                <a:latin typeface="Comic Sans MS" pitchFamily="66" charset="0"/>
              </a:rPr>
              <a:t>, </a:t>
            </a:r>
            <a:r>
              <a:rPr lang="en-GB" sz="3600" b="1" dirty="0" err="1" smtClean="0">
                <a:latin typeface="Comic Sans MS" pitchFamily="66" charset="0"/>
              </a:rPr>
              <a:t>Thermoception</a:t>
            </a:r>
            <a:r>
              <a:rPr lang="en-GB" sz="3600" b="1" dirty="0" smtClean="0">
                <a:latin typeface="Comic Sans MS" pitchFamily="66" charset="0"/>
              </a:rPr>
              <a:t>, </a:t>
            </a:r>
            <a:r>
              <a:rPr lang="en-GB" sz="3600" b="1" dirty="0" err="1" smtClean="0">
                <a:latin typeface="Comic Sans MS" pitchFamily="66" charset="0"/>
              </a:rPr>
              <a:t>Nociception</a:t>
            </a:r>
            <a:endParaRPr lang="en-GB" sz="3600" dirty="0">
              <a:latin typeface="Comic Sans MS" pitchFamily="66" charset="0"/>
            </a:endParaRP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000108"/>
          </a:xfrm>
        </p:spPr>
        <p:txBody>
          <a:bodyPr>
            <a:normAutofit fontScale="90000"/>
          </a:bodyPr>
          <a:lstStyle/>
          <a:p>
            <a:r>
              <a:rPr lang="en-GB" u="sng" dirty="0" err="1" smtClean="0">
                <a:solidFill>
                  <a:srgbClr val="FF0000"/>
                </a:solidFill>
                <a:latin typeface="Comic Sans MS" pitchFamily="66" charset="0"/>
              </a:rPr>
              <a:t>Halligan</a:t>
            </a:r>
            <a:r>
              <a:rPr lang="en-GB" u="sng" dirty="0" smtClean="0">
                <a:solidFill>
                  <a:srgbClr val="FF0000"/>
                </a:solidFill>
                <a:latin typeface="Comic Sans MS" pitchFamily="66" charset="0"/>
              </a:rPr>
              <a:t> and Marshall (1993)</a:t>
            </a:r>
            <a:r>
              <a:rPr lang="en-GB" dirty="0" smtClean="0">
                <a:solidFill>
                  <a:srgbClr val="FF0000"/>
                </a:solidFill>
                <a:latin typeface="Comic Sans MS" pitchFamily="66" charset="0"/>
              </a:rPr>
              <a:t> </a:t>
            </a:r>
            <a:r>
              <a:rPr lang="en-GB" dirty="0" smtClean="0">
                <a:latin typeface="Comic Sans MS" pitchFamily="66" charset="0"/>
              </a:rPr>
              <a:t>– </a:t>
            </a:r>
            <a:br>
              <a:rPr lang="en-GB" dirty="0" smtClean="0">
                <a:latin typeface="Comic Sans MS" pitchFamily="66" charset="0"/>
              </a:rPr>
            </a:br>
            <a:r>
              <a:rPr lang="en-GB" sz="3200" dirty="0" smtClean="0">
                <a:latin typeface="Comic Sans MS" pitchFamily="66" charset="0"/>
              </a:rPr>
              <a:t>Where would you rather live?</a:t>
            </a:r>
            <a:endParaRPr lang="en-GB" dirty="0">
              <a:latin typeface="Comic Sans MS" pitchFamily="66" charset="0"/>
            </a:endParaRPr>
          </a:p>
        </p:txBody>
      </p:sp>
      <p:pic>
        <p:nvPicPr>
          <p:cNvPr id="1028" name="Picture 4"/>
          <p:cNvPicPr>
            <a:picLocks noChangeAspect="1" noChangeArrowheads="1"/>
          </p:cNvPicPr>
          <p:nvPr/>
        </p:nvPicPr>
        <p:blipFill>
          <a:blip r:embed="rId3" cstate="print"/>
          <a:srcRect/>
          <a:stretch>
            <a:fillRect/>
          </a:stretch>
        </p:blipFill>
        <p:spPr bwMode="auto">
          <a:xfrm>
            <a:off x="4162538" y="1714488"/>
            <a:ext cx="3580031" cy="4786346"/>
          </a:xfrm>
          <a:prstGeom prst="rect">
            <a:avLst/>
          </a:prstGeom>
          <a:noFill/>
          <a:ln w="9525">
            <a:noFill/>
            <a:miter lim="800000"/>
            <a:headEnd/>
            <a:tailEnd/>
          </a:ln>
          <a:effectLst/>
        </p:spPr>
      </p:pic>
      <p:sp>
        <p:nvSpPr>
          <p:cNvPr id="8" name="TextBox 7"/>
          <p:cNvSpPr txBox="1"/>
          <p:nvPr/>
        </p:nvSpPr>
        <p:spPr>
          <a:xfrm>
            <a:off x="8072462" y="2285992"/>
            <a:ext cx="857256" cy="923330"/>
          </a:xfrm>
          <a:prstGeom prst="rect">
            <a:avLst/>
          </a:prstGeom>
          <a:noFill/>
        </p:spPr>
        <p:txBody>
          <a:bodyPr wrap="square" rtlCol="0">
            <a:spAutoFit/>
          </a:bodyPr>
          <a:lstStyle/>
          <a:p>
            <a:r>
              <a:rPr lang="en-GB" sz="5400" dirty="0" smtClean="0"/>
              <a:t>1.</a:t>
            </a:r>
            <a:endParaRPr lang="en-GB" sz="5400" dirty="0"/>
          </a:p>
        </p:txBody>
      </p:sp>
      <p:sp>
        <p:nvSpPr>
          <p:cNvPr id="10" name="TextBox 9"/>
          <p:cNvSpPr txBox="1"/>
          <p:nvPr/>
        </p:nvSpPr>
        <p:spPr>
          <a:xfrm>
            <a:off x="8072462" y="3214686"/>
            <a:ext cx="857256" cy="923330"/>
          </a:xfrm>
          <a:prstGeom prst="rect">
            <a:avLst/>
          </a:prstGeom>
          <a:noFill/>
        </p:spPr>
        <p:txBody>
          <a:bodyPr wrap="square" rtlCol="0">
            <a:spAutoFit/>
          </a:bodyPr>
          <a:lstStyle/>
          <a:p>
            <a:r>
              <a:rPr lang="en-GB" sz="5400" dirty="0" smtClean="0"/>
              <a:t>2.</a:t>
            </a:r>
            <a:endParaRPr lang="en-GB"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8">
                                            <p:txEl>
                                              <p:pRg st="0" end="0"/>
                                            </p:txEl>
                                          </p:spTgt>
                                        </p:tgtEl>
                                      </p:cBhvr>
                                    </p:animEffect>
                                    <p:set>
                                      <p:cBhvr>
                                        <p:cTn id="12" dur="1" fill="hold">
                                          <p:stCondLst>
                                            <p:cond delay="499"/>
                                          </p:stCondLst>
                                        </p:cTn>
                                        <p:tgtEl>
                                          <p:spTgt spid="8">
                                            <p:txEl>
                                              <p:pRg st="0" end="0"/>
                                            </p:txEl>
                                          </p:spTgt>
                                        </p:tgtEl>
                                        <p:attrNameLst>
                                          <p:attrName>style.visibility</p:attrName>
                                        </p:attrNameLst>
                                      </p:cBhvr>
                                      <p:to>
                                        <p:strVal val="hidden"/>
                                      </p:to>
                                    </p:se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box(in)">
                                      <p:cBhvr>
                                        <p:cTn id="1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000108"/>
          </a:xfrm>
        </p:spPr>
        <p:txBody>
          <a:bodyPr>
            <a:normAutofit fontScale="90000"/>
          </a:bodyPr>
          <a:lstStyle/>
          <a:p>
            <a:r>
              <a:rPr lang="en-GB" u="sng" dirty="0" err="1" smtClean="0">
                <a:solidFill>
                  <a:srgbClr val="FF0000"/>
                </a:solidFill>
                <a:latin typeface="Comic Sans MS" pitchFamily="66" charset="0"/>
              </a:rPr>
              <a:t>Halligan</a:t>
            </a:r>
            <a:r>
              <a:rPr lang="en-GB" u="sng" dirty="0" smtClean="0">
                <a:solidFill>
                  <a:srgbClr val="FF0000"/>
                </a:solidFill>
                <a:latin typeface="Comic Sans MS" pitchFamily="66" charset="0"/>
              </a:rPr>
              <a:t> and Marshall (1993)</a:t>
            </a:r>
            <a:r>
              <a:rPr lang="en-GB" dirty="0" smtClean="0">
                <a:solidFill>
                  <a:srgbClr val="FF0000"/>
                </a:solidFill>
                <a:latin typeface="Comic Sans MS" pitchFamily="66" charset="0"/>
              </a:rPr>
              <a:t> </a:t>
            </a:r>
            <a:r>
              <a:rPr lang="en-GB" dirty="0" smtClean="0">
                <a:latin typeface="Comic Sans MS" pitchFamily="66" charset="0"/>
              </a:rPr>
              <a:t>– </a:t>
            </a:r>
            <a:br>
              <a:rPr lang="en-GB" dirty="0" smtClean="0">
                <a:latin typeface="Comic Sans MS" pitchFamily="66" charset="0"/>
              </a:rPr>
            </a:br>
            <a:r>
              <a:rPr lang="en-GB" sz="3200" dirty="0" smtClean="0">
                <a:latin typeface="Comic Sans MS" pitchFamily="66" charset="0"/>
              </a:rPr>
              <a:t>Where would you rather live?</a:t>
            </a:r>
            <a:endParaRPr lang="en-GB" dirty="0">
              <a:latin typeface="Comic Sans MS" pitchFamily="66" charset="0"/>
            </a:endParaRPr>
          </a:p>
        </p:txBody>
      </p:sp>
      <p:pic>
        <p:nvPicPr>
          <p:cNvPr id="1028" name="Picture 4"/>
          <p:cNvPicPr>
            <a:picLocks noChangeAspect="1" noChangeArrowheads="1"/>
          </p:cNvPicPr>
          <p:nvPr/>
        </p:nvPicPr>
        <p:blipFill>
          <a:blip r:embed="rId3" cstate="print"/>
          <a:srcRect/>
          <a:stretch>
            <a:fillRect/>
          </a:stretch>
        </p:blipFill>
        <p:spPr bwMode="auto">
          <a:xfrm>
            <a:off x="4162538" y="1714488"/>
            <a:ext cx="3580031" cy="4786346"/>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571472" y="1714488"/>
            <a:ext cx="3609163" cy="4786346"/>
          </a:xfrm>
          <a:prstGeom prst="rect">
            <a:avLst/>
          </a:prstGeom>
          <a:noFill/>
          <a:ln w="9525">
            <a:noFill/>
            <a:miter lim="800000"/>
            <a:headEnd/>
            <a:tailEnd/>
          </a:ln>
          <a:effectLst/>
        </p:spPr>
      </p:pic>
      <p:sp>
        <p:nvSpPr>
          <p:cNvPr id="8" name="TextBox 7"/>
          <p:cNvSpPr txBox="1"/>
          <p:nvPr/>
        </p:nvSpPr>
        <p:spPr>
          <a:xfrm>
            <a:off x="8072462" y="2285992"/>
            <a:ext cx="857256" cy="923330"/>
          </a:xfrm>
          <a:prstGeom prst="rect">
            <a:avLst/>
          </a:prstGeom>
          <a:noFill/>
        </p:spPr>
        <p:txBody>
          <a:bodyPr wrap="square" rtlCol="0">
            <a:spAutoFit/>
          </a:bodyPr>
          <a:lstStyle/>
          <a:p>
            <a:r>
              <a:rPr lang="en-GB" sz="5400" dirty="0" smtClean="0"/>
              <a:t>1.</a:t>
            </a:r>
            <a:endParaRPr lang="en-GB" sz="5400" dirty="0"/>
          </a:p>
        </p:txBody>
      </p:sp>
      <p:sp>
        <p:nvSpPr>
          <p:cNvPr id="10" name="TextBox 9"/>
          <p:cNvSpPr txBox="1"/>
          <p:nvPr/>
        </p:nvSpPr>
        <p:spPr>
          <a:xfrm>
            <a:off x="8072462" y="3214686"/>
            <a:ext cx="857256" cy="923330"/>
          </a:xfrm>
          <a:prstGeom prst="rect">
            <a:avLst/>
          </a:prstGeom>
          <a:noFill/>
        </p:spPr>
        <p:txBody>
          <a:bodyPr wrap="square" rtlCol="0">
            <a:spAutoFit/>
          </a:bodyPr>
          <a:lstStyle/>
          <a:p>
            <a:r>
              <a:rPr lang="en-GB" sz="5400" dirty="0" smtClean="0"/>
              <a:t>2.</a:t>
            </a:r>
            <a:endParaRPr lang="en-GB" sz="5400" dirty="0"/>
          </a:p>
        </p:txBody>
      </p:sp>
      <p:pic>
        <p:nvPicPr>
          <p:cNvPr id="1032" name="Picture 8"/>
          <p:cNvPicPr>
            <a:picLocks noChangeAspect="1" noChangeArrowheads="1"/>
          </p:cNvPicPr>
          <p:nvPr/>
        </p:nvPicPr>
        <p:blipFill>
          <a:blip r:embed="rId5" cstate="print"/>
          <a:srcRect/>
          <a:stretch>
            <a:fillRect/>
          </a:stretch>
        </p:blipFill>
        <p:spPr bwMode="auto">
          <a:xfrm>
            <a:off x="214282" y="2000240"/>
            <a:ext cx="7768286" cy="450059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500"/>
                                        <p:tgtEl>
                                          <p:spTgt spid="8">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029"/>
                                        </p:tgtEl>
                                        <p:attrNameLst>
                                          <p:attrName>style.visibility</p:attrName>
                                        </p:attrNameLst>
                                      </p:cBhvr>
                                      <p:to>
                                        <p:strVal val="visible"/>
                                      </p:to>
                                    </p:set>
                                    <p:animEffect transition="in" filter="box(in)">
                                      <p:cBhvr>
                                        <p:cTn id="11" dur="500"/>
                                        <p:tgtEl>
                                          <p:spTgt spid="1029"/>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xit" presetSubtype="10" fill="hold" nodeType="clickEffect">
                                  <p:stCondLst>
                                    <p:cond delay="0"/>
                                  </p:stCondLst>
                                  <p:childTnLst>
                                    <p:animEffect transition="out" filter="checkerboard(across)">
                                      <p:cBhvr>
                                        <p:cTn id="15" dur="500"/>
                                        <p:tgtEl>
                                          <p:spTgt spid="1029"/>
                                        </p:tgtEl>
                                      </p:cBhvr>
                                    </p:animEffect>
                                    <p:set>
                                      <p:cBhvr>
                                        <p:cTn id="16" dur="1" fill="hold">
                                          <p:stCondLst>
                                            <p:cond delay="499"/>
                                          </p:stCondLst>
                                        </p:cTn>
                                        <p:tgtEl>
                                          <p:spTgt spid="1029"/>
                                        </p:tgtEl>
                                        <p:attrNameLst>
                                          <p:attrName>style.visibility</p:attrName>
                                        </p:attrNameLst>
                                      </p:cBhvr>
                                      <p:to>
                                        <p:strVal val="hidden"/>
                                      </p:to>
                                    </p:set>
                                  </p:childTnLst>
                                </p:cTn>
                              </p:par>
                              <p:par>
                                <p:cTn id="17" presetID="3" presetClass="exit" presetSubtype="10" fill="hold" nodeType="withEffect">
                                  <p:stCondLst>
                                    <p:cond delay="0"/>
                                  </p:stCondLst>
                                  <p:childTnLst>
                                    <p:animEffect transition="out" filter="blinds(horizontal)">
                                      <p:cBhvr>
                                        <p:cTn id="18" dur="500"/>
                                        <p:tgtEl>
                                          <p:spTgt spid="1028"/>
                                        </p:tgtEl>
                                      </p:cBhvr>
                                    </p:animEffect>
                                    <p:set>
                                      <p:cBhvr>
                                        <p:cTn id="19" dur="1" fill="hold">
                                          <p:stCondLst>
                                            <p:cond delay="499"/>
                                          </p:stCondLst>
                                        </p:cTn>
                                        <p:tgtEl>
                                          <p:spTgt spid="1028"/>
                                        </p:tgtEl>
                                        <p:attrNameLst>
                                          <p:attrName>style.visibility</p:attrName>
                                        </p:attrNameLst>
                                      </p:cBhvr>
                                      <p:to>
                                        <p:strVal val="hidden"/>
                                      </p:to>
                                    </p:set>
                                  </p:childTnLst>
                                </p:cTn>
                              </p:par>
                              <p:par>
                                <p:cTn id="20" presetID="4" presetClass="exit" presetSubtype="16" fill="hold" grpId="0" nodeType="withEffect">
                                  <p:stCondLst>
                                    <p:cond delay="0"/>
                                  </p:stCondLst>
                                  <p:childTnLst>
                                    <p:animEffect transition="out" filter="box(in)">
                                      <p:cBhvr>
                                        <p:cTn id="21" dur="500"/>
                                        <p:tgtEl>
                                          <p:spTgt spid="8">
                                            <p:txEl>
                                              <p:pRg st="0" end="0"/>
                                            </p:txEl>
                                          </p:spTgt>
                                        </p:tgtEl>
                                      </p:cBhvr>
                                    </p:animEffect>
                                    <p:set>
                                      <p:cBhvr>
                                        <p:cTn id="22" dur="1" fill="hold">
                                          <p:stCondLst>
                                            <p:cond delay="499"/>
                                          </p:stCondLst>
                                        </p:cTn>
                                        <p:tgtEl>
                                          <p:spTgt spid="8">
                                            <p:txEl>
                                              <p:pRg st="0" end="0"/>
                                            </p:txEl>
                                          </p:spTgt>
                                        </p:tgtEl>
                                        <p:attrNameLst>
                                          <p:attrName>style.visibility</p:attrName>
                                        </p:attrNameLst>
                                      </p:cBhvr>
                                      <p:to>
                                        <p:strVal val="hidden"/>
                                      </p:to>
                                    </p:set>
                                  </p:childTnLst>
                                </p:cTn>
                              </p:par>
                            </p:childTnLst>
                          </p:cTn>
                        </p:par>
                        <p:par>
                          <p:cTn id="23" fill="hold">
                            <p:stCondLst>
                              <p:cond delay="500"/>
                            </p:stCondLst>
                            <p:childTnLst>
                              <p:par>
                                <p:cTn id="24" presetID="4" presetClass="entr" presetSubtype="16" fill="hold" nodeType="after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box(in)">
                                      <p:cBhvr>
                                        <p:cTn id="26" dur="500"/>
                                        <p:tgtEl>
                                          <p:spTgt spid="10">
                                            <p:txEl>
                                              <p:pRg st="0" end="0"/>
                                            </p:txEl>
                                          </p:spTgt>
                                        </p:tgtEl>
                                      </p:cBhvr>
                                    </p:animEffect>
                                  </p:childTnLst>
                                </p:cTn>
                              </p:par>
                            </p:childTnLst>
                          </p:cTn>
                        </p:par>
                        <p:par>
                          <p:cTn id="27" fill="hold">
                            <p:stCondLst>
                              <p:cond delay="1000"/>
                            </p:stCondLst>
                            <p:childTnLst>
                              <p:par>
                                <p:cTn id="28" presetID="4" presetClass="entr" presetSubtype="16" fill="hold" nodeType="afterEffect">
                                  <p:stCondLst>
                                    <p:cond delay="0"/>
                                  </p:stCondLst>
                                  <p:childTnLst>
                                    <p:set>
                                      <p:cBhvr>
                                        <p:cTn id="29" dur="1" fill="hold">
                                          <p:stCondLst>
                                            <p:cond delay="0"/>
                                          </p:stCondLst>
                                        </p:cTn>
                                        <p:tgtEl>
                                          <p:spTgt spid="1032"/>
                                        </p:tgtEl>
                                        <p:attrNameLst>
                                          <p:attrName>style.visibility</p:attrName>
                                        </p:attrNameLst>
                                      </p:cBhvr>
                                      <p:to>
                                        <p:strVal val="visible"/>
                                      </p:to>
                                    </p:set>
                                    <p:animEffect transition="in" filter="box(in)">
                                      <p:cBhvr>
                                        <p:cTn id="30"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l="70200" b="67327"/>
          <a:stretch>
            <a:fillRect/>
          </a:stretch>
        </p:blipFill>
        <p:spPr bwMode="auto">
          <a:xfrm>
            <a:off x="1785918" y="634150"/>
            <a:ext cx="5429256" cy="6223850"/>
          </a:xfrm>
          <a:prstGeom prst="rect">
            <a:avLst/>
          </a:prstGeom>
          <a:noFill/>
          <a:ln w="9525">
            <a:noFill/>
            <a:miter lim="800000"/>
            <a:headEnd/>
            <a:tailEnd/>
          </a:ln>
          <a:effectLst/>
        </p:spPr>
      </p:pic>
      <p:sp>
        <p:nvSpPr>
          <p:cNvPr id="2" name="Title 1"/>
          <p:cNvSpPr>
            <a:spLocks noGrp="1"/>
          </p:cNvSpPr>
          <p:nvPr>
            <p:ph type="title"/>
          </p:nvPr>
        </p:nvSpPr>
        <p:spPr>
          <a:xfrm>
            <a:off x="500034" y="142852"/>
            <a:ext cx="8229600" cy="1143000"/>
          </a:xfrm>
        </p:spPr>
        <p:txBody>
          <a:bodyPr/>
          <a:lstStyle/>
          <a:p>
            <a:r>
              <a:rPr lang="en-GB" u="sng" dirty="0" smtClean="0">
                <a:solidFill>
                  <a:srgbClr val="FF0000"/>
                </a:solidFill>
                <a:latin typeface="Comic Sans MS" pitchFamily="66" charset="0"/>
              </a:rPr>
              <a:t>Kanizsa figures</a:t>
            </a:r>
            <a:endParaRPr lang="en-GB" u="sng"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54296"/>
          </a:xfrm>
        </p:spPr>
        <p:txBody>
          <a:bodyPr>
            <a:normAutofit/>
          </a:bodyPr>
          <a:lstStyle/>
          <a:p>
            <a:r>
              <a:rPr lang="en-GB" dirty="0" smtClean="0">
                <a:latin typeface="Comic Sans MS" pitchFamily="66" charset="0"/>
              </a:rPr>
              <a:t>But is this all enough to undermine our faith in sensory perception entirely?</a:t>
            </a:r>
            <a:endParaRPr lang="en-GB" dirty="0">
              <a:latin typeface="Comic Sans MS" pitchFamily="66" charset="0"/>
            </a:endParaRPr>
          </a:p>
        </p:txBody>
      </p:sp>
      <p:sp>
        <p:nvSpPr>
          <p:cNvPr id="3" name="Content Placeholder 2"/>
          <p:cNvSpPr>
            <a:spLocks noGrp="1"/>
          </p:cNvSpPr>
          <p:nvPr>
            <p:ph idx="1"/>
          </p:nvPr>
        </p:nvSpPr>
        <p:spPr>
          <a:xfrm>
            <a:off x="457200" y="4071942"/>
            <a:ext cx="8229600" cy="2054221"/>
          </a:xfrm>
        </p:spPr>
        <p:txBody>
          <a:bodyPr/>
          <a:lstStyle/>
          <a:p>
            <a:r>
              <a:rPr lang="en-GB" dirty="0" smtClean="0">
                <a:latin typeface="Comic Sans MS" pitchFamily="66" charset="0"/>
              </a:rPr>
              <a:t>Some evidence that an explanation is not perfect does not make it ‘wrong’...</a:t>
            </a:r>
            <a:endParaRPr lang="en-GB" dirty="0">
              <a:latin typeface="Comic Sans MS" pitchFamily="66"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itchFamily="66" charset="0"/>
              </a:rPr>
              <a:t>When (and how) can we trust our perceptions?</a:t>
            </a:r>
            <a:endParaRPr lang="en-GB" dirty="0">
              <a:latin typeface="Comic Sans MS" pitchFamily="66" charset="0"/>
            </a:endParaRPr>
          </a:p>
        </p:txBody>
      </p:sp>
      <p:sp>
        <p:nvSpPr>
          <p:cNvPr id="3" name="Content Placeholder 2"/>
          <p:cNvSpPr>
            <a:spLocks noGrp="1"/>
          </p:cNvSpPr>
          <p:nvPr>
            <p:ph idx="1"/>
          </p:nvPr>
        </p:nvSpPr>
        <p:spPr>
          <a:xfrm>
            <a:off x="457200" y="1857365"/>
            <a:ext cx="3114668" cy="2214578"/>
          </a:xfrm>
        </p:spPr>
        <p:txBody>
          <a:bodyPr/>
          <a:lstStyle/>
          <a:p>
            <a:r>
              <a:rPr lang="en-GB" dirty="0" smtClean="0">
                <a:latin typeface="Comic Sans MS" pitchFamily="66" charset="0"/>
              </a:rPr>
              <a:t>How do we know we’re not in the matrix?</a:t>
            </a:r>
            <a:endParaRPr lang="en-GB" dirty="0">
              <a:latin typeface="Comic Sans MS" pitchFamily="66" charset="0"/>
            </a:endParaRPr>
          </a:p>
        </p:txBody>
      </p:sp>
      <p:pic>
        <p:nvPicPr>
          <p:cNvPr id="69634" name="Picture 2" descr="http://upload.wikimedia.org/wikipedia/commons/4/45/Brain_in_a_vat_(en).png"/>
          <p:cNvPicPr>
            <a:picLocks noChangeAspect="1" noChangeArrowheads="1"/>
          </p:cNvPicPr>
          <p:nvPr/>
        </p:nvPicPr>
        <p:blipFill>
          <a:blip r:embed="rId2" cstate="print"/>
          <a:srcRect/>
          <a:stretch>
            <a:fillRect/>
          </a:stretch>
        </p:blipFill>
        <p:spPr bwMode="auto">
          <a:xfrm>
            <a:off x="3571868" y="1644247"/>
            <a:ext cx="4896862" cy="5213753"/>
          </a:xfrm>
          <a:prstGeom prst="rect">
            <a:avLst/>
          </a:prstGeom>
          <a:noFill/>
        </p:spPr>
      </p:pic>
      <p:sp>
        <p:nvSpPr>
          <p:cNvPr id="5" name="TextBox 4"/>
          <p:cNvSpPr txBox="1"/>
          <p:nvPr/>
        </p:nvSpPr>
        <p:spPr>
          <a:xfrm>
            <a:off x="214282" y="4429132"/>
            <a:ext cx="3071834" cy="2246769"/>
          </a:xfrm>
          <a:prstGeom prst="rect">
            <a:avLst/>
          </a:prstGeom>
          <a:noFill/>
        </p:spPr>
        <p:txBody>
          <a:bodyPr wrap="square" rtlCol="0">
            <a:spAutoFit/>
          </a:bodyPr>
          <a:lstStyle/>
          <a:p>
            <a:r>
              <a:rPr lang="en-GB" sz="2800" dirty="0" smtClean="0">
                <a:latin typeface="Comic Sans MS" pitchFamily="66" charset="0"/>
              </a:rPr>
              <a:t>Very complex philosophical arguments... It’s a difficult one to refute!</a:t>
            </a:r>
            <a:endParaRPr lang="en-GB" sz="28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‘web’ of shared agreement</a:t>
            </a:r>
            <a:endParaRPr lang="en-GB" dirty="0"/>
          </a:p>
        </p:txBody>
      </p:sp>
      <p:pic>
        <p:nvPicPr>
          <p:cNvPr id="5" name="Content Placeholder 4" descr="shared perception web.JPG"/>
          <p:cNvPicPr>
            <a:picLocks noGrp="1" noChangeAspect="1"/>
          </p:cNvPicPr>
          <p:nvPr>
            <p:ph idx="1"/>
          </p:nvPr>
        </p:nvPicPr>
        <p:blipFill>
          <a:blip r:embed="rId2" cstate="print"/>
          <a:stretch>
            <a:fillRect/>
          </a:stretch>
        </p:blipFill>
        <p:spPr>
          <a:xfrm>
            <a:off x="785786" y="1600200"/>
            <a:ext cx="7620742" cy="52578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itchFamily="66" charset="0"/>
              </a:rPr>
              <a:t>Wittgenstein’s Private </a:t>
            </a:r>
            <a:br>
              <a:rPr lang="en-GB" dirty="0" smtClean="0">
                <a:latin typeface="Comic Sans MS" pitchFamily="66" charset="0"/>
              </a:rPr>
            </a:br>
            <a:r>
              <a:rPr lang="en-GB" dirty="0" smtClean="0">
                <a:latin typeface="Comic Sans MS" pitchFamily="66" charset="0"/>
              </a:rPr>
              <a:t>Language argument</a:t>
            </a:r>
            <a:endParaRPr lang="en-GB" dirty="0">
              <a:latin typeface="Comic Sans MS" pitchFamily="66" charset="0"/>
            </a:endParaRPr>
          </a:p>
        </p:txBody>
      </p:sp>
      <p:sp>
        <p:nvSpPr>
          <p:cNvPr id="3" name="Content Placeholder 2"/>
          <p:cNvSpPr>
            <a:spLocks noGrp="1"/>
          </p:cNvSpPr>
          <p:nvPr>
            <p:ph idx="1"/>
          </p:nvPr>
        </p:nvSpPr>
        <p:spPr>
          <a:xfrm>
            <a:off x="500034" y="1785926"/>
            <a:ext cx="8229600" cy="4525963"/>
          </a:xfrm>
        </p:spPr>
        <p:txBody>
          <a:bodyPr>
            <a:normAutofit/>
          </a:bodyPr>
          <a:lstStyle/>
          <a:p>
            <a:endParaRPr lang="en-GB" dirty="0" smtClean="0"/>
          </a:p>
          <a:p>
            <a:r>
              <a:rPr lang="en-GB" dirty="0" smtClean="0">
                <a:latin typeface="Comic Sans MS" pitchFamily="66" charset="0"/>
              </a:rPr>
              <a:t>The idea of language as a personal ‘private’ construct is ridiculous.</a:t>
            </a:r>
          </a:p>
          <a:p>
            <a:endParaRPr lang="en-GB" dirty="0" smtClean="0">
              <a:latin typeface="Comic Sans MS" pitchFamily="66" charset="0"/>
            </a:endParaRPr>
          </a:p>
          <a:p>
            <a:r>
              <a:rPr lang="en-GB" dirty="0" smtClean="0">
                <a:latin typeface="Comic Sans MS" pitchFamily="66" charset="0"/>
              </a:rPr>
              <a:t>In order for us to communicate with each other, there must be a substantial amount of shared agreement.</a:t>
            </a:r>
          </a:p>
          <a:p>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latin typeface="Comic Sans MS" pitchFamily="66" charset="0"/>
              </a:rPr>
              <a:t>Our perceptions would be meaningless unless there was some shared agreement on what they were. The vast majority of the time, this shared agreement is there, and accurately represents the world.</a:t>
            </a:r>
          </a:p>
          <a:p>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80898" name="Picture 2" descr="http://www.iep.utm.edu/wp-content/media/Figure-4-Backprop-Net.gif"/>
          <p:cNvPicPr>
            <a:picLocks noChangeAspect="1" noChangeArrowheads="1"/>
          </p:cNvPicPr>
          <p:nvPr/>
        </p:nvPicPr>
        <p:blipFill>
          <a:blip r:embed="rId2" cstate="print"/>
          <a:srcRect/>
          <a:stretch>
            <a:fillRect/>
          </a:stretch>
        </p:blipFill>
        <p:spPr bwMode="auto">
          <a:xfrm>
            <a:off x="214282" y="714356"/>
            <a:ext cx="8572500" cy="5715000"/>
          </a:xfrm>
          <a:prstGeom prst="rect">
            <a:avLst/>
          </a:prstGeom>
          <a:noFill/>
        </p:spPr>
      </p:pic>
      <p:sp>
        <p:nvSpPr>
          <p:cNvPr id="5" name="Rectangle 4"/>
          <p:cNvSpPr/>
          <p:nvPr/>
        </p:nvSpPr>
        <p:spPr>
          <a:xfrm>
            <a:off x="6572264" y="3500438"/>
            <a:ext cx="1785950"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Links...</a:t>
            </a:r>
            <a:endParaRPr lang="en-GB" dirty="0">
              <a:latin typeface="Comic Sans MS" pitchFamily="66" charset="0"/>
            </a:endParaRPr>
          </a:p>
        </p:txBody>
      </p:sp>
      <p:sp>
        <p:nvSpPr>
          <p:cNvPr id="3" name="Content Placeholder 2"/>
          <p:cNvSpPr>
            <a:spLocks noGrp="1"/>
          </p:cNvSpPr>
          <p:nvPr>
            <p:ph idx="1"/>
          </p:nvPr>
        </p:nvSpPr>
        <p:spPr/>
        <p:txBody>
          <a:bodyPr/>
          <a:lstStyle/>
          <a:p>
            <a:r>
              <a:rPr lang="en-GB" dirty="0" smtClean="0">
                <a:latin typeface="Comic Sans MS" pitchFamily="66" charset="0"/>
              </a:rPr>
              <a:t>To language... </a:t>
            </a:r>
            <a:r>
              <a:rPr lang="en-GB" dirty="0" err="1" smtClean="0">
                <a:latin typeface="Comic Sans MS" pitchFamily="66" charset="0"/>
              </a:rPr>
              <a:t>Sapir</a:t>
            </a:r>
            <a:r>
              <a:rPr lang="en-GB" dirty="0">
                <a:latin typeface="Comic Sans MS" pitchFamily="66" charset="0"/>
              </a:rPr>
              <a:t>-</a:t>
            </a:r>
            <a:r>
              <a:rPr lang="en-GB" dirty="0" smtClean="0">
                <a:latin typeface="Comic Sans MS" pitchFamily="66" charset="0"/>
              </a:rPr>
              <a:t>Whorf hypothesis</a:t>
            </a:r>
          </a:p>
          <a:p>
            <a:endParaRPr lang="en-GB" dirty="0" smtClean="0">
              <a:latin typeface="Comic Sans MS" pitchFamily="66" charset="0"/>
            </a:endParaRPr>
          </a:p>
          <a:p>
            <a:r>
              <a:rPr lang="en-GB" dirty="0" smtClean="0">
                <a:latin typeface="Comic Sans MS" pitchFamily="66" charset="0"/>
              </a:rPr>
              <a:t>What is the role of culture and language in the perceptual process?</a:t>
            </a:r>
          </a:p>
          <a:p>
            <a:endParaRPr lang="en-GB" dirty="0" smtClean="0">
              <a:latin typeface="Comic Sans MS" pitchFamily="66" charset="0"/>
            </a:endParaRPr>
          </a:p>
          <a:p>
            <a:r>
              <a:rPr lang="en-GB" dirty="0" smtClean="0">
                <a:latin typeface="Comic Sans MS" pitchFamily="66" charset="0"/>
              </a:rPr>
              <a:t>If you have different language for things, does that mean you see the world differently?</a:t>
            </a:r>
            <a:endParaRPr lang="en-GB"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GB" dirty="0" smtClean="0">
                <a:latin typeface="Comic Sans MS" pitchFamily="66" charset="0"/>
              </a:rPr>
              <a:t>What are the limitations of sensory perception?</a:t>
            </a:r>
            <a:endParaRPr lang="en-GB" dirty="0">
              <a:latin typeface="Comic Sans MS" pitchFamily="66" charset="0"/>
            </a:endParaRPr>
          </a:p>
        </p:txBody>
      </p:sp>
      <p:pic>
        <p:nvPicPr>
          <p:cNvPr id="1028" name="Picture 4" descr="10 Limits to Human Perception ... and How They Shape Your World"/>
          <p:cNvPicPr>
            <a:picLocks noChangeAspect="1" noChangeArrowheads="1"/>
          </p:cNvPicPr>
          <p:nvPr/>
        </p:nvPicPr>
        <p:blipFill>
          <a:blip r:embed="rId2" cstate="print"/>
          <a:srcRect/>
          <a:stretch>
            <a:fillRect/>
          </a:stretch>
        </p:blipFill>
        <p:spPr bwMode="auto">
          <a:xfrm>
            <a:off x="5546336" y="3428976"/>
            <a:ext cx="3597664" cy="3429024"/>
          </a:xfrm>
          <a:prstGeom prst="rect">
            <a:avLst/>
          </a:prstGeom>
          <a:noFill/>
        </p:spPr>
      </p:pic>
      <p:pic>
        <p:nvPicPr>
          <p:cNvPr id="1032" name="Picture 8" descr="http://www.giangrandi.ch/optics/spectrum/visible-a.jpg"/>
          <p:cNvPicPr>
            <a:picLocks noChangeAspect="1" noChangeArrowheads="1"/>
          </p:cNvPicPr>
          <p:nvPr/>
        </p:nvPicPr>
        <p:blipFill>
          <a:blip r:embed="rId3" cstate="print"/>
          <a:srcRect/>
          <a:stretch>
            <a:fillRect/>
          </a:stretch>
        </p:blipFill>
        <p:spPr bwMode="auto">
          <a:xfrm>
            <a:off x="1643012" y="1500174"/>
            <a:ext cx="7500988" cy="1785950"/>
          </a:xfrm>
          <a:prstGeom prst="rect">
            <a:avLst/>
          </a:prstGeom>
          <a:noFill/>
        </p:spPr>
      </p:pic>
      <p:pic>
        <p:nvPicPr>
          <p:cNvPr id="1030" name="Picture 6" descr="10 Limits to Human Perception ... and How They Shape Your World"/>
          <p:cNvPicPr>
            <a:picLocks noChangeAspect="1" noChangeArrowheads="1"/>
          </p:cNvPicPr>
          <p:nvPr/>
        </p:nvPicPr>
        <p:blipFill>
          <a:blip r:embed="rId4" cstate="print"/>
          <a:srcRect/>
          <a:stretch>
            <a:fillRect/>
          </a:stretch>
        </p:blipFill>
        <p:spPr bwMode="auto">
          <a:xfrm>
            <a:off x="0" y="1285860"/>
            <a:ext cx="3286116" cy="3979282"/>
          </a:xfrm>
          <a:prstGeom prst="rect">
            <a:avLst/>
          </a:prstGeom>
          <a:noFill/>
        </p:spPr>
      </p:pic>
      <p:pic>
        <p:nvPicPr>
          <p:cNvPr id="1026" name="Picture 2" descr="10 Limits to Human Perception ... and How They Shape Your World"/>
          <p:cNvPicPr>
            <a:picLocks noChangeAspect="1" noChangeArrowheads="1"/>
          </p:cNvPicPr>
          <p:nvPr/>
        </p:nvPicPr>
        <p:blipFill>
          <a:blip r:embed="rId5" cstate="print"/>
          <a:srcRect/>
          <a:stretch>
            <a:fillRect/>
          </a:stretch>
        </p:blipFill>
        <p:spPr bwMode="auto">
          <a:xfrm>
            <a:off x="1571604" y="4000504"/>
            <a:ext cx="3971012" cy="264320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72074"/>
            <a:ext cx="8229600" cy="1571628"/>
          </a:xfrm>
        </p:spPr>
        <p:txBody>
          <a:bodyPr/>
          <a:lstStyle/>
          <a:p>
            <a:r>
              <a:rPr lang="en-GB" dirty="0" smtClean="0">
                <a:latin typeface="Comic Sans MS" pitchFamily="66" charset="0"/>
              </a:rPr>
              <a:t>Would this change the way you saw the world?</a:t>
            </a:r>
            <a:endParaRPr lang="en-GB" dirty="0">
              <a:latin typeface="Comic Sans MS" pitchFamily="66" charset="0"/>
            </a:endParaRPr>
          </a:p>
        </p:txBody>
      </p:sp>
      <p:sp>
        <p:nvSpPr>
          <p:cNvPr id="3" name="Content Placeholder 2"/>
          <p:cNvSpPr>
            <a:spLocks noGrp="1"/>
          </p:cNvSpPr>
          <p:nvPr>
            <p:ph idx="1"/>
          </p:nvPr>
        </p:nvSpPr>
        <p:spPr>
          <a:xfrm>
            <a:off x="285720" y="142852"/>
            <a:ext cx="8643998" cy="4840303"/>
          </a:xfrm>
        </p:spPr>
        <p:txBody>
          <a:bodyPr>
            <a:normAutofit lnSpcReduction="10000"/>
          </a:bodyPr>
          <a:lstStyle/>
          <a:p>
            <a:r>
              <a:rPr lang="en-GB" dirty="0" smtClean="0">
                <a:latin typeface="Comic Sans MS" pitchFamily="66" charset="0"/>
              </a:rPr>
              <a:t>Chinese – no need to to specify the exact time of an action, as the same verb form can be used for past, present or future actions.</a:t>
            </a:r>
          </a:p>
          <a:p>
            <a:endParaRPr lang="en-GB" dirty="0" smtClean="0">
              <a:latin typeface="Comic Sans MS" pitchFamily="66" charset="0"/>
            </a:endParaRPr>
          </a:p>
          <a:p>
            <a:r>
              <a:rPr lang="en-GB" dirty="0" smtClean="0">
                <a:latin typeface="Comic Sans MS" pitchFamily="66" charset="0"/>
              </a:rPr>
              <a:t>Ancient Greek – no word for blue</a:t>
            </a:r>
          </a:p>
          <a:p>
            <a:endParaRPr lang="en-GB" dirty="0" smtClean="0">
              <a:latin typeface="Comic Sans MS" pitchFamily="66" charset="0"/>
            </a:endParaRPr>
          </a:p>
          <a:p>
            <a:r>
              <a:rPr lang="en-GB" dirty="0" err="1" smtClean="0">
                <a:latin typeface="Comic Sans MS" pitchFamily="66" charset="0"/>
              </a:rPr>
              <a:t>Guugu</a:t>
            </a:r>
            <a:r>
              <a:rPr lang="en-GB" dirty="0" smtClean="0">
                <a:latin typeface="Comic Sans MS" pitchFamily="66" charset="0"/>
              </a:rPr>
              <a:t> </a:t>
            </a:r>
            <a:r>
              <a:rPr lang="en-GB" dirty="0" err="1" smtClean="0">
                <a:latin typeface="Comic Sans MS" pitchFamily="66" charset="0"/>
              </a:rPr>
              <a:t>Yimithirr</a:t>
            </a:r>
            <a:r>
              <a:rPr lang="en-GB" dirty="0" smtClean="0">
                <a:latin typeface="Comic Sans MS" pitchFamily="66" charset="0"/>
              </a:rPr>
              <a:t> – cardinal directions, rather than egocentric</a:t>
            </a:r>
            <a:endParaRPr lang="en-GB" dirty="0">
              <a:latin typeface="Comic Sans MS" pitchFamily="66"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Links – to </a:t>
            </a:r>
            <a:r>
              <a:rPr lang="en-GB" dirty="0" err="1" smtClean="0">
                <a:latin typeface="Comic Sans MS" pitchFamily="66" charset="0"/>
              </a:rPr>
              <a:t>AoKs</a:t>
            </a:r>
            <a:endParaRPr lang="en-GB" dirty="0">
              <a:latin typeface="Comic Sans MS" pitchFamily="66" charset="0"/>
            </a:endParaRPr>
          </a:p>
        </p:txBody>
      </p:sp>
      <p:sp>
        <p:nvSpPr>
          <p:cNvPr id="3" name="Content Placeholder 2"/>
          <p:cNvSpPr>
            <a:spLocks noGrp="1"/>
          </p:cNvSpPr>
          <p:nvPr>
            <p:ph idx="1"/>
          </p:nvPr>
        </p:nvSpPr>
        <p:spPr/>
        <p:txBody>
          <a:bodyPr/>
          <a:lstStyle/>
          <a:p>
            <a:r>
              <a:rPr lang="en-GB" dirty="0" smtClean="0">
                <a:latin typeface="Comic Sans MS" pitchFamily="66" charset="0"/>
              </a:rPr>
              <a:t>Do perceptions have different roles in the arts and sciences?</a:t>
            </a:r>
          </a:p>
          <a:p>
            <a:endParaRPr lang="en-GB" dirty="0" smtClean="0">
              <a:latin typeface="Comic Sans MS" pitchFamily="66" charset="0"/>
            </a:endParaRPr>
          </a:p>
          <a:p>
            <a:r>
              <a:rPr lang="en-GB" dirty="0" smtClean="0">
                <a:latin typeface="Comic Sans MS" pitchFamily="66" charset="0"/>
              </a:rPr>
              <a:t>Is it more important in some </a:t>
            </a:r>
            <a:r>
              <a:rPr lang="en-GB" dirty="0" err="1" smtClean="0">
                <a:latin typeface="Comic Sans MS" pitchFamily="66" charset="0"/>
              </a:rPr>
              <a:t>AoKs</a:t>
            </a:r>
            <a:r>
              <a:rPr lang="en-GB" dirty="0" smtClean="0">
                <a:latin typeface="Comic Sans MS" pitchFamily="66" charset="0"/>
              </a:rPr>
              <a:t> than others?</a:t>
            </a:r>
            <a:endParaRPr lang="en-GB" dirty="0">
              <a:latin typeface="Comic Sans MS" pitchFamily="66"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In summary</a:t>
            </a:r>
            <a:endParaRPr lang="en-GB" dirty="0">
              <a:latin typeface="Comic Sans MS" pitchFamily="66" charset="0"/>
            </a:endParaRPr>
          </a:p>
        </p:txBody>
      </p:sp>
      <p:sp>
        <p:nvSpPr>
          <p:cNvPr id="3" name="Content Placeholder 2"/>
          <p:cNvSpPr>
            <a:spLocks noGrp="1"/>
          </p:cNvSpPr>
          <p:nvPr>
            <p:ph idx="1"/>
          </p:nvPr>
        </p:nvSpPr>
        <p:spPr/>
        <p:txBody>
          <a:bodyPr/>
          <a:lstStyle/>
          <a:p>
            <a:endParaRPr lang="en-GB" dirty="0" smtClean="0">
              <a:latin typeface="Comic Sans MS" pitchFamily="66" charset="0"/>
            </a:endParaRPr>
          </a:p>
          <a:p>
            <a:r>
              <a:rPr lang="en-GB" dirty="0" smtClean="0">
                <a:latin typeface="Comic Sans MS" pitchFamily="66" charset="0"/>
              </a:rPr>
              <a:t>We surely MUST find a way to trust our sense perceptions...?</a:t>
            </a:r>
          </a:p>
          <a:p>
            <a:endParaRPr lang="en-GB" dirty="0" smtClean="0">
              <a:latin typeface="Comic Sans MS" pitchFamily="66" charset="0"/>
            </a:endParaRPr>
          </a:p>
          <a:p>
            <a:r>
              <a:rPr lang="en-GB" dirty="0" smtClean="0">
                <a:latin typeface="Comic Sans MS" pitchFamily="66" charset="0"/>
              </a:rPr>
              <a:t>Difficult thing to do, but that is your challenge.</a:t>
            </a:r>
            <a:endParaRPr lang="en-GB" dirty="0">
              <a:latin typeface="Comic Sans MS" pitchFamily="66"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latin typeface="Comic Sans MS" pitchFamily="66" charset="0"/>
              </a:rPr>
              <a:t>Thank you</a:t>
            </a:r>
            <a:r>
              <a:rPr lang="en-GB" dirty="0" smtClean="0"/>
              <a:t>!</a:t>
            </a:r>
            <a:endParaRPr lang="en-GB" dirty="0"/>
          </a:p>
        </p:txBody>
      </p:sp>
      <p:pic>
        <p:nvPicPr>
          <p:cNvPr id="5" name="Picture 4" descr="winking giraffe.gif"/>
          <p:cNvPicPr>
            <a:picLocks noChangeAspect="1"/>
          </p:cNvPicPr>
          <p:nvPr/>
        </p:nvPicPr>
        <p:blipFill>
          <a:blip r:embed="rId2" cstate="print"/>
          <a:stretch>
            <a:fillRect/>
          </a:stretch>
        </p:blipFill>
        <p:spPr>
          <a:xfrm>
            <a:off x="3786182" y="0"/>
            <a:ext cx="4929222" cy="6900911"/>
          </a:xfrm>
          <a:prstGeom prst="rect">
            <a:avLst/>
          </a:prstGeom>
        </p:spPr>
      </p:pic>
      <p:sp>
        <p:nvSpPr>
          <p:cNvPr id="6" name="Content Placeholder 5"/>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Comic Sans MS" pitchFamily="66" charset="0"/>
              </a:rPr>
              <a:t>Extra...</a:t>
            </a:r>
            <a:endParaRPr lang="en-GB" dirty="0">
              <a:latin typeface="Comic Sans MS" pitchFamily="66" charset="0"/>
            </a:endParaRPr>
          </a:p>
        </p:txBody>
      </p:sp>
      <p:sp>
        <p:nvSpPr>
          <p:cNvPr id="3" name="Content Placeholder 2"/>
          <p:cNvSpPr>
            <a:spLocks noGrp="1"/>
          </p:cNvSpPr>
          <p:nvPr>
            <p:ph idx="1"/>
          </p:nvPr>
        </p:nvSpPr>
        <p:spPr/>
        <p:txBody>
          <a:bodyPr>
            <a:normAutofit/>
          </a:bodyPr>
          <a:lstStyle/>
          <a:p>
            <a:r>
              <a:rPr lang="en-GB" dirty="0" smtClean="0">
                <a:latin typeface="Comic Sans MS" pitchFamily="66" charset="0"/>
              </a:rPr>
              <a:t>Perceptions can help us to understand concepts in a new or deeper way...</a:t>
            </a:r>
            <a:endParaRPr lang="en-GB" dirty="0" smtClean="0">
              <a:latin typeface="Comic Sans MS" pitchFamily="66" charset="0"/>
            </a:endParaRPr>
          </a:p>
          <a:p>
            <a:endParaRPr lang="en-GB" dirty="0" smtClean="0">
              <a:latin typeface="Comic Sans MS" pitchFamily="66" charset="0"/>
            </a:endParaRPr>
          </a:p>
          <a:p>
            <a:r>
              <a:rPr lang="en-GB" dirty="0" smtClean="0">
                <a:latin typeface="Comic Sans MS" pitchFamily="66" charset="0"/>
                <a:hlinkClick r:id="rId2"/>
              </a:rPr>
              <a:t>http://www.toktalk.net/2010/01/24/linking-arts-math-perception-and-emotions/#more-1602</a:t>
            </a:r>
            <a:endParaRPr lang="en-GB" dirty="0" smtClean="0">
              <a:latin typeface="Comic Sans MS" pitchFamily="66" charset="0"/>
            </a:endParaRP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spycatcheronline.co.uk/media/catalog/product/cache/1/image/9df78eab33525d08d6e5fb8d27136e95/n/i/night-vision-goggles-stedg-nivedg-a_2.jpg"/>
          <p:cNvPicPr>
            <a:picLocks noChangeAspect="1" noChangeArrowheads="1"/>
          </p:cNvPicPr>
          <p:nvPr/>
        </p:nvPicPr>
        <p:blipFill>
          <a:blip r:embed="rId2" cstate="print"/>
          <a:srcRect/>
          <a:stretch>
            <a:fillRect/>
          </a:stretch>
        </p:blipFill>
        <p:spPr bwMode="auto">
          <a:xfrm>
            <a:off x="0" y="642918"/>
            <a:ext cx="4857784" cy="4857784"/>
          </a:xfrm>
          <a:prstGeom prst="rect">
            <a:avLst/>
          </a:prstGeom>
          <a:noFill/>
        </p:spPr>
      </p:pic>
      <p:sp>
        <p:nvSpPr>
          <p:cNvPr id="2" name="Title 1"/>
          <p:cNvSpPr>
            <a:spLocks noGrp="1"/>
          </p:cNvSpPr>
          <p:nvPr>
            <p:ph type="title"/>
          </p:nvPr>
        </p:nvSpPr>
        <p:spPr>
          <a:xfrm>
            <a:off x="500034" y="0"/>
            <a:ext cx="8229600" cy="1143000"/>
          </a:xfrm>
        </p:spPr>
        <p:txBody>
          <a:bodyPr>
            <a:normAutofit fontScale="90000"/>
          </a:bodyPr>
          <a:lstStyle/>
          <a:p>
            <a:r>
              <a:rPr lang="en-GB" dirty="0" smtClean="0">
                <a:latin typeface="Comic Sans MS" pitchFamily="66" charset="0"/>
              </a:rPr>
              <a:t>Can technology overcome these?</a:t>
            </a:r>
            <a:endParaRPr lang="en-GB" dirty="0">
              <a:latin typeface="Comic Sans MS" pitchFamily="66" charset="0"/>
            </a:endParaRPr>
          </a:p>
        </p:txBody>
      </p:sp>
      <p:sp>
        <p:nvSpPr>
          <p:cNvPr id="3" name="Content Placeholder 2"/>
          <p:cNvSpPr>
            <a:spLocks noGrp="1"/>
          </p:cNvSpPr>
          <p:nvPr>
            <p:ph idx="1"/>
          </p:nvPr>
        </p:nvSpPr>
        <p:spPr>
          <a:xfrm>
            <a:off x="457200" y="5500702"/>
            <a:ext cx="8329642" cy="1357298"/>
          </a:xfrm>
        </p:spPr>
        <p:txBody>
          <a:bodyPr/>
          <a:lstStyle/>
          <a:p>
            <a:pPr algn="ctr"/>
            <a:r>
              <a:rPr lang="en-GB" dirty="0" smtClean="0">
                <a:latin typeface="Comic Sans MS" pitchFamily="66" charset="0"/>
              </a:rPr>
              <a:t>Does a bat ‘know’ things that we can’t know about? </a:t>
            </a:r>
            <a:endParaRPr lang="en-GB" dirty="0">
              <a:latin typeface="Comic Sans MS" pitchFamily="66" charset="0"/>
            </a:endParaRPr>
          </a:p>
        </p:txBody>
      </p:sp>
      <p:pic>
        <p:nvPicPr>
          <p:cNvPr id="23556" name="Picture 4" descr="Vibrating gloves"/>
          <p:cNvPicPr>
            <a:picLocks noChangeAspect="1" noChangeArrowheads="1"/>
          </p:cNvPicPr>
          <p:nvPr/>
        </p:nvPicPr>
        <p:blipFill>
          <a:blip r:embed="rId3" cstate="print"/>
          <a:srcRect/>
          <a:stretch>
            <a:fillRect/>
          </a:stretch>
        </p:blipFill>
        <p:spPr bwMode="auto">
          <a:xfrm>
            <a:off x="4143372" y="2071678"/>
            <a:ext cx="5000628" cy="281146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Not entirely...</a:t>
            </a:r>
            <a:endParaRPr lang="en-GB" dirty="0">
              <a:latin typeface="Comic Sans MS" pitchFamily="66" charset="0"/>
            </a:endParaRPr>
          </a:p>
        </p:txBody>
      </p:sp>
      <p:sp>
        <p:nvSpPr>
          <p:cNvPr id="3" name="Content Placeholder 2"/>
          <p:cNvSpPr>
            <a:spLocks noGrp="1"/>
          </p:cNvSpPr>
          <p:nvPr>
            <p:ph idx="1"/>
          </p:nvPr>
        </p:nvSpPr>
        <p:spPr/>
        <p:txBody>
          <a:bodyPr/>
          <a:lstStyle/>
          <a:p>
            <a:r>
              <a:rPr lang="en-GB" dirty="0" smtClean="0">
                <a:latin typeface="Comic Sans MS" pitchFamily="66" charset="0"/>
              </a:rPr>
              <a:t>David Hume (1737)</a:t>
            </a:r>
          </a:p>
          <a:p>
            <a:endParaRPr lang="en-GB" dirty="0" smtClean="0">
              <a:latin typeface="Comic Sans MS" pitchFamily="66" charset="0"/>
            </a:endParaRPr>
          </a:p>
          <a:p>
            <a:r>
              <a:rPr lang="en-GB" dirty="0" smtClean="0">
                <a:latin typeface="Comic Sans MS" pitchFamily="66" charset="0"/>
              </a:rPr>
              <a:t>Can we perceive causality in action?</a:t>
            </a:r>
          </a:p>
          <a:p>
            <a:endParaRPr lang="en-GB" dirty="0" smtClean="0">
              <a:latin typeface="Comic Sans MS" pitchFamily="66" charset="0"/>
            </a:endParaRPr>
          </a:p>
          <a:p>
            <a:r>
              <a:rPr lang="en-GB" dirty="0" smtClean="0">
                <a:latin typeface="Comic Sans MS" pitchFamily="66" charset="0"/>
              </a:rPr>
              <a:t>A pool ball hits another one. The second ball moves.</a:t>
            </a:r>
          </a:p>
          <a:p>
            <a:r>
              <a:rPr lang="en-GB" dirty="0" smtClean="0">
                <a:latin typeface="Comic Sans MS" pitchFamily="66" charset="0"/>
              </a:rPr>
              <a:t>Does anyone actually see the transfer of force from the cue to the ball? No. </a:t>
            </a:r>
            <a:endParaRPr lang="en-GB" dirty="0">
              <a:latin typeface="Comic Sans MS" pitchFamily="66" charset="0"/>
            </a:endParaRPr>
          </a:p>
        </p:txBody>
      </p:sp>
      <p:pic>
        <p:nvPicPr>
          <p:cNvPr id="63490" name="Picture 2" descr="http://www.iep.utm.edu/wp-content/media/hume-bust.jpg"/>
          <p:cNvPicPr>
            <a:picLocks noChangeAspect="1" noChangeArrowheads="1"/>
          </p:cNvPicPr>
          <p:nvPr/>
        </p:nvPicPr>
        <p:blipFill>
          <a:blip r:embed="rId2" cstate="print"/>
          <a:srcRect/>
          <a:stretch>
            <a:fillRect/>
          </a:stretch>
        </p:blipFill>
        <p:spPr bwMode="auto">
          <a:xfrm>
            <a:off x="6643702" y="-1"/>
            <a:ext cx="2500298" cy="288187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dog-pool-ball.gif"/>
          <p:cNvPicPr>
            <a:picLocks noGrp="1" noChangeAspect="1"/>
          </p:cNvPicPr>
          <p:nvPr>
            <p:ph idx="1"/>
          </p:nvPr>
        </p:nvPicPr>
        <p:blipFill>
          <a:blip r:embed="rId2" cstate="print"/>
          <a:stretch>
            <a:fillRect/>
          </a:stretch>
        </p:blipFill>
        <p:spPr>
          <a:xfrm>
            <a:off x="0" y="281450"/>
            <a:ext cx="9144000" cy="630620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Scepticism </a:t>
            </a:r>
            <a:r>
              <a:rPr lang="en-GB" dirty="0" err="1" smtClean="0">
                <a:latin typeface="Comic Sans MS" pitchFamily="66" charset="0"/>
              </a:rPr>
              <a:t>vs</a:t>
            </a:r>
            <a:r>
              <a:rPr lang="en-GB" dirty="0" smtClean="0">
                <a:latin typeface="Comic Sans MS" pitchFamily="66" charset="0"/>
              </a:rPr>
              <a:t> realism</a:t>
            </a:r>
            <a:endParaRPr lang="en-GB" dirty="0">
              <a:latin typeface="Comic Sans MS" pitchFamily="66" charset="0"/>
            </a:endParaRPr>
          </a:p>
        </p:txBody>
      </p:sp>
      <p:sp>
        <p:nvSpPr>
          <p:cNvPr id="3" name="Content Placeholder 2"/>
          <p:cNvSpPr>
            <a:spLocks noGrp="1"/>
          </p:cNvSpPr>
          <p:nvPr>
            <p:ph idx="1"/>
          </p:nvPr>
        </p:nvSpPr>
        <p:spPr/>
        <p:txBody>
          <a:bodyPr/>
          <a:lstStyle/>
          <a:p>
            <a:r>
              <a:rPr lang="en-GB" dirty="0" smtClean="0">
                <a:latin typeface="Comic Sans MS" pitchFamily="66" charset="0"/>
              </a:rPr>
              <a:t>Do we accept data from the senses? </a:t>
            </a:r>
          </a:p>
          <a:p>
            <a:endParaRPr lang="en-GB" dirty="0" smtClean="0">
              <a:latin typeface="Comic Sans MS" pitchFamily="66" charset="0"/>
            </a:endParaRPr>
          </a:p>
          <a:p>
            <a:r>
              <a:rPr lang="en-GB" dirty="0" smtClean="0">
                <a:latin typeface="Comic Sans MS" pitchFamily="66" charset="0"/>
              </a:rPr>
              <a:t>How and when should we examine our sensory perceptions to check their content?</a:t>
            </a:r>
          </a:p>
          <a:p>
            <a:endParaRPr lang="en-GB" dirty="0" smtClean="0">
              <a:latin typeface="Comic Sans MS" pitchFamily="66" charset="0"/>
            </a:endParaRPr>
          </a:p>
          <a:p>
            <a:r>
              <a:rPr lang="en-GB" dirty="0" smtClean="0">
                <a:latin typeface="Comic Sans MS" pitchFamily="66" charset="0"/>
              </a:rPr>
              <a:t>Definitely enough cause for caution with regard to sensory data... </a:t>
            </a:r>
            <a:endParaRPr lang="en-GB" dirty="0">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82726"/>
          </a:xfrm>
        </p:spPr>
        <p:txBody>
          <a:bodyPr>
            <a:normAutofit/>
          </a:bodyPr>
          <a:lstStyle/>
          <a:p>
            <a:r>
              <a:rPr lang="en-GB" dirty="0" smtClean="0">
                <a:latin typeface="Comic Sans MS" pitchFamily="66" charset="0"/>
              </a:rPr>
              <a:t>Other problems... Reliability and validity</a:t>
            </a:r>
            <a:endParaRPr lang="en-GB" dirty="0">
              <a:latin typeface="Comic Sans MS" pitchFamily="66" charset="0"/>
            </a:endParaRPr>
          </a:p>
        </p:txBody>
      </p:sp>
      <p:sp>
        <p:nvSpPr>
          <p:cNvPr id="3" name="Content Placeholder 2"/>
          <p:cNvSpPr>
            <a:spLocks noGrp="1"/>
          </p:cNvSpPr>
          <p:nvPr>
            <p:ph idx="1"/>
          </p:nvPr>
        </p:nvSpPr>
        <p:spPr>
          <a:xfrm>
            <a:off x="457200" y="2571744"/>
            <a:ext cx="8229600" cy="3554419"/>
          </a:xfrm>
        </p:spPr>
        <p:txBody>
          <a:bodyPr/>
          <a:lstStyle/>
          <a:p>
            <a:r>
              <a:rPr lang="en-GB" dirty="0" smtClean="0">
                <a:latin typeface="Comic Sans MS" pitchFamily="66" charset="0"/>
              </a:rPr>
              <a:t>Reliability – are our perceptions consistent?</a:t>
            </a:r>
          </a:p>
          <a:p>
            <a:endParaRPr lang="en-GB" dirty="0" smtClean="0">
              <a:latin typeface="Comic Sans MS" pitchFamily="66" charset="0"/>
            </a:endParaRPr>
          </a:p>
          <a:p>
            <a:r>
              <a:rPr lang="en-GB" dirty="0" smtClean="0">
                <a:latin typeface="Comic Sans MS" pitchFamily="66" charset="0"/>
              </a:rPr>
              <a:t>Validity – do our perceptions represent the world as it truly is?</a:t>
            </a:r>
            <a:endParaRPr lang="en-GB" dirty="0">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776</Words>
  <Application>Microsoft Office PowerPoint</Application>
  <PresentationFormat>On-screen Show (4:3)</PresentationFormat>
  <Paragraphs>152</Paragraphs>
  <Slides>44</Slides>
  <Notes>16</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Sense perception</vt:lpstr>
      <vt:lpstr>Slide 2</vt:lpstr>
      <vt:lpstr>Knowledge through the senses</vt:lpstr>
      <vt:lpstr>What are the limitations of sensory perception?</vt:lpstr>
      <vt:lpstr>Can technology overcome these?</vt:lpstr>
      <vt:lpstr>Not entirely...</vt:lpstr>
      <vt:lpstr>Slide 7</vt:lpstr>
      <vt:lpstr>Scepticism vs realism</vt:lpstr>
      <vt:lpstr>Other problems... Reliability and validity</vt:lpstr>
      <vt:lpstr>Reliability...</vt:lpstr>
      <vt:lpstr>Validity of perceptions</vt:lpstr>
      <vt:lpstr>Validity of perceptions</vt:lpstr>
      <vt:lpstr>How is your own perception theory laden?</vt:lpstr>
      <vt:lpstr>Illusions question both the reliability and validity of perceptions </vt:lpstr>
      <vt:lpstr>It’s not just visual perception either!</vt:lpstr>
      <vt:lpstr>Slide 16</vt:lpstr>
      <vt:lpstr>Do we always need sensory perception?</vt:lpstr>
      <vt:lpstr>An example - Priming</vt:lpstr>
      <vt:lpstr>Priming (slowed down)</vt:lpstr>
      <vt:lpstr>Slide 20</vt:lpstr>
      <vt:lpstr>Disorders of consciousness – performance without awareness!</vt:lpstr>
      <vt:lpstr>Blindsight</vt:lpstr>
      <vt:lpstr>Blindsight</vt:lpstr>
      <vt:lpstr>2-AFC</vt:lpstr>
      <vt:lpstr>Slide 25</vt:lpstr>
      <vt:lpstr>Slide 26</vt:lpstr>
      <vt:lpstr>Unilateral neglect</vt:lpstr>
      <vt:lpstr>Unilateral neglect</vt:lpstr>
      <vt:lpstr>Slide 29</vt:lpstr>
      <vt:lpstr>Halligan and Marshall (1993) –  Where would you rather live?</vt:lpstr>
      <vt:lpstr>Halligan and Marshall (1993) –  Where would you rather live?</vt:lpstr>
      <vt:lpstr>Kanizsa figures</vt:lpstr>
      <vt:lpstr>But is this all enough to undermine our faith in sensory perception entirely?</vt:lpstr>
      <vt:lpstr>When (and how) can we trust our perceptions?</vt:lpstr>
      <vt:lpstr>A ‘web’ of shared agreement</vt:lpstr>
      <vt:lpstr>Wittgenstein’s Private  Language argument</vt:lpstr>
      <vt:lpstr>Slide 37</vt:lpstr>
      <vt:lpstr>Slide 38</vt:lpstr>
      <vt:lpstr>Links...</vt:lpstr>
      <vt:lpstr>Would this change the way you saw the world?</vt:lpstr>
      <vt:lpstr>Links – to AoKs</vt:lpstr>
      <vt:lpstr>In summary</vt:lpstr>
      <vt:lpstr>Thank you!</vt:lpstr>
      <vt:lpstr>Extra...</vt:lpstr>
    </vt:vector>
  </TitlesOfParts>
  <Company>JIS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Sense perception</dc:title>
  <dc:creator>mhobbiss</dc:creator>
  <cp:lastModifiedBy>mhobbiss</cp:lastModifiedBy>
  <cp:revision>33</cp:revision>
  <dcterms:created xsi:type="dcterms:W3CDTF">2013-09-27T02:36:58Z</dcterms:created>
  <dcterms:modified xsi:type="dcterms:W3CDTF">2013-10-01T02:03:53Z</dcterms:modified>
</cp:coreProperties>
</file>