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File:Hellen_Keller_circa_1920.jpg"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en.wikipedia.org/wiki/File:Helen_Keller_with_Anne_Sullivan_in_July_1888.jp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qLziFMF4DHA"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brainden.com/images/dali-illusion-big.jpg"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brainden.com/images/ponzo-big.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Ways of knowing: Perception</a:t>
            </a:r>
            <a:endParaRPr lang="en-GB" dirty="0"/>
          </a:p>
        </p:txBody>
      </p:sp>
      <p:sp>
        <p:nvSpPr>
          <p:cNvPr id="3" name="Subtitle 2"/>
          <p:cNvSpPr>
            <a:spLocks noGrp="1"/>
          </p:cNvSpPr>
          <p:nvPr>
            <p:ph type="subTitle" idx="1"/>
          </p:nvPr>
        </p:nvSpPr>
        <p:spPr>
          <a:xfrm>
            <a:off x="1371600" y="3886200"/>
            <a:ext cx="6400800" cy="2133600"/>
          </a:xfrm>
        </p:spPr>
        <p:txBody>
          <a:bodyPr>
            <a:normAutofit fontScale="92500" lnSpcReduction="10000"/>
          </a:bodyPr>
          <a:lstStyle/>
          <a:p>
            <a:r>
              <a:rPr lang="en-GB" dirty="0" smtClean="0"/>
              <a:t>‘The greatest calamity that can befall people is not that they should be born blind, but rather that they should have eyes and yet fail to see.’</a:t>
            </a:r>
          </a:p>
          <a:p>
            <a:r>
              <a:rPr lang="en-GB" sz="1900" dirty="0" smtClean="0"/>
              <a:t>`				Helen Keller, 1880-1968 </a:t>
            </a:r>
            <a:endParaRPr lang="en-GB" sz="1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66800"/>
            <a:ext cx="320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VISUAL GROUPING</a:t>
            </a:r>
            <a:endParaRPr lang="en-GB" dirty="0"/>
          </a:p>
        </p:txBody>
      </p:sp>
      <p:sp>
        <p:nvSpPr>
          <p:cNvPr id="3" name="Rectangle 2"/>
          <p:cNvSpPr/>
          <p:nvPr/>
        </p:nvSpPr>
        <p:spPr>
          <a:xfrm>
            <a:off x="4800600" y="1066800"/>
            <a:ext cx="320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EXPECTATIONS</a:t>
            </a:r>
            <a:endParaRPr lang="en-GB" dirty="0"/>
          </a:p>
        </p:txBody>
      </p:sp>
      <p:sp>
        <p:nvSpPr>
          <p:cNvPr id="4" name="Isosceles Triangle 3"/>
          <p:cNvSpPr/>
          <p:nvPr/>
        </p:nvSpPr>
        <p:spPr>
          <a:xfrm>
            <a:off x="5029200" y="2590800"/>
            <a:ext cx="2819400" cy="2133600"/>
          </a:xfrm>
          <a:prstGeom prst="triangle">
            <a:avLst>
              <a:gd name="adj" fmla="val 4900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PARIS</a:t>
            </a:r>
          </a:p>
          <a:p>
            <a:pPr algn="ctr"/>
            <a:r>
              <a:rPr lang="en-GB" dirty="0" smtClean="0"/>
              <a:t>IN THE</a:t>
            </a:r>
          </a:p>
          <a:p>
            <a:pPr algn="ctr"/>
            <a:r>
              <a:rPr lang="en-GB" dirty="0" smtClean="0"/>
              <a:t>THE SPRING</a:t>
            </a:r>
          </a:p>
          <a:p>
            <a:pPr algn="ctr"/>
            <a:endParaRPr lang="en-GB" dirty="0"/>
          </a:p>
        </p:txBody>
      </p:sp>
      <p:sp>
        <p:nvSpPr>
          <p:cNvPr id="5" name="Rectangle 4"/>
          <p:cNvSpPr/>
          <p:nvPr/>
        </p:nvSpPr>
        <p:spPr>
          <a:xfrm>
            <a:off x="4038600" y="5867400"/>
            <a:ext cx="3992055" cy="369332"/>
          </a:xfrm>
          <a:prstGeom prst="rect">
            <a:avLst/>
          </a:prstGeom>
        </p:spPr>
        <p:txBody>
          <a:bodyPr wrap="none">
            <a:spAutoFit/>
          </a:bodyPr>
          <a:lstStyle/>
          <a:p>
            <a:r>
              <a:rPr lang="en-GB" dirty="0" smtClean="0"/>
              <a:t>http://brainden.com/video-illusions.htm</a:t>
            </a:r>
            <a:endParaRPr lang="en-GB" dirty="0"/>
          </a:p>
        </p:txBody>
      </p:sp>
      <p:sp>
        <p:nvSpPr>
          <p:cNvPr id="7" name="Right Arrow 6"/>
          <p:cNvSpPr/>
          <p:nvPr/>
        </p:nvSpPr>
        <p:spPr>
          <a:xfrm>
            <a:off x="685800" y="5410200"/>
            <a:ext cx="3200400" cy="1143000"/>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smtClean="0"/>
              <a:t>Cool visual illusions</a:t>
            </a:r>
            <a:endParaRPr lang="en-GB" dirty="0"/>
          </a:p>
        </p:txBody>
      </p:sp>
      <p:pic>
        <p:nvPicPr>
          <p:cNvPr id="16386" name="Picture 2" descr="What hides in this visual scene?"/>
          <p:cNvPicPr>
            <a:picLocks noChangeAspect="1" noChangeArrowheads="1"/>
          </p:cNvPicPr>
          <p:nvPr/>
        </p:nvPicPr>
        <p:blipFill>
          <a:blip r:embed="rId2" cstate="print"/>
          <a:srcRect/>
          <a:stretch>
            <a:fillRect/>
          </a:stretch>
        </p:blipFill>
        <p:spPr bwMode="auto">
          <a:xfrm>
            <a:off x="1219200" y="2057400"/>
            <a:ext cx="2743200" cy="271604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43000"/>
            <a:ext cx="320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The role of the UNCONSCIOUS</a:t>
            </a:r>
            <a:endParaRPr lang="en-GB" dirty="0"/>
          </a:p>
        </p:txBody>
      </p:sp>
      <p:sp>
        <p:nvSpPr>
          <p:cNvPr id="3" name="Rectangle 2"/>
          <p:cNvSpPr/>
          <p:nvPr/>
        </p:nvSpPr>
        <p:spPr>
          <a:xfrm>
            <a:off x="1295400" y="2743200"/>
            <a:ext cx="3124200" cy="160020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Spectacle experiment</a:t>
            </a:r>
          </a:p>
          <a:p>
            <a:pPr algn="ctr"/>
            <a:r>
              <a:rPr lang="en-GB" dirty="0" smtClean="0"/>
              <a:t>(see core text)</a:t>
            </a:r>
            <a:endParaRPr lang="en-GB" dirty="0"/>
          </a:p>
        </p:txBody>
      </p:sp>
      <p:sp>
        <p:nvSpPr>
          <p:cNvPr id="4" name="Rectangle 3"/>
          <p:cNvSpPr/>
          <p:nvPr/>
        </p:nvSpPr>
        <p:spPr>
          <a:xfrm>
            <a:off x="4876800" y="2743200"/>
            <a:ext cx="3124200" cy="16002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dirty="0" smtClean="0"/>
              <a:t>Visual </a:t>
            </a:r>
            <a:r>
              <a:rPr lang="en-GB" dirty="0" err="1" smtClean="0"/>
              <a:t>agnosia</a:t>
            </a:r>
            <a:endParaRPr lang="en-GB" dirty="0" smtClean="0"/>
          </a:p>
          <a:p>
            <a:pPr algn="ctr"/>
            <a:r>
              <a:rPr lang="en-GB" dirty="0" smtClean="0"/>
              <a:t>(see reading core text)</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696200" cy="769441"/>
          </a:xfrm>
          <a:prstGeom prst="rect">
            <a:avLst/>
          </a:prstGeom>
          <a:noFill/>
        </p:spPr>
        <p:txBody>
          <a:bodyPr wrap="square" rtlCol="0">
            <a:spAutoFit/>
          </a:bodyPr>
          <a:lstStyle/>
          <a:p>
            <a:r>
              <a:rPr lang="en-GB" sz="4400" dirty="0" smtClean="0"/>
              <a:t>The selectivity of perception</a:t>
            </a:r>
            <a:endParaRPr lang="en-GB" sz="4400" dirty="0"/>
          </a:p>
        </p:txBody>
      </p:sp>
      <p:sp>
        <p:nvSpPr>
          <p:cNvPr id="3" name="Rectangle 2"/>
          <p:cNvSpPr/>
          <p:nvPr/>
        </p:nvSpPr>
        <p:spPr>
          <a:xfrm>
            <a:off x="990600" y="2362200"/>
            <a:ext cx="3962400" cy="1143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Conscious  mind treats certain sense perceptions as backgrounds and others as important (foreground)</a:t>
            </a:r>
            <a:endParaRPr lang="en-GB" dirty="0"/>
          </a:p>
        </p:txBody>
      </p:sp>
      <p:sp>
        <p:nvSpPr>
          <p:cNvPr id="4" name="Rectangle 3"/>
          <p:cNvSpPr/>
          <p:nvPr/>
        </p:nvSpPr>
        <p:spPr>
          <a:xfrm>
            <a:off x="3276600" y="4495800"/>
            <a:ext cx="4267200" cy="1295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Subjective factors (such as mood and interest) affect the way your perceive the world through sense perceptions.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5257800" cy="13716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t>How would a tree be perceived by a biologist, a logger, an environmentalists, a native American?</a:t>
            </a:r>
            <a:endParaRPr lang="en-GB" dirty="0"/>
          </a:p>
        </p:txBody>
      </p:sp>
      <p:sp>
        <p:nvSpPr>
          <p:cNvPr id="3" name="Rectangle 2"/>
          <p:cNvSpPr/>
          <p:nvPr/>
        </p:nvSpPr>
        <p:spPr>
          <a:xfrm>
            <a:off x="3048000" y="2667000"/>
            <a:ext cx="5410200" cy="1295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t>To which extent do you think  that the culture you come from affects the way in which you see the world?</a:t>
            </a:r>
            <a:endParaRPr lang="en-GB" dirty="0"/>
          </a:p>
        </p:txBody>
      </p:sp>
      <p:sp>
        <p:nvSpPr>
          <p:cNvPr id="4" name="Rectangle 3"/>
          <p:cNvSpPr/>
          <p:nvPr/>
        </p:nvSpPr>
        <p:spPr>
          <a:xfrm>
            <a:off x="1143000" y="4495800"/>
            <a:ext cx="6477000" cy="1676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t>In which emotional state do we see the world with the greatest clarity and objectivity?</a:t>
            </a:r>
            <a:br>
              <a:rPr lang="en-GB" dirty="0" smtClean="0"/>
            </a:br>
            <a:r>
              <a:rPr lang="en-GB" dirty="0" smtClean="0"/>
              <a:t>Can you find examples of occasions in which your emotional state has affected your sense perception? (focus on ALL senses)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43000" y="990600"/>
            <a:ext cx="7086600" cy="1295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4400" dirty="0" smtClean="0"/>
              <a:t>Seeing is believing?</a:t>
            </a:r>
            <a:endParaRPr lang="en-GB" sz="4400" dirty="0"/>
          </a:p>
        </p:txBody>
      </p:sp>
      <p:sp>
        <p:nvSpPr>
          <p:cNvPr id="4" name="Rounded Rectangle 3"/>
          <p:cNvSpPr/>
          <p:nvPr/>
        </p:nvSpPr>
        <p:spPr>
          <a:xfrm>
            <a:off x="2286000" y="2667000"/>
            <a:ext cx="4953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Or believing is seeing?</a:t>
            </a:r>
            <a:endParaRPr lang="en-GB" sz="2800" dirty="0"/>
          </a:p>
        </p:txBody>
      </p:sp>
      <p:sp>
        <p:nvSpPr>
          <p:cNvPr id="5" name="Oval 4"/>
          <p:cNvSpPr/>
          <p:nvPr/>
        </p:nvSpPr>
        <p:spPr>
          <a:xfrm>
            <a:off x="381000" y="3352800"/>
            <a:ext cx="3810000" cy="1524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smtClean="0"/>
              <a:t>Have you ever been so in love that you saw someone as more handsome/pretty than this person was?</a:t>
            </a:r>
            <a:endParaRPr lang="en-GB" dirty="0"/>
          </a:p>
        </p:txBody>
      </p:sp>
      <p:sp>
        <p:nvSpPr>
          <p:cNvPr id="6" name="Oval 5"/>
          <p:cNvSpPr/>
          <p:nvPr/>
        </p:nvSpPr>
        <p:spPr>
          <a:xfrm>
            <a:off x="4876800" y="3505200"/>
            <a:ext cx="3733800" cy="16764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What are the possible problems with eye-witness testimonies? What are the legal implications?</a:t>
            </a:r>
            <a:endParaRPr lang="en-GB" dirty="0"/>
          </a:p>
        </p:txBody>
      </p:sp>
      <p:sp>
        <p:nvSpPr>
          <p:cNvPr id="7" name="Oval 6"/>
          <p:cNvSpPr/>
          <p:nvPr/>
        </p:nvSpPr>
        <p:spPr>
          <a:xfrm>
            <a:off x="1752600" y="5105400"/>
            <a:ext cx="4114800" cy="1524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How real are you childhood memories? How much is fact and how much reconstruction?</a:t>
            </a:r>
            <a:endParaRPr lang="en-GB" dirty="0"/>
          </a:p>
        </p:txBody>
      </p:sp>
      <p:sp>
        <p:nvSpPr>
          <p:cNvPr id="8" name="Rectangle 7"/>
          <p:cNvSpPr/>
          <p:nvPr/>
        </p:nvSpPr>
        <p:spPr>
          <a:xfrm>
            <a:off x="5410200" y="5486400"/>
            <a:ext cx="3048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Extension activity: for </a:t>
            </a:r>
            <a:r>
              <a:rPr lang="en-GB" dirty="0" smtClean="0"/>
              <a:t>the psychology students: research real versus perceived trauma.</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685800"/>
            <a:ext cx="6172200" cy="461665"/>
          </a:xfrm>
          <a:prstGeom prst="rect">
            <a:avLst/>
          </a:prstGeom>
          <a:noFill/>
        </p:spPr>
        <p:txBody>
          <a:bodyPr wrap="square" rtlCol="0">
            <a:spAutoFit/>
          </a:bodyPr>
          <a:lstStyle/>
          <a:p>
            <a:r>
              <a:rPr lang="en-GB" sz="2400" dirty="0" smtClean="0"/>
              <a:t>DISTINGUISHING APPEARANCE FROM REALITY</a:t>
            </a:r>
            <a:endParaRPr lang="en-GB" sz="2400" dirty="0"/>
          </a:p>
        </p:txBody>
      </p:sp>
      <p:sp>
        <p:nvSpPr>
          <p:cNvPr id="5" name="Oval 4"/>
          <p:cNvSpPr/>
          <p:nvPr/>
        </p:nvSpPr>
        <p:spPr>
          <a:xfrm>
            <a:off x="381000" y="1524000"/>
            <a:ext cx="2971800" cy="9144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dirty="0" smtClean="0"/>
              <a:t>Problem of misinterpretation of perception</a:t>
            </a:r>
            <a:endParaRPr lang="en-GB" dirty="0"/>
          </a:p>
        </p:txBody>
      </p:sp>
      <p:sp>
        <p:nvSpPr>
          <p:cNvPr id="6" name="Oval 5"/>
          <p:cNvSpPr/>
          <p:nvPr/>
        </p:nvSpPr>
        <p:spPr>
          <a:xfrm>
            <a:off x="2971800" y="2133600"/>
            <a:ext cx="2971800" cy="9144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GB" dirty="0" smtClean="0"/>
              <a:t>Problem of failure to perceive</a:t>
            </a:r>
            <a:endParaRPr lang="en-GB" dirty="0"/>
          </a:p>
        </p:txBody>
      </p:sp>
      <p:sp>
        <p:nvSpPr>
          <p:cNvPr id="7" name="Oval 6"/>
          <p:cNvSpPr/>
          <p:nvPr/>
        </p:nvSpPr>
        <p:spPr>
          <a:xfrm>
            <a:off x="5638800" y="1524000"/>
            <a:ext cx="2971800" cy="9144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Problem of misremembering</a:t>
            </a:r>
            <a:endParaRPr lang="en-GB" dirty="0"/>
          </a:p>
        </p:txBody>
      </p:sp>
      <p:sp>
        <p:nvSpPr>
          <p:cNvPr id="8" name="Down Arrow 7"/>
          <p:cNvSpPr/>
          <p:nvPr/>
        </p:nvSpPr>
        <p:spPr>
          <a:xfrm>
            <a:off x="3733800" y="3505200"/>
            <a:ext cx="16764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ounded Rectangle 8"/>
          <p:cNvSpPr/>
          <p:nvPr/>
        </p:nvSpPr>
        <p:spPr>
          <a:xfrm>
            <a:off x="838200" y="5181600"/>
            <a:ext cx="7315200" cy="1447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It is useful to confirm one sense perception with the evidence of a second sense (</a:t>
            </a:r>
            <a:r>
              <a:rPr lang="en-GB" dirty="0" err="1" smtClean="0"/>
              <a:t>eg</a:t>
            </a:r>
            <a:r>
              <a:rPr lang="en-GB" dirty="0" smtClean="0"/>
              <a:t> bent pencil). Secondly, you should check whether your sense perception  coherently fits in with your world view (</a:t>
            </a:r>
            <a:r>
              <a:rPr lang="en-GB" dirty="0" err="1" smtClean="0"/>
              <a:t>eg</a:t>
            </a:r>
            <a:r>
              <a:rPr lang="en-GB" dirty="0" smtClean="0"/>
              <a:t> Charles Bonnet </a:t>
            </a:r>
            <a:r>
              <a:rPr lang="en-GB" dirty="0" smtClean="0"/>
              <a:t>hallucinations –Ted </a:t>
            </a:r>
            <a:r>
              <a:rPr lang="en-GB" dirty="0" err="1" smtClean="0"/>
              <a:t>talkl</a:t>
            </a:r>
            <a:r>
              <a:rPr lang="en-GB" dirty="0" smtClean="0"/>
              <a:t>). </a:t>
            </a:r>
            <a:r>
              <a:rPr lang="en-GB" dirty="0" smtClean="0"/>
              <a:t>Thirdly, it is useful to confirm your perception through the independent testimony of other people.</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Ultimate reality</a:t>
            </a:r>
            <a:endParaRPr lang="en-GB" dirty="0"/>
          </a:p>
        </p:txBody>
      </p:sp>
      <p:sp>
        <p:nvSpPr>
          <p:cNvPr id="3" name="Rectangle 2"/>
          <p:cNvSpPr/>
          <p:nvPr/>
        </p:nvSpPr>
        <p:spPr>
          <a:xfrm>
            <a:off x="2286000" y="1371600"/>
            <a:ext cx="5257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To which extent are we limited by our sense perception? To which extent is human perception limited?</a:t>
            </a:r>
            <a:endParaRPr lang="en-GB" dirty="0"/>
          </a:p>
        </p:txBody>
      </p:sp>
      <p:sp>
        <p:nvSpPr>
          <p:cNvPr id="4" name="Rounded Rectangle 3"/>
          <p:cNvSpPr/>
          <p:nvPr/>
        </p:nvSpPr>
        <p:spPr>
          <a:xfrm>
            <a:off x="457200" y="3581400"/>
            <a:ext cx="2362200" cy="990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The tickle is not in the feather. (Galileo)</a:t>
            </a:r>
            <a:endParaRPr lang="en-GB" dirty="0"/>
          </a:p>
        </p:txBody>
      </p:sp>
      <p:sp>
        <p:nvSpPr>
          <p:cNvPr id="5" name="Rounded Rectangle 4"/>
          <p:cNvSpPr/>
          <p:nvPr/>
        </p:nvSpPr>
        <p:spPr>
          <a:xfrm>
            <a:off x="3276600" y="4572000"/>
            <a:ext cx="2819400" cy="1295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If a tree falls in a forest and there is no one (or no animal) there to hear it, does it make a sound?</a:t>
            </a:r>
            <a:endParaRPr lang="en-GB" dirty="0"/>
          </a:p>
        </p:txBody>
      </p:sp>
      <p:pic>
        <p:nvPicPr>
          <p:cNvPr id="24578" name="Picture 2" descr="http://chowpon.files.wordpress.com/2012/02/tickle-feather.jpeg"/>
          <p:cNvPicPr>
            <a:picLocks noChangeAspect="1" noChangeArrowheads="1"/>
          </p:cNvPicPr>
          <p:nvPr/>
        </p:nvPicPr>
        <p:blipFill>
          <a:blip r:embed="rId2" cstate="print"/>
          <a:srcRect/>
          <a:stretch>
            <a:fillRect/>
          </a:stretch>
        </p:blipFill>
        <p:spPr bwMode="auto">
          <a:xfrm>
            <a:off x="457200" y="4800600"/>
            <a:ext cx="2173694" cy="1447800"/>
          </a:xfrm>
          <a:prstGeom prst="rect">
            <a:avLst/>
          </a:prstGeom>
          <a:noFill/>
        </p:spPr>
      </p:pic>
      <p:pic>
        <p:nvPicPr>
          <p:cNvPr id="24580" name="Picture 4" descr="http://whatislumber.com/images/falling_tree.jpg"/>
          <p:cNvPicPr>
            <a:picLocks noChangeAspect="1" noChangeArrowheads="1"/>
          </p:cNvPicPr>
          <p:nvPr/>
        </p:nvPicPr>
        <p:blipFill>
          <a:blip r:embed="rId3" cstate="print"/>
          <a:srcRect/>
          <a:stretch>
            <a:fillRect/>
          </a:stretch>
        </p:blipFill>
        <p:spPr bwMode="auto">
          <a:xfrm>
            <a:off x="3352800" y="2590800"/>
            <a:ext cx="2679163" cy="1790701"/>
          </a:xfrm>
          <a:prstGeom prst="rect">
            <a:avLst/>
          </a:prstGeom>
          <a:noFill/>
        </p:spPr>
      </p:pic>
      <p:sp>
        <p:nvSpPr>
          <p:cNvPr id="8" name="Rounded Rectangle 7"/>
          <p:cNvSpPr/>
          <p:nvPr/>
        </p:nvSpPr>
        <p:spPr>
          <a:xfrm>
            <a:off x="6248400" y="2590800"/>
            <a:ext cx="2438400" cy="1371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How do you KNOW that the light goes out when you close the fridge door?</a:t>
            </a:r>
            <a:endParaRPr lang="en-GB" dirty="0"/>
          </a:p>
        </p:txBody>
      </p:sp>
      <p:pic>
        <p:nvPicPr>
          <p:cNvPr id="24582" name="Picture 6" descr="http://cleaningdilemmas.blogetery.com/files/2012/03/sharp-fridge.jpg"/>
          <p:cNvPicPr>
            <a:picLocks noChangeAspect="1" noChangeArrowheads="1"/>
          </p:cNvPicPr>
          <p:nvPr/>
        </p:nvPicPr>
        <p:blipFill>
          <a:blip r:embed="rId4" cstate="print"/>
          <a:srcRect/>
          <a:stretch>
            <a:fillRect/>
          </a:stretch>
        </p:blipFill>
        <p:spPr bwMode="auto">
          <a:xfrm>
            <a:off x="7010400" y="4114800"/>
            <a:ext cx="1114827" cy="228599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905000" y="685800"/>
            <a:ext cx="5715000" cy="10668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3200" dirty="0" smtClean="0"/>
              <a:t>What is really out there?</a:t>
            </a:r>
            <a:endParaRPr lang="en-GB" sz="3200" dirty="0"/>
          </a:p>
        </p:txBody>
      </p:sp>
      <p:sp>
        <p:nvSpPr>
          <p:cNvPr id="5" name="Rectangle 4"/>
          <p:cNvSpPr/>
          <p:nvPr/>
        </p:nvSpPr>
        <p:spPr>
          <a:xfrm>
            <a:off x="609600" y="5943600"/>
            <a:ext cx="7467600" cy="646331"/>
          </a:xfrm>
          <a:prstGeom prst="rect">
            <a:avLst/>
          </a:prstGeom>
        </p:spPr>
        <p:txBody>
          <a:bodyPr wrap="square">
            <a:spAutoFit/>
          </a:bodyPr>
          <a:lstStyle/>
          <a:p>
            <a:r>
              <a:rPr lang="en-GB" dirty="0" smtClean="0"/>
              <a:t>http://www.ted.com/talks/john_lloyd_an_animated_tour_of_the_invisible.html</a:t>
            </a:r>
            <a:endParaRPr lang="en-GB" dirty="0"/>
          </a:p>
        </p:txBody>
      </p:sp>
      <p:pic>
        <p:nvPicPr>
          <p:cNvPr id="23554" name="Picture 2"/>
          <p:cNvPicPr>
            <a:picLocks noChangeAspect="1" noChangeArrowheads="1"/>
          </p:cNvPicPr>
          <p:nvPr/>
        </p:nvPicPr>
        <p:blipFill>
          <a:blip r:embed="rId2" cstate="print"/>
          <a:srcRect/>
          <a:stretch>
            <a:fillRect/>
          </a:stretch>
        </p:blipFill>
        <p:spPr bwMode="auto">
          <a:xfrm>
            <a:off x="2362200" y="2057400"/>
            <a:ext cx="4673600"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38200" y="2209800"/>
            <a:ext cx="3886200" cy="1600200"/>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GB" dirty="0" smtClean="0"/>
              <a:t>COMMON SENSE REALISM: we perceive the world mirrored as it is. What you see is what is there.</a:t>
            </a:r>
            <a:endParaRPr lang="en-GB" dirty="0"/>
          </a:p>
        </p:txBody>
      </p:sp>
      <p:sp>
        <p:nvSpPr>
          <p:cNvPr id="3" name="TextBox 2"/>
          <p:cNvSpPr txBox="1"/>
          <p:nvPr/>
        </p:nvSpPr>
        <p:spPr>
          <a:xfrm>
            <a:off x="1447800" y="838200"/>
            <a:ext cx="6096000" cy="923330"/>
          </a:xfrm>
          <a:prstGeom prst="rect">
            <a:avLst/>
          </a:prstGeom>
          <a:noFill/>
        </p:spPr>
        <p:txBody>
          <a:bodyPr wrap="square" rtlCol="0">
            <a:spAutoFit/>
          </a:bodyPr>
          <a:lstStyle/>
          <a:p>
            <a:r>
              <a:rPr lang="en-GB" sz="5400" dirty="0" smtClean="0"/>
              <a:t>Theories of reality</a:t>
            </a:r>
            <a:endParaRPr lang="en-GB" sz="5400" dirty="0"/>
          </a:p>
        </p:txBody>
      </p:sp>
      <p:sp>
        <p:nvSpPr>
          <p:cNvPr id="4" name="Oval 3"/>
          <p:cNvSpPr/>
          <p:nvPr/>
        </p:nvSpPr>
        <p:spPr>
          <a:xfrm>
            <a:off x="1828800" y="4191000"/>
            <a:ext cx="3886200" cy="16002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dirty="0" smtClean="0"/>
              <a:t>PHENOMENALISM: a radical form of empiricism: matter is a permanent possibility of sensation. To be is to be perceived.</a:t>
            </a:r>
            <a:endParaRPr lang="en-GB" dirty="0"/>
          </a:p>
        </p:txBody>
      </p:sp>
      <p:sp>
        <p:nvSpPr>
          <p:cNvPr id="5" name="Oval 4"/>
          <p:cNvSpPr/>
          <p:nvPr/>
        </p:nvSpPr>
        <p:spPr>
          <a:xfrm>
            <a:off x="4800600" y="2819400"/>
            <a:ext cx="3886200" cy="16002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smtClean="0"/>
              <a:t>SCIENTIFIC REALISM: the world exists as an independent reality, very different from the way we perceive it. </a:t>
            </a:r>
            <a:endParaRPr lang="en-GB" dirty="0"/>
          </a:p>
        </p:txBody>
      </p:sp>
      <p:sp>
        <p:nvSpPr>
          <p:cNvPr id="6" name="Rounded Rectangle 5"/>
          <p:cNvSpPr/>
          <p:nvPr/>
        </p:nvSpPr>
        <p:spPr>
          <a:xfrm>
            <a:off x="5943600" y="4800600"/>
            <a:ext cx="2590800" cy="1371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Which theory do you prefer? What are the limitations of each theory of reality?</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6934200" cy="1295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GB" sz="1200" b="1" dirty="0" smtClean="0">
                <a:solidFill>
                  <a:schemeClr val="tx1"/>
                </a:solidFill>
              </a:rPr>
              <a:t>Helen Adams Keller</a:t>
            </a:r>
            <a:r>
              <a:rPr lang="en-GB" sz="1200" dirty="0" smtClean="0">
                <a:solidFill>
                  <a:schemeClr val="tx1"/>
                </a:solidFill>
              </a:rPr>
              <a:t> (June 27, 1880 – June 1, 1968) was an American author,  political activist and lecturer. She was the first deaf blind person to earn a Bachelor of Arts degree.</a:t>
            </a:r>
            <a:r>
              <a:rPr lang="en-GB" sz="1200" baseline="30000" dirty="0" smtClean="0">
                <a:solidFill>
                  <a:schemeClr val="tx1"/>
                </a:solidFill>
              </a:rPr>
              <a:t>[</a:t>
            </a:r>
            <a:r>
              <a:rPr lang="en-GB" sz="1200" dirty="0" smtClean="0">
                <a:solidFill>
                  <a:schemeClr val="tx1"/>
                </a:solidFill>
              </a:rPr>
              <a:t>The story of how Keller's teacher, Anne Sullivan broke through the isolation imposed by a near complete lack of language, allowing the girl to blossom as she learned to communicate, has become widely known through the dramatic depictions of the play and film The Miracle Worker.</a:t>
            </a:r>
            <a:endParaRPr lang="en-GB" sz="1200" dirty="0">
              <a:solidFill>
                <a:schemeClr val="tx1"/>
              </a:solidFill>
            </a:endParaRPr>
          </a:p>
        </p:txBody>
      </p:sp>
      <p:pic>
        <p:nvPicPr>
          <p:cNvPr id="1026" name="Picture 2" descr="http://upload.wikimedia.org/wikipedia/commons/thumb/f/f9/Hellen_Keller_circa_1920.jpg/220px-Hellen_Keller_circa_1920.jpg">
            <a:hlinkClick r:id="rId2"/>
          </p:cNvPr>
          <p:cNvPicPr>
            <a:picLocks noChangeAspect="1" noChangeArrowheads="1"/>
          </p:cNvPicPr>
          <p:nvPr/>
        </p:nvPicPr>
        <p:blipFill>
          <a:blip r:embed="rId3" cstate="print"/>
          <a:srcRect/>
          <a:stretch>
            <a:fillRect/>
          </a:stretch>
        </p:blipFill>
        <p:spPr bwMode="auto">
          <a:xfrm>
            <a:off x="4343400" y="2057400"/>
            <a:ext cx="3459236" cy="3962400"/>
          </a:xfrm>
          <a:prstGeom prst="rect">
            <a:avLst/>
          </a:prstGeom>
          <a:noFill/>
        </p:spPr>
      </p:pic>
      <p:pic>
        <p:nvPicPr>
          <p:cNvPr id="1028" name="Picture 4" descr="http://upload.wikimedia.org/wikipedia/commons/thumb/7/74/Helen_Keller_with_Anne_Sullivan_in_July_1888.jpg/220px-Helen_Keller_with_Anne_Sullivan_in_July_1888.jpg">
            <a:hlinkClick r:id="rId4"/>
          </p:cNvPr>
          <p:cNvPicPr>
            <a:picLocks noChangeAspect="1" noChangeArrowheads="1"/>
          </p:cNvPicPr>
          <p:nvPr/>
        </p:nvPicPr>
        <p:blipFill>
          <a:blip r:embed="rId5" cstate="print"/>
          <a:srcRect/>
          <a:stretch>
            <a:fillRect/>
          </a:stretch>
        </p:blipFill>
        <p:spPr bwMode="auto">
          <a:xfrm>
            <a:off x="838200" y="2057400"/>
            <a:ext cx="3124472" cy="4038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43000"/>
            <a:ext cx="4267200" cy="1524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dirty="0" smtClean="0"/>
          </a:p>
          <a:p>
            <a:pPr algn="ctr"/>
            <a:r>
              <a:rPr lang="en-GB" dirty="0" smtClean="0"/>
              <a:t>Sense perception through sight, sound, touch, taste and smell allows us to communicate with the outside world.</a:t>
            </a:r>
            <a:endParaRPr lang="en-GB" dirty="0"/>
          </a:p>
        </p:txBody>
      </p:sp>
      <p:sp>
        <p:nvSpPr>
          <p:cNvPr id="9" name="Down Arrow 8"/>
          <p:cNvSpPr/>
          <p:nvPr/>
        </p:nvSpPr>
        <p:spPr>
          <a:xfrm>
            <a:off x="3962400" y="2667000"/>
            <a:ext cx="1143000" cy="1295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1371600" y="4114800"/>
            <a:ext cx="6400800" cy="2057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Keller, who was both deaf and blind, was initially completely isolated from the world. If you, for some reason, had to sacrifice one of your senses, which one would it be?</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1066800"/>
            <a:ext cx="6019800" cy="12954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GB" dirty="0" smtClean="0"/>
              <a:t>Anne Sullivan, one of the most inspirational teachers (and Ms </a:t>
            </a:r>
            <a:r>
              <a:rPr lang="en-GB" dirty="0" err="1" smtClean="0"/>
              <a:t>Gulinck’s</a:t>
            </a:r>
            <a:r>
              <a:rPr lang="en-GB" dirty="0" smtClean="0"/>
              <a:t> role model), helped Keller made sense of the world by relying on senses other than sight and sound.</a:t>
            </a:r>
            <a:endParaRPr lang="en-GB" dirty="0"/>
          </a:p>
        </p:txBody>
      </p:sp>
      <p:sp>
        <p:nvSpPr>
          <p:cNvPr id="3" name="Rounded Rectangle 2"/>
          <p:cNvSpPr/>
          <p:nvPr/>
        </p:nvSpPr>
        <p:spPr>
          <a:xfrm>
            <a:off x="1219200" y="3200400"/>
            <a:ext cx="7162800" cy="2743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Yet, most of us rely heavily on sight to make sense of the world. Many figures of speech and metaphorical expressions evolve around the sense if sight (</a:t>
            </a:r>
            <a:r>
              <a:rPr lang="en-GB" dirty="0" err="1" smtClean="0"/>
              <a:t>eg</a:t>
            </a:r>
            <a:r>
              <a:rPr lang="en-GB" dirty="0" smtClean="0"/>
              <a:t> ‘I see what you mean’) or, to a lesser extent, hearing (‘I hear you’).  No language which I am aware of uses the expression ‘I smell what you mean’, but you may prove me wrong!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62000" y="990600"/>
            <a:ext cx="7391400" cy="1219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Introductory activities: focus on the less dominant senses</a:t>
            </a:r>
            <a:endParaRPr lang="en-GB" dirty="0"/>
          </a:p>
        </p:txBody>
      </p:sp>
      <p:sp>
        <p:nvSpPr>
          <p:cNvPr id="3" name="Rectangle 2"/>
          <p:cNvSpPr/>
          <p:nvPr/>
        </p:nvSpPr>
        <p:spPr>
          <a:xfrm>
            <a:off x="5029200" y="4572000"/>
            <a:ext cx="3886200" cy="646331"/>
          </a:xfrm>
          <a:prstGeom prst="rect">
            <a:avLst/>
          </a:prstGeom>
        </p:spPr>
        <p:txBody>
          <a:bodyPr wrap="square">
            <a:spAutoFit/>
          </a:bodyPr>
          <a:lstStyle/>
          <a:p>
            <a:r>
              <a:rPr lang="en-GB" u="sng" dirty="0" smtClean="0">
                <a:hlinkClick r:id="rId2"/>
              </a:rPr>
              <a:t>http://www.youtube.com/watch?v=qLziFMF4DHA</a:t>
            </a:r>
            <a:endParaRPr lang="en-GB" dirty="0"/>
          </a:p>
        </p:txBody>
      </p:sp>
      <p:sp>
        <p:nvSpPr>
          <p:cNvPr id="6" name="Rounded Rectangle 5"/>
          <p:cNvSpPr/>
          <p:nvPr/>
        </p:nvSpPr>
        <p:spPr>
          <a:xfrm>
            <a:off x="762000" y="4495800"/>
            <a:ext cx="3429000" cy="19050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800" dirty="0" smtClean="0"/>
              <a:t>Pheromone dating parties</a:t>
            </a:r>
          </a:p>
          <a:p>
            <a:pPr algn="ctr"/>
            <a:r>
              <a:rPr lang="en-GB" sz="1200" dirty="0" smtClean="0"/>
              <a:t>http</a:t>
            </a:r>
            <a:r>
              <a:rPr lang="en-GB" sz="1200" dirty="0" smtClean="0"/>
              <a:t>://</a:t>
            </a:r>
            <a:r>
              <a:rPr lang="en-GB" sz="1200" dirty="0" smtClean="0"/>
              <a:t>www.huffingtonpost.com/2012/06/23/pheromone-parties_n_1621175.html</a:t>
            </a:r>
            <a:endParaRPr lang="en-GB" sz="1200" dirty="0"/>
          </a:p>
        </p:txBody>
      </p:sp>
      <p:sp>
        <p:nvSpPr>
          <p:cNvPr id="7" name="Rounded Rectangle 6"/>
          <p:cNvSpPr/>
          <p:nvPr/>
        </p:nvSpPr>
        <p:spPr>
          <a:xfrm>
            <a:off x="5791200" y="5257800"/>
            <a:ext cx="2743200" cy="11430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smtClean="0"/>
              <a:t>The boy who sees without eyes</a:t>
            </a:r>
            <a:endParaRPr lang="en-GB" dirty="0"/>
          </a:p>
        </p:txBody>
      </p:sp>
      <p:sp>
        <p:nvSpPr>
          <p:cNvPr id="8" name="Rounded Rectangle 7"/>
          <p:cNvSpPr/>
          <p:nvPr/>
        </p:nvSpPr>
        <p:spPr>
          <a:xfrm>
            <a:off x="1143000" y="2667000"/>
            <a:ext cx="3124200" cy="1524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smtClean="0"/>
              <a:t>Make a list of sounds, smells and tastes which remind you of your childhood. Are they stronger triggers of the subconscious than sight?</a:t>
            </a:r>
            <a:endParaRPr lang="en-GB" dirty="0"/>
          </a:p>
        </p:txBody>
      </p:sp>
      <p:sp>
        <p:nvSpPr>
          <p:cNvPr id="9" name="Rounded Rectangle 8"/>
          <p:cNvSpPr/>
          <p:nvPr/>
        </p:nvSpPr>
        <p:spPr>
          <a:xfrm>
            <a:off x="5257800" y="2362200"/>
            <a:ext cx="3124200" cy="1676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3600" dirty="0" smtClean="0"/>
              <a:t>Deaf orchestra</a:t>
            </a:r>
          </a:p>
          <a:p>
            <a:pPr algn="ctr"/>
            <a:r>
              <a:rPr lang="en-GB" dirty="0" smtClean="0"/>
              <a:t>http</a:t>
            </a:r>
            <a:r>
              <a:rPr lang="en-GB" dirty="0" smtClean="0"/>
              <a:t>://www.guardian.co.uk/society/2009/jun/24/deaf-youth-orchestra</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685800"/>
            <a:ext cx="6934200" cy="1371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Keller’s achievements were truly inspirational. She demonstrated that  one can make sense of the world without relying on the dominating senses. She also illustrated the limitations of empiricism.</a:t>
            </a:r>
            <a:endParaRPr lang="en-GB" dirty="0"/>
          </a:p>
        </p:txBody>
      </p:sp>
      <p:sp>
        <p:nvSpPr>
          <p:cNvPr id="3" name="Rectangle 2"/>
          <p:cNvSpPr/>
          <p:nvPr/>
        </p:nvSpPr>
        <p:spPr>
          <a:xfrm>
            <a:off x="2895600" y="2438400"/>
            <a:ext cx="3657600" cy="9906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dirty="0" smtClean="0"/>
              <a:t>Empiricism: school of philosophy which claims that ALL knowledge derives from perceptual experience</a:t>
            </a:r>
            <a:endParaRPr lang="en-GB" dirty="0"/>
          </a:p>
        </p:txBody>
      </p:sp>
      <p:sp>
        <p:nvSpPr>
          <p:cNvPr id="5" name="Rectangle 4"/>
          <p:cNvSpPr/>
          <p:nvPr/>
        </p:nvSpPr>
        <p:spPr>
          <a:xfrm>
            <a:off x="914400" y="4267200"/>
            <a:ext cx="7543800" cy="1066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What are the advantages and limitations of perception as a way of knowing?</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371600"/>
            <a:ext cx="7239000" cy="1371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Common sense realism: the position that perception is passive and relatively straightforward. The notion that perception gives us an accurate picture of reality.  </a:t>
            </a:r>
            <a:endParaRPr lang="en-GB" dirty="0"/>
          </a:p>
        </p:txBody>
      </p:sp>
      <p:sp>
        <p:nvSpPr>
          <p:cNvPr id="3" name="Rectangle 2"/>
          <p:cNvSpPr/>
          <p:nvPr/>
        </p:nvSpPr>
        <p:spPr>
          <a:xfrm>
            <a:off x="1219200" y="3276600"/>
            <a:ext cx="7086600" cy="1828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Do you agree with the notion of common-sense realism?</a:t>
            </a:r>
          </a:p>
          <a:p>
            <a:pPr algn="ctr"/>
            <a:r>
              <a:rPr lang="en-GB" dirty="0" smtClean="0"/>
              <a:t>Is perception and active or passive process?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924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Perception is a complex process. Our experience of the world is affected by what is out there, but also by the structure of our sense organs and our minds.</a:t>
            </a:r>
            <a:endParaRPr lang="en-GB" dirty="0"/>
          </a:p>
        </p:txBody>
      </p:sp>
      <p:sp>
        <p:nvSpPr>
          <p:cNvPr id="3" name="Oval 2"/>
          <p:cNvSpPr/>
          <p:nvPr/>
        </p:nvSpPr>
        <p:spPr>
          <a:xfrm>
            <a:off x="1371600" y="3733800"/>
            <a:ext cx="2895600" cy="1371600"/>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dirty="0" smtClean="0"/>
              <a:t>SENSATION</a:t>
            </a:r>
            <a:endParaRPr lang="en-GB" dirty="0"/>
          </a:p>
        </p:txBody>
      </p:sp>
      <p:sp>
        <p:nvSpPr>
          <p:cNvPr id="4" name="Oval 3"/>
          <p:cNvSpPr/>
          <p:nvPr/>
        </p:nvSpPr>
        <p:spPr>
          <a:xfrm>
            <a:off x="5105400" y="3733800"/>
            <a:ext cx="2895600" cy="1371600"/>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INTERPRETATION</a:t>
            </a:r>
            <a:endParaRPr lang="en-GB" dirty="0"/>
          </a:p>
        </p:txBody>
      </p:sp>
      <p:sp>
        <p:nvSpPr>
          <p:cNvPr id="5" name="Rounded Rectangle 4"/>
          <p:cNvSpPr/>
          <p:nvPr/>
        </p:nvSpPr>
        <p:spPr>
          <a:xfrm>
            <a:off x="2819400" y="2362200"/>
            <a:ext cx="3505200" cy="9906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PERCEPTION:</a:t>
            </a:r>
            <a:endParaRPr lang="en-GB" dirty="0"/>
          </a:p>
        </p:txBody>
      </p:sp>
      <p:cxnSp>
        <p:nvCxnSpPr>
          <p:cNvPr id="7" name="Straight Arrow Connector 6"/>
          <p:cNvCxnSpPr>
            <a:stCxn id="5" idx="2"/>
            <a:endCxn id="3" idx="7"/>
          </p:cNvCxnSpPr>
          <p:nvPr/>
        </p:nvCxnSpPr>
        <p:spPr>
          <a:xfrm rot="5400000">
            <a:off x="3916642" y="3279308"/>
            <a:ext cx="581866" cy="7288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2"/>
            <a:endCxn id="4" idx="1"/>
          </p:cNvCxnSpPr>
          <p:nvPr/>
        </p:nvCxnSpPr>
        <p:spPr>
          <a:xfrm rot="16200000" flipH="1">
            <a:off x="4759792" y="3165007"/>
            <a:ext cx="581866" cy="957451"/>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990600"/>
            <a:ext cx="6096000" cy="707886"/>
          </a:xfrm>
          <a:prstGeom prst="rect">
            <a:avLst/>
          </a:prstGeom>
          <a:noFill/>
        </p:spPr>
        <p:txBody>
          <a:bodyPr wrap="square" rtlCol="0">
            <a:spAutoFit/>
          </a:bodyPr>
          <a:lstStyle/>
          <a:p>
            <a:r>
              <a:rPr lang="en-GB" sz="4000" b="1" dirty="0" smtClean="0"/>
              <a:t>PERCEPTUAL ILLUSIONS:</a:t>
            </a:r>
            <a:endParaRPr lang="en-GB" sz="4000" b="1" dirty="0"/>
          </a:p>
        </p:txBody>
      </p:sp>
      <p:sp>
        <p:nvSpPr>
          <p:cNvPr id="3" name="Rectangle 2"/>
          <p:cNvSpPr/>
          <p:nvPr/>
        </p:nvSpPr>
        <p:spPr>
          <a:xfrm>
            <a:off x="609600" y="1981200"/>
            <a:ext cx="320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CONTEXT</a:t>
            </a:r>
            <a:endParaRPr lang="en-GB" dirty="0"/>
          </a:p>
        </p:txBody>
      </p:sp>
      <p:sp>
        <p:nvSpPr>
          <p:cNvPr id="5" name="Rectangle 4"/>
          <p:cNvSpPr/>
          <p:nvPr/>
        </p:nvSpPr>
        <p:spPr>
          <a:xfrm>
            <a:off x="4724400" y="1981200"/>
            <a:ext cx="3200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FIGURE-GROUND</a:t>
            </a:r>
            <a:endParaRPr lang="en-GB" dirty="0"/>
          </a:p>
        </p:txBody>
      </p:sp>
      <p:pic>
        <p:nvPicPr>
          <p:cNvPr id="17410" name="Picture 2" descr="Dali Illusion">
            <a:hlinkClick r:id="rId2" tooltip="Profile of Salvador Dali is made out of woman's silhouette."/>
          </p:cNvPr>
          <p:cNvPicPr>
            <a:picLocks noChangeAspect="1" noChangeArrowheads="1"/>
          </p:cNvPicPr>
          <p:nvPr/>
        </p:nvPicPr>
        <p:blipFill>
          <a:blip r:embed="rId3" cstate="print"/>
          <a:srcRect/>
          <a:stretch>
            <a:fillRect/>
          </a:stretch>
        </p:blipFill>
        <p:spPr bwMode="auto">
          <a:xfrm>
            <a:off x="4724400" y="2819400"/>
            <a:ext cx="3086100" cy="3429001"/>
          </a:xfrm>
          <a:prstGeom prst="rect">
            <a:avLst/>
          </a:prstGeom>
          <a:noFill/>
        </p:spPr>
      </p:pic>
      <p:pic>
        <p:nvPicPr>
          <p:cNvPr id="17412" name="Picture 4" descr="Ponzo Illusion">
            <a:hlinkClick r:id="rId4" tooltip="Both green lines are equal - we just expected it to be in 3D, however, perspective does not apply for this 2D image. Our understanding of perspective is crucial for survival, however, at the same time it can trick us into seeing something which is not real like on this 2D image."/>
          </p:cNvPr>
          <p:cNvPicPr>
            <a:picLocks noChangeAspect="1" noChangeArrowheads="1"/>
          </p:cNvPicPr>
          <p:nvPr/>
        </p:nvPicPr>
        <p:blipFill>
          <a:blip r:embed="rId5" cstate="print"/>
          <a:srcRect/>
          <a:stretch>
            <a:fillRect/>
          </a:stretch>
        </p:blipFill>
        <p:spPr bwMode="auto">
          <a:xfrm>
            <a:off x="609600" y="2895600"/>
            <a:ext cx="3273920" cy="32575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942</Words>
  <Application>Microsoft Office PowerPoint</Application>
  <PresentationFormat>On-screen Show (4:3)</PresentationFormat>
  <Paragraphs>71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Ways of knowing: Perception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Ultimate reality</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of knowing: Perception</dc:title>
  <dc:creator/>
  <cp:lastModifiedBy>agulinck</cp:lastModifiedBy>
  <cp:revision>61</cp:revision>
  <dcterms:created xsi:type="dcterms:W3CDTF">2006-08-16T00:00:00Z</dcterms:created>
  <dcterms:modified xsi:type="dcterms:W3CDTF">2012-11-01T00:31:19Z</dcterms:modified>
</cp:coreProperties>
</file>