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handoutMasterIdLst>
    <p:handoutMasterId r:id="rId29"/>
  </p:handoutMasterIdLst>
  <p:sldIdLst>
    <p:sldId id="256" r:id="rId2"/>
    <p:sldId id="258" r:id="rId3"/>
    <p:sldId id="283" r:id="rId4"/>
    <p:sldId id="261" r:id="rId5"/>
    <p:sldId id="275" r:id="rId6"/>
    <p:sldId id="281" r:id="rId7"/>
    <p:sldId id="279" r:id="rId8"/>
    <p:sldId id="260" r:id="rId9"/>
    <p:sldId id="263" r:id="rId10"/>
    <p:sldId id="285" r:id="rId11"/>
    <p:sldId id="286" r:id="rId12"/>
    <p:sldId id="287" r:id="rId13"/>
    <p:sldId id="264" r:id="rId14"/>
    <p:sldId id="282" r:id="rId15"/>
    <p:sldId id="284" r:id="rId16"/>
    <p:sldId id="265" r:id="rId17"/>
    <p:sldId id="288" r:id="rId18"/>
    <p:sldId id="278" r:id="rId19"/>
    <p:sldId id="266" r:id="rId20"/>
    <p:sldId id="274" r:id="rId21"/>
    <p:sldId id="280" r:id="rId22"/>
    <p:sldId id="268" r:id="rId23"/>
    <p:sldId id="269" r:id="rId24"/>
    <p:sldId id="270" r:id="rId25"/>
    <p:sldId id="273"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B7D68C-F68F-4162-8AFC-34BF7393EBBD}" type="datetimeFigureOut">
              <a:rPr lang="en-US" smtClean="0"/>
              <a:pPr/>
              <a:t>12/3/2013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014F3A-67DB-47A8-9D56-987134AD3AE3}"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B5FBA-FDE5-4182-A4DD-4CEA5E8E79B0}" type="datetimeFigureOut">
              <a:rPr lang="en-US" smtClean="0"/>
              <a:pPr/>
              <a:t>12/3/2013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128B6-E7AE-4925-83DE-D91734454C9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D8128B6-E7AE-4925-83DE-D91734454C93}" type="slidenum">
              <a:rPr lang="en-GB" smtClean="0"/>
              <a:pPr/>
              <a:t>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D8128B6-E7AE-4925-83DE-D91734454C93}"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12/3/2013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12/3/2013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12/3/2013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12/3/2013</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12/3/2013</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12/3/2013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12/3/2013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ed.com/talks/susan_savage_rumbaugh_on_apes_that_writ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bab.la/news/world-languages.html" TargetMode="Externa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934200" cy="762000"/>
          </a:xfrm>
        </p:spPr>
        <p:txBody>
          <a:bodyPr/>
          <a:lstStyle/>
          <a:p>
            <a:r>
              <a:rPr lang="en-GB" dirty="0" smtClean="0"/>
              <a:t>Lost in translation</a:t>
            </a:r>
            <a:endParaRPr lang="en-GB" dirty="0"/>
          </a:p>
        </p:txBody>
      </p:sp>
      <p:pic>
        <p:nvPicPr>
          <p:cNvPr id="5" name="Picture 4" descr="http://a3.sphotos.ak.fbcdn.net/hphotos-ak-ash4/298925_256087467760335_118319738203776_639397_355012585_n.jpg"/>
          <p:cNvPicPr/>
          <p:nvPr/>
        </p:nvPicPr>
        <p:blipFill>
          <a:blip r:embed="rId2" cstate="print"/>
          <a:srcRect/>
          <a:stretch>
            <a:fillRect/>
          </a:stretch>
        </p:blipFill>
        <p:spPr bwMode="auto">
          <a:xfrm>
            <a:off x="1143000" y="1371600"/>
            <a:ext cx="6781800" cy="4267200"/>
          </a:xfrm>
          <a:prstGeom prst="rect">
            <a:avLst/>
          </a:prstGeom>
          <a:noFill/>
          <a:ln w="9525">
            <a:noFill/>
            <a:miter lim="800000"/>
            <a:headEnd/>
            <a:tailEnd/>
          </a:ln>
        </p:spPr>
      </p:pic>
      <p:sp>
        <p:nvSpPr>
          <p:cNvPr id="6" name="Rectangle 5"/>
          <p:cNvSpPr/>
          <p:nvPr/>
        </p:nvSpPr>
        <p:spPr>
          <a:xfrm>
            <a:off x="2362200" y="5750004"/>
            <a:ext cx="6781800" cy="1107996"/>
          </a:xfrm>
          <a:prstGeom prst="rect">
            <a:avLst/>
          </a:prstGeom>
        </p:spPr>
        <p:txBody>
          <a:bodyPr wrap="square">
            <a:spAutoFit/>
          </a:bodyPr>
          <a:lstStyle/>
          <a:p>
            <a:endParaRPr lang="en-GB" dirty="0" smtClean="0"/>
          </a:p>
          <a:p>
            <a:r>
              <a:rPr lang="en-GB" sz="2400" dirty="0" smtClean="0">
                <a:solidFill>
                  <a:srgbClr val="002060"/>
                </a:solidFill>
              </a:rPr>
              <a:t>What is lost in translation from one language to another? Why? </a:t>
            </a:r>
          </a:p>
        </p:txBody>
      </p:sp>
      <p:sp>
        <p:nvSpPr>
          <p:cNvPr id="7" name="Rectangle 6"/>
          <p:cNvSpPr/>
          <p:nvPr/>
        </p:nvSpPr>
        <p:spPr>
          <a:xfrm>
            <a:off x="304800" y="6096000"/>
            <a:ext cx="1828800" cy="646331"/>
          </a:xfrm>
          <a:prstGeom prst="rect">
            <a:avLst/>
          </a:prstGeom>
        </p:spPr>
        <p:txBody>
          <a:bodyPr wrap="square">
            <a:spAutoFit/>
          </a:bodyPr>
          <a:lstStyle/>
          <a:p>
            <a:r>
              <a:rPr lang="en-GB" dirty="0" smtClean="0"/>
              <a:t>If only translating was this simple...</a:t>
            </a:r>
            <a:endParaRPr lang="en-GB" dirty="0"/>
          </a:p>
        </p:txBody>
      </p:sp>
      <p:sp>
        <p:nvSpPr>
          <p:cNvPr id="8" name="Right Arrow 7"/>
          <p:cNvSpPr/>
          <p:nvPr/>
        </p:nvSpPr>
        <p:spPr>
          <a:xfrm rot="19619566">
            <a:off x="114573" y="4978545"/>
            <a:ext cx="1772869" cy="945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Pormpuraaw</a:t>
            </a:r>
            <a:r>
              <a:rPr lang="en-GB" dirty="0" smtClean="0"/>
              <a:t> </a:t>
            </a:r>
            <a:r>
              <a:rPr lang="en-GB" sz="1800" dirty="0" smtClean="0"/>
              <a:t>(remote Aboriginal Community in Australia)</a:t>
            </a:r>
            <a:endParaRPr lang="en-GB" sz="1800" dirty="0"/>
          </a:p>
        </p:txBody>
      </p:sp>
      <p:sp>
        <p:nvSpPr>
          <p:cNvPr id="4" name="Content Placeholder 3"/>
          <p:cNvSpPr>
            <a:spLocks noGrp="1"/>
          </p:cNvSpPr>
          <p:nvPr>
            <p:ph sz="quarter" idx="2"/>
          </p:nvPr>
        </p:nvSpPr>
        <p:spPr/>
        <p:txBody>
          <a:bodyPr>
            <a:normAutofit lnSpcReduction="10000"/>
          </a:bodyPr>
          <a:lstStyle/>
          <a:p>
            <a:r>
              <a:rPr lang="en-GB" sz="2400" dirty="0" smtClean="0"/>
              <a:t>Absolute cardinal directions.</a:t>
            </a:r>
          </a:p>
          <a:p>
            <a:r>
              <a:rPr lang="en-GB" sz="2400" dirty="0" smtClean="0"/>
              <a:t>Hello: Where are you going?</a:t>
            </a:r>
          </a:p>
          <a:p>
            <a:r>
              <a:rPr lang="en-GB" sz="2400" dirty="0" smtClean="0"/>
              <a:t>1/3 world languages uses absolute directions for space.</a:t>
            </a:r>
          </a:p>
          <a:p>
            <a:r>
              <a:rPr lang="en-GB" sz="2400" dirty="0" smtClean="0"/>
              <a:t>Necessity to have excellent sense of orientation.</a:t>
            </a:r>
          </a:p>
          <a:p>
            <a:r>
              <a:rPr lang="en-GB" sz="2400" dirty="0" smtClean="0"/>
              <a:t>Space-time: research pictures temporal order. (East to West)</a:t>
            </a:r>
          </a:p>
          <a:p>
            <a:endParaRPr lang="en-GB" dirty="0" smtClean="0"/>
          </a:p>
          <a:p>
            <a:endParaRPr lang="en-GB" dirty="0" smtClean="0"/>
          </a:p>
          <a:p>
            <a:endParaRPr lang="en-GB" dirty="0"/>
          </a:p>
        </p:txBody>
      </p:sp>
      <p:pic>
        <p:nvPicPr>
          <p:cNvPr id="5" name="Picture 2" descr="http://gulfregionnews.com.au/wp-content/uploads/2009/07/Mabel-and-Cecilia-Pormpuraaw-courtesy-Pormpuraaw-art-centre1.jpg"/>
          <p:cNvPicPr>
            <a:picLocks noGrp="1" noChangeAspect="1" noChangeArrowheads="1"/>
          </p:cNvPicPr>
          <p:nvPr>
            <p:ph sz="quarter" idx="1"/>
          </p:nvPr>
        </p:nvPicPr>
        <p:blipFill>
          <a:blip r:embed="rId3" cstate="print"/>
          <a:srcRect/>
          <a:stretch>
            <a:fillRect/>
          </a:stretch>
        </p:blipFill>
        <p:spPr bwMode="auto">
          <a:xfrm>
            <a:off x="548897" y="2133600"/>
            <a:ext cx="3945501" cy="3429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Mandarin</a:t>
            </a:r>
            <a:endParaRPr lang="en-GB" dirty="0"/>
          </a:p>
        </p:txBody>
      </p:sp>
      <p:sp>
        <p:nvSpPr>
          <p:cNvPr id="4" name="Content Placeholder 3"/>
          <p:cNvSpPr>
            <a:spLocks noGrp="1"/>
          </p:cNvSpPr>
          <p:nvPr>
            <p:ph sz="quarter" idx="2"/>
          </p:nvPr>
        </p:nvSpPr>
        <p:spPr>
          <a:xfrm>
            <a:off x="4844901" y="1589567"/>
            <a:ext cx="3886200" cy="4354033"/>
          </a:xfrm>
        </p:spPr>
        <p:txBody>
          <a:bodyPr/>
          <a:lstStyle/>
          <a:p>
            <a:r>
              <a:rPr lang="en-GB" dirty="0" smtClean="0"/>
              <a:t>Future can be below</a:t>
            </a:r>
          </a:p>
          <a:p>
            <a:r>
              <a:rPr lang="en-GB" dirty="0" smtClean="0"/>
              <a:t>Past can be above</a:t>
            </a:r>
          </a:p>
          <a:p>
            <a:r>
              <a:rPr lang="en-GB" dirty="0" smtClean="0"/>
              <a:t>Sense of space/time is influenced by the language you speak.</a:t>
            </a:r>
          </a:p>
          <a:p>
            <a:r>
              <a:rPr lang="en-GB" dirty="0" smtClean="0"/>
              <a:t>Will this have an influence on the metaphors you use?</a:t>
            </a:r>
          </a:p>
        </p:txBody>
      </p:sp>
      <p:pic>
        <p:nvPicPr>
          <p:cNvPr id="5" name="Picture 6" descr="http://t3.gstatic.com/images?q=tbn:ANd9GcTVVAi1qpEeeZLfwZM5kgirJRCS4FOVzpSl8cFtW8XrQ6X2Qda2"/>
          <p:cNvPicPr>
            <a:picLocks noGrp="1" noChangeAspect="1" noChangeArrowheads="1"/>
          </p:cNvPicPr>
          <p:nvPr>
            <p:ph sz="quarter" idx="1"/>
          </p:nvPr>
        </p:nvPicPr>
        <p:blipFill>
          <a:blip r:embed="rId2" cstate="print"/>
          <a:srcRect/>
          <a:stretch>
            <a:fillRect/>
          </a:stretch>
        </p:blipFill>
        <p:spPr bwMode="auto">
          <a:xfrm>
            <a:off x="381000" y="2667000"/>
            <a:ext cx="4080899" cy="1946275"/>
          </a:xfrm>
          <a:prstGeom prst="rect">
            <a:avLst/>
          </a:prstGeom>
          <a:noFill/>
        </p:spPr>
      </p:pic>
      <p:sp>
        <p:nvSpPr>
          <p:cNvPr id="6" name="Rectangle 5"/>
          <p:cNvSpPr/>
          <p:nvPr/>
        </p:nvSpPr>
        <p:spPr>
          <a:xfrm>
            <a:off x="457200" y="6096000"/>
            <a:ext cx="8077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Hebrew: right to left, </a:t>
            </a:r>
            <a:r>
              <a:rPr lang="en-GB" dirty="0" err="1" smtClean="0"/>
              <a:t>Aymara</a:t>
            </a:r>
            <a:r>
              <a:rPr lang="en-GB" dirty="0" smtClean="0"/>
              <a:t> (South America: future behind and past in the front)</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Japanese</a:t>
            </a:r>
            <a:endParaRPr lang="en-GB" dirty="0"/>
          </a:p>
        </p:txBody>
      </p:sp>
      <p:sp>
        <p:nvSpPr>
          <p:cNvPr id="4" name="Content Placeholder 3"/>
          <p:cNvSpPr>
            <a:spLocks noGrp="1"/>
          </p:cNvSpPr>
          <p:nvPr>
            <p:ph sz="quarter" idx="2"/>
          </p:nvPr>
        </p:nvSpPr>
        <p:spPr/>
        <p:txBody>
          <a:bodyPr>
            <a:normAutofit fontScale="92500" lnSpcReduction="20000"/>
          </a:bodyPr>
          <a:lstStyle/>
          <a:p>
            <a:r>
              <a:rPr lang="en-GB" dirty="0" smtClean="0"/>
              <a:t>Speakers of Japanese (and Spanish) prefer to express causality without referring to agents. </a:t>
            </a:r>
          </a:p>
          <a:p>
            <a:r>
              <a:rPr lang="en-GB" dirty="0" smtClean="0"/>
              <a:t>Memory tests after video footage (accidents): different conclusions.</a:t>
            </a:r>
          </a:p>
          <a:p>
            <a:r>
              <a:rPr lang="en-GB" dirty="0" smtClean="0"/>
              <a:t>Subjects of languages who express agents would give harsher punishment to agent.</a:t>
            </a:r>
            <a:endParaRPr lang="en-GB" dirty="0"/>
          </a:p>
        </p:txBody>
      </p:sp>
      <p:pic>
        <p:nvPicPr>
          <p:cNvPr id="5" name="Picture 10" descr="http://t3.gstatic.com/images?q=tbn:ANd9GcSGX9SAl7xO12lE7cS_Sca_bbZC9JW9I69Yvjiu8FGvPYgQOPUn"/>
          <p:cNvPicPr>
            <a:picLocks noGrp="1" noChangeAspect="1" noChangeArrowheads="1"/>
          </p:cNvPicPr>
          <p:nvPr>
            <p:ph sz="quarter" idx="1"/>
          </p:nvPr>
        </p:nvPicPr>
        <p:blipFill>
          <a:blip r:embed="rId2" cstate="print"/>
          <a:srcRect/>
          <a:stretch>
            <a:fillRect/>
          </a:stretch>
        </p:blipFill>
        <p:spPr bwMode="auto">
          <a:xfrm>
            <a:off x="838200" y="2438400"/>
            <a:ext cx="3845951" cy="2895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305800" cy="990600"/>
          </a:xfrm>
        </p:spPr>
        <p:txBody>
          <a:bodyPr>
            <a:normAutofit/>
          </a:bodyPr>
          <a:lstStyle/>
          <a:p>
            <a:r>
              <a:rPr lang="en-GB" sz="2000" dirty="0" smtClean="0"/>
              <a:t>People who speak differently think differently</a:t>
            </a:r>
            <a:r>
              <a:rPr lang="en-GB" sz="3200" dirty="0" smtClean="0"/>
              <a:t>.</a:t>
            </a:r>
            <a:endParaRPr lang="en-GB" sz="3200" dirty="0"/>
          </a:p>
        </p:txBody>
      </p:sp>
      <p:sp>
        <p:nvSpPr>
          <p:cNvPr id="5" name="Content Placeholder 4"/>
          <p:cNvSpPr>
            <a:spLocks noGrp="1"/>
          </p:cNvSpPr>
          <p:nvPr>
            <p:ph sz="quarter" idx="1"/>
          </p:nvPr>
        </p:nvSpPr>
        <p:spPr>
          <a:xfrm>
            <a:off x="609600" y="1600200"/>
            <a:ext cx="8229600" cy="4800600"/>
          </a:xfrm>
        </p:spPr>
        <p:txBody>
          <a:bodyPr/>
          <a:lstStyle/>
          <a:p>
            <a:r>
              <a:rPr lang="en-GB" sz="1600" dirty="0" smtClean="0"/>
              <a:t>Space (</a:t>
            </a:r>
            <a:r>
              <a:rPr lang="en-GB" sz="1600" dirty="0" err="1" smtClean="0"/>
              <a:t>Pormpuraaw</a:t>
            </a:r>
            <a:r>
              <a:rPr lang="en-GB" sz="1600" dirty="0" smtClean="0"/>
              <a:t>)  </a:t>
            </a:r>
          </a:p>
          <a:p>
            <a:endParaRPr lang="en-GB" sz="1600" dirty="0" smtClean="0"/>
          </a:p>
          <a:p>
            <a:pPr>
              <a:buNone/>
            </a:pPr>
            <a:endParaRPr lang="en-GB" sz="1600" dirty="0" smtClean="0"/>
          </a:p>
          <a:p>
            <a:pPr>
              <a:buNone/>
            </a:pPr>
            <a:endParaRPr lang="en-GB" sz="1600" dirty="0" smtClean="0"/>
          </a:p>
          <a:p>
            <a:pPr>
              <a:buNone/>
            </a:pPr>
            <a:endParaRPr lang="en-GB" sz="1600" dirty="0" smtClean="0"/>
          </a:p>
          <a:p>
            <a:endParaRPr lang="en-GB" sz="1600" dirty="0" smtClean="0"/>
          </a:p>
          <a:p>
            <a:r>
              <a:rPr lang="en-GB" sz="1600" dirty="0" smtClean="0"/>
              <a:t>Time (Mandarin)</a:t>
            </a:r>
          </a:p>
          <a:p>
            <a:endParaRPr lang="en-GB" sz="1600" dirty="0" smtClean="0"/>
          </a:p>
          <a:p>
            <a:pPr>
              <a:buNone/>
            </a:pPr>
            <a:endParaRPr lang="en-GB" sz="1600" dirty="0" smtClean="0"/>
          </a:p>
          <a:p>
            <a:pPr>
              <a:buNone/>
            </a:pPr>
            <a:endParaRPr lang="en-GB" sz="1600" dirty="0" smtClean="0"/>
          </a:p>
          <a:p>
            <a:r>
              <a:rPr lang="en-GB" sz="1600" dirty="0" smtClean="0"/>
              <a:t>Causality (English versus Spanish and Japanese)</a:t>
            </a:r>
          </a:p>
          <a:p>
            <a:pPr>
              <a:buNone/>
            </a:pPr>
            <a:endParaRPr lang="en-GB" dirty="0" smtClean="0"/>
          </a:p>
          <a:p>
            <a:pPr>
              <a:buNone/>
            </a:pPr>
            <a:endParaRPr lang="en-GB" dirty="0" smtClean="0"/>
          </a:p>
          <a:p>
            <a:pPr>
              <a:buNone/>
            </a:pPr>
            <a:endParaRPr lang="en-GB" dirty="0" smtClean="0"/>
          </a:p>
          <a:p>
            <a:pPr>
              <a:buNone/>
            </a:pPr>
            <a:endParaRPr lang="en-GB" dirty="0"/>
          </a:p>
        </p:txBody>
      </p:sp>
      <p:sp>
        <p:nvSpPr>
          <p:cNvPr id="6" name="Right Arrow 5"/>
          <p:cNvSpPr/>
          <p:nvPr/>
        </p:nvSpPr>
        <p:spPr>
          <a:xfrm>
            <a:off x="457200" y="5715000"/>
            <a:ext cx="1828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2514600" y="5334000"/>
            <a:ext cx="6172200" cy="1371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People who </a:t>
            </a:r>
            <a:r>
              <a:rPr lang="en-GB" u="sng" dirty="0" smtClean="0"/>
              <a:t>speak different languages do think differently</a:t>
            </a:r>
            <a:r>
              <a:rPr lang="en-GB" dirty="0" smtClean="0"/>
              <a:t>. This has implications for their way of life and the societies they build. This, in its turn, implies that language shapes their thought.</a:t>
            </a:r>
            <a:endParaRPr lang="en-GB" dirty="0"/>
          </a:p>
        </p:txBody>
      </p:sp>
      <p:pic>
        <p:nvPicPr>
          <p:cNvPr id="14338" name="Picture 2" descr="http://gulfregionnews.com.au/wp-content/uploads/2009/07/Mabel-and-Cecilia-Pormpuraaw-courtesy-Pormpuraaw-art-centre1.jpg"/>
          <p:cNvPicPr>
            <a:picLocks noChangeAspect="1" noChangeArrowheads="1"/>
          </p:cNvPicPr>
          <p:nvPr/>
        </p:nvPicPr>
        <p:blipFill>
          <a:blip r:embed="rId2" cstate="print"/>
          <a:srcRect/>
          <a:stretch>
            <a:fillRect/>
          </a:stretch>
        </p:blipFill>
        <p:spPr bwMode="auto">
          <a:xfrm>
            <a:off x="2971800" y="1524000"/>
            <a:ext cx="1905000" cy="1371600"/>
          </a:xfrm>
          <a:prstGeom prst="rect">
            <a:avLst/>
          </a:prstGeom>
          <a:noFill/>
        </p:spPr>
      </p:pic>
      <p:pic>
        <p:nvPicPr>
          <p:cNvPr id="14342" name="Picture 6" descr="http://t3.gstatic.com/images?q=tbn:ANd9GcTVVAi1qpEeeZLfwZM5kgirJRCS4FOVzpSl8cFtW8XrQ6X2Qda2"/>
          <p:cNvPicPr>
            <a:picLocks noChangeAspect="1" noChangeArrowheads="1"/>
          </p:cNvPicPr>
          <p:nvPr/>
        </p:nvPicPr>
        <p:blipFill>
          <a:blip r:embed="rId3" cstate="print"/>
          <a:srcRect/>
          <a:stretch>
            <a:fillRect/>
          </a:stretch>
        </p:blipFill>
        <p:spPr bwMode="auto">
          <a:xfrm>
            <a:off x="2514600" y="3429000"/>
            <a:ext cx="2077064" cy="990600"/>
          </a:xfrm>
          <a:prstGeom prst="rect">
            <a:avLst/>
          </a:prstGeom>
          <a:noFill/>
        </p:spPr>
      </p:pic>
      <p:pic>
        <p:nvPicPr>
          <p:cNvPr id="14346" name="Picture 10" descr="http://t3.gstatic.com/images?q=tbn:ANd9GcSGX9SAl7xO12lE7cS_Sca_bbZC9JW9I69Yvjiu8FGvPYgQOPUn"/>
          <p:cNvPicPr>
            <a:picLocks noChangeAspect="1" noChangeArrowheads="1"/>
          </p:cNvPicPr>
          <p:nvPr/>
        </p:nvPicPr>
        <p:blipFill>
          <a:blip r:embed="rId4" cstate="print"/>
          <a:srcRect/>
          <a:stretch>
            <a:fillRect/>
          </a:stretch>
        </p:blipFill>
        <p:spPr bwMode="auto">
          <a:xfrm>
            <a:off x="5181600" y="4114800"/>
            <a:ext cx="1552575" cy="1168927"/>
          </a:xfrm>
          <a:prstGeom prst="rect">
            <a:avLst/>
          </a:prstGeom>
          <a:noFill/>
        </p:spPr>
      </p:pic>
      <p:sp>
        <p:nvSpPr>
          <p:cNvPr id="13" name="Title 3"/>
          <p:cNvSpPr txBox="1">
            <a:spLocks/>
          </p:cNvSpPr>
          <p:nvPr/>
        </p:nvSpPr>
        <p:spPr>
          <a:xfrm>
            <a:off x="6553200" y="381000"/>
            <a:ext cx="1371600" cy="838200"/>
          </a:xfrm>
          <a:prstGeom prst="rect">
            <a:avLst/>
          </a:prstGeom>
        </p:spPr>
        <p:txBody>
          <a:bodyPr vert="horz"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smtClean="0">
                <a:ln>
                  <a:noFill/>
                </a:ln>
                <a:solidFill>
                  <a:schemeClr val="tx2"/>
                </a:solidFill>
                <a:effectLst/>
                <a:uLnTx/>
                <a:uFillTx/>
                <a:latin typeface="+mj-lt"/>
                <a:ea typeface="+mj-ea"/>
                <a:cs typeface="+mj-cs"/>
              </a:rPr>
              <a:t>Examples of </a:t>
            </a:r>
            <a:r>
              <a:rPr kumimoji="0" lang="en-GB" sz="1400" b="0" i="0" u="none" strike="noStrike" kern="1200" cap="none" spc="0" normalizeH="0" baseline="0" noProof="0" dirty="0" err="1" smtClean="0">
                <a:ln>
                  <a:noFill/>
                </a:ln>
                <a:solidFill>
                  <a:schemeClr val="tx2"/>
                </a:solidFill>
                <a:effectLst/>
                <a:uLnTx/>
                <a:uFillTx/>
                <a:latin typeface="+mj-lt"/>
                <a:ea typeface="+mj-ea"/>
                <a:cs typeface="+mj-cs"/>
              </a:rPr>
              <a:t>Boroditsky’s</a:t>
            </a:r>
            <a:r>
              <a:rPr kumimoji="0" lang="en-GB" sz="1400" b="0" i="0" u="none" strike="noStrike" kern="1200" cap="none" spc="0" normalizeH="0" baseline="0" noProof="0" dirty="0" smtClean="0">
                <a:ln>
                  <a:noFill/>
                </a:ln>
                <a:solidFill>
                  <a:schemeClr val="tx2"/>
                </a:solidFill>
                <a:effectLst/>
                <a:uLnTx/>
                <a:uFillTx/>
                <a:latin typeface="+mj-lt"/>
                <a:ea typeface="+mj-ea"/>
                <a:cs typeface="+mj-cs"/>
              </a:rPr>
              <a:t> cognitive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400" b="0" i="0" u="none" strike="noStrike" kern="1200" cap="none" spc="0" normalizeH="0" baseline="0" noProof="0" dirty="0" smtClean="0">
                <a:ln>
                  <a:noFill/>
                </a:ln>
                <a:solidFill>
                  <a:schemeClr val="tx2"/>
                </a:solidFill>
                <a:effectLst/>
                <a:uLnTx/>
                <a:uFillTx/>
                <a:latin typeface="+mj-lt"/>
                <a:ea typeface="+mj-ea"/>
                <a:cs typeface="+mj-cs"/>
              </a:rPr>
              <a:t>scientific research</a:t>
            </a:r>
            <a:endParaRPr kumimoji="0" lang="en-GB" sz="1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a:xfrm>
            <a:off x="1371600" y="2057400"/>
            <a:ext cx="7620000" cy="609600"/>
          </a:xfrm>
        </p:spPr>
        <p:txBody>
          <a:bodyPr>
            <a:normAutofit fontScale="90000"/>
          </a:bodyPr>
          <a:lstStyle/>
          <a:p>
            <a:r>
              <a:rPr lang="en-GB" sz="3100" dirty="0" smtClean="0">
                <a:solidFill>
                  <a:schemeClr val="bg1"/>
                </a:solidFill>
                <a:sym typeface="Wingdings" pitchFamily="2" charset="2"/>
              </a:rPr>
              <a:t>2) Does the language we speak shape the way we think and know?</a:t>
            </a:r>
            <a:r>
              <a:rPr lang="en-GB" dirty="0" smtClean="0"/>
              <a:t/>
            </a:r>
            <a:br>
              <a:rPr lang="en-GB" dirty="0" smtClean="0"/>
            </a:br>
            <a:endParaRPr lang="en-GB" dirty="0"/>
          </a:p>
        </p:txBody>
      </p:sp>
      <p:pic>
        <p:nvPicPr>
          <p:cNvPr id="32771" name="Picture 3"/>
          <p:cNvPicPr>
            <a:picLocks noChangeAspect="1" noChangeArrowheads="1"/>
          </p:cNvPicPr>
          <p:nvPr/>
        </p:nvPicPr>
        <p:blipFill>
          <a:blip r:embed="rId2" cstate="print"/>
          <a:srcRect/>
          <a:stretch>
            <a:fillRect/>
          </a:stretch>
        </p:blipFill>
        <p:spPr bwMode="auto">
          <a:xfrm>
            <a:off x="1371600" y="2743200"/>
            <a:ext cx="28575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0" y="2667000"/>
            <a:ext cx="4953000" cy="2954655"/>
          </a:xfrm>
          <a:prstGeom prst="rect">
            <a:avLst/>
          </a:prstGeom>
        </p:spPr>
        <p:txBody>
          <a:bodyPr wrap="square">
            <a:spAutoFit/>
          </a:bodyPr>
          <a:lstStyle/>
          <a:p>
            <a:r>
              <a:rPr lang="en-GB" sz="2800" dirty="0" smtClean="0">
                <a:solidFill>
                  <a:srgbClr val="002060"/>
                </a:solidFill>
              </a:rPr>
              <a:t>To what degree might different languages shape in their speakers different concepts of themselves and the world? What are the implications of such differences for knowledge?</a:t>
            </a:r>
          </a:p>
          <a:p>
            <a:endParaRPr lang="en-GB" dirty="0" smtClean="0"/>
          </a:p>
        </p:txBody>
      </p:sp>
      <p:sp>
        <p:nvSpPr>
          <p:cNvPr id="7" name="Cloud Callout 6"/>
          <p:cNvSpPr/>
          <p:nvPr/>
        </p:nvSpPr>
        <p:spPr>
          <a:xfrm>
            <a:off x="1143000" y="914400"/>
            <a:ext cx="2667000" cy="1219200"/>
          </a:xfrm>
          <a:prstGeom prst="cloudCallout">
            <a:avLst>
              <a:gd name="adj1" fmla="val -36904"/>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TOK Questions</a:t>
            </a:r>
            <a:endParaRPr lang="en-GB" dirty="0"/>
          </a:p>
        </p:txBody>
      </p:sp>
      <p:pic>
        <p:nvPicPr>
          <p:cNvPr id="8" name="Picture 1"/>
          <p:cNvPicPr>
            <a:picLocks noChangeAspect="1" noChangeArrowheads="1"/>
          </p:cNvPicPr>
          <p:nvPr/>
        </p:nvPicPr>
        <p:blipFill>
          <a:blip r:embed="rId2" cstate="print"/>
          <a:srcRect/>
          <a:stretch>
            <a:fillRect/>
          </a:stretch>
        </p:blipFill>
        <p:spPr bwMode="auto">
          <a:xfrm>
            <a:off x="380999" y="2790092"/>
            <a:ext cx="2332567" cy="32297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GB" sz="2000" dirty="0" smtClean="0"/>
              <a:t>Language can also shape thought.</a:t>
            </a:r>
            <a:endParaRPr lang="en-GB" sz="2000" dirty="0"/>
          </a:p>
        </p:txBody>
      </p:sp>
      <p:sp>
        <p:nvSpPr>
          <p:cNvPr id="3" name="Content Placeholder 2"/>
          <p:cNvSpPr>
            <a:spLocks noGrp="1"/>
          </p:cNvSpPr>
          <p:nvPr>
            <p:ph sz="quarter" idx="1"/>
          </p:nvPr>
        </p:nvSpPr>
        <p:spPr>
          <a:xfrm>
            <a:off x="685800" y="1828800"/>
            <a:ext cx="5257800" cy="4495800"/>
          </a:xfrm>
        </p:spPr>
        <p:txBody>
          <a:bodyPr>
            <a:normAutofit fontScale="85000" lnSpcReduction="20000"/>
          </a:bodyPr>
          <a:lstStyle/>
          <a:p>
            <a:r>
              <a:rPr lang="en-GB" sz="2600" dirty="0" smtClean="0"/>
              <a:t>Russian: extra blue</a:t>
            </a:r>
          </a:p>
          <a:p>
            <a:pPr>
              <a:buNone/>
            </a:pPr>
            <a:r>
              <a:rPr lang="en-GB" sz="2600" dirty="0" smtClean="0">
                <a:sym typeface="Wingdings" pitchFamily="2" charset="2"/>
              </a:rPr>
              <a:t>distinguish blue better   </a:t>
            </a:r>
          </a:p>
          <a:p>
            <a:endParaRPr lang="en-GB" sz="2600" dirty="0" smtClean="0"/>
          </a:p>
          <a:p>
            <a:endParaRPr lang="en-GB" sz="2600" dirty="0" smtClean="0"/>
          </a:p>
          <a:p>
            <a:endParaRPr lang="en-GB" sz="2600" dirty="0" smtClean="0"/>
          </a:p>
          <a:p>
            <a:r>
              <a:rPr lang="en-GB" sz="2600" dirty="0" err="1" smtClean="0"/>
              <a:t>Piraha</a:t>
            </a:r>
            <a:r>
              <a:rPr lang="en-GB" sz="2600" dirty="0" smtClean="0"/>
              <a:t> tribe (Brazil) : can’t remember exact numbers</a:t>
            </a:r>
          </a:p>
          <a:p>
            <a:pPr>
              <a:buNone/>
            </a:pPr>
            <a:r>
              <a:rPr lang="en-GB" sz="2600" dirty="0" smtClean="0"/>
              <a:t>					</a:t>
            </a:r>
          </a:p>
          <a:p>
            <a:pPr>
              <a:buNone/>
            </a:pPr>
            <a:endParaRPr lang="en-GB" sz="2600" dirty="0" smtClean="0"/>
          </a:p>
          <a:p>
            <a:pPr>
              <a:buNone/>
            </a:pPr>
            <a:endParaRPr lang="en-GB" sz="2600" dirty="0" smtClean="0"/>
          </a:p>
          <a:p>
            <a:endParaRPr lang="en-GB" sz="2600" dirty="0" smtClean="0"/>
          </a:p>
          <a:p>
            <a:r>
              <a:rPr lang="en-GB" sz="2600" dirty="0" smtClean="0"/>
              <a:t>Causality English</a:t>
            </a:r>
            <a:r>
              <a:rPr lang="en-GB" sz="2600" dirty="0" smtClean="0">
                <a:sym typeface="Wingdings" pitchFamily="2" charset="2"/>
              </a:rPr>
              <a:t> justice system</a:t>
            </a:r>
          </a:p>
          <a:p>
            <a:pPr>
              <a:buNone/>
            </a:pPr>
            <a:endParaRPr lang="en-GB" dirty="0" smtClean="0">
              <a:sym typeface="Wingdings" pitchFamily="2" charset="2"/>
            </a:endParaRPr>
          </a:p>
          <a:p>
            <a:pPr>
              <a:buNone/>
            </a:pPr>
            <a:endParaRPr lang="en-GB" sz="2000" dirty="0" smtClean="0">
              <a:solidFill>
                <a:schemeClr val="accent2"/>
              </a:solidFill>
              <a:sym typeface="Wingdings" pitchFamily="2" charset="2"/>
            </a:endParaRPr>
          </a:p>
          <a:p>
            <a:pPr>
              <a:buNone/>
            </a:pPr>
            <a:endParaRPr lang="en-GB" sz="1900" dirty="0" smtClean="0">
              <a:solidFill>
                <a:schemeClr val="accent2"/>
              </a:solidFill>
              <a:sym typeface="Wingdings" pitchFamily="2" charset="2"/>
            </a:endParaRPr>
          </a:p>
          <a:p>
            <a:pPr>
              <a:buNone/>
            </a:pPr>
            <a:endParaRPr lang="en-GB" dirty="0" smtClean="0"/>
          </a:p>
        </p:txBody>
      </p:sp>
      <p:pic>
        <p:nvPicPr>
          <p:cNvPr id="12292" name="Picture 4" descr="http://t0.gstatic.com/images?q=tbn:ANd9GcSJOwwHc-smiUU-La8HLfLPRwfa4hnam1qhxxZ7ouwSrAL9fFBY"/>
          <p:cNvPicPr>
            <a:picLocks noChangeAspect="1" noChangeArrowheads="1"/>
          </p:cNvPicPr>
          <p:nvPr/>
        </p:nvPicPr>
        <p:blipFill>
          <a:blip r:embed="rId2" cstate="print"/>
          <a:srcRect/>
          <a:stretch>
            <a:fillRect/>
          </a:stretch>
        </p:blipFill>
        <p:spPr bwMode="auto">
          <a:xfrm>
            <a:off x="6553200" y="2743200"/>
            <a:ext cx="2433482" cy="1676400"/>
          </a:xfrm>
          <a:prstGeom prst="rect">
            <a:avLst/>
          </a:prstGeom>
          <a:noFill/>
        </p:spPr>
      </p:pic>
      <p:pic>
        <p:nvPicPr>
          <p:cNvPr id="12294" name="Picture 6" descr="http://t3.gstatic.com/images?q=tbn:ANd9GcTrdK5mIfnUiRsZE3y4p905LnwMqOzsg9kG4j95ttiZBRNL8QGQ"/>
          <p:cNvPicPr>
            <a:picLocks noChangeAspect="1" noChangeArrowheads="1"/>
          </p:cNvPicPr>
          <p:nvPr/>
        </p:nvPicPr>
        <p:blipFill>
          <a:blip r:embed="rId3" cstate="print"/>
          <a:srcRect/>
          <a:stretch>
            <a:fillRect/>
          </a:stretch>
        </p:blipFill>
        <p:spPr bwMode="auto">
          <a:xfrm>
            <a:off x="2971800" y="4038600"/>
            <a:ext cx="2742847" cy="1463575"/>
          </a:xfrm>
          <a:prstGeom prst="rect">
            <a:avLst/>
          </a:prstGeom>
          <a:noFill/>
        </p:spPr>
      </p:pic>
      <p:pic>
        <p:nvPicPr>
          <p:cNvPr id="12296" name="Picture 8" descr="http://t0.gstatic.com/images?q=tbn:ANd9GcTwtaJspEKHrIURULQ1euGdwR6TVstxXRKVsDWrz8vxBO4DFXgBWg"/>
          <p:cNvPicPr>
            <a:picLocks noChangeAspect="1" noChangeArrowheads="1"/>
          </p:cNvPicPr>
          <p:nvPr/>
        </p:nvPicPr>
        <p:blipFill>
          <a:blip r:embed="rId4" cstate="print"/>
          <a:srcRect/>
          <a:stretch>
            <a:fillRect/>
          </a:stretch>
        </p:blipFill>
        <p:spPr bwMode="auto">
          <a:xfrm>
            <a:off x="3429000" y="1524000"/>
            <a:ext cx="2642669" cy="1447800"/>
          </a:xfrm>
          <a:prstGeom prst="rect">
            <a:avLst/>
          </a:prstGeom>
          <a:noFill/>
        </p:spPr>
      </p:pic>
      <p:sp>
        <p:nvSpPr>
          <p:cNvPr id="7" name="Rectangle 6"/>
          <p:cNvSpPr/>
          <p:nvPr/>
        </p:nvSpPr>
        <p:spPr>
          <a:xfrm>
            <a:off x="6172200" y="4648200"/>
            <a:ext cx="2667000" cy="1905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buNone/>
            </a:pPr>
            <a:r>
              <a:rPr lang="en-GB" b="1" dirty="0" smtClean="0">
                <a:solidFill>
                  <a:schemeClr val="accent2"/>
                </a:solidFill>
                <a:sym typeface="Wingdings" pitchFamily="2" charset="2"/>
              </a:rPr>
              <a:t>What do you think? Can you find more examples in your own language?</a:t>
            </a:r>
          </a:p>
          <a:p>
            <a:pPr>
              <a:buNone/>
            </a:pPr>
            <a:endParaRPr lang="en-GB" b="1" dirty="0" smtClean="0">
              <a:solidFill>
                <a:schemeClr val="accent2"/>
              </a:solidFill>
              <a:sym typeface="Wingdings" pitchFamily="2" charset="2"/>
            </a:endParaRPr>
          </a:p>
          <a:p>
            <a:r>
              <a:rPr lang="en-GB" sz="1600" dirty="0" smtClean="0">
                <a:sym typeface="Wingdings" pitchFamily="2" charset="2"/>
              </a:rPr>
              <a:t>Gender bias sexism?</a:t>
            </a:r>
          </a:p>
          <a:p>
            <a:r>
              <a:rPr lang="en-GB" sz="1600" dirty="0" smtClean="0">
                <a:sym typeface="Wingdings" pitchFamily="2" charset="2"/>
              </a:rPr>
              <a:t>Racist expressions racism?</a:t>
            </a:r>
            <a:endParaRPr lang="en-GB" sz="16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TOK style question from article.</a:t>
            </a:r>
            <a:endParaRPr lang="en-GB" dirty="0"/>
          </a:p>
        </p:txBody>
      </p:sp>
      <p:sp>
        <p:nvSpPr>
          <p:cNvPr id="3" name="Content Placeholder 2"/>
          <p:cNvSpPr>
            <a:spLocks noGrp="1"/>
          </p:cNvSpPr>
          <p:nvPr>
            <p:ph sz="quarter" idx="1"/>
          </p:nvPr>
        </p:nvSpPr>
        <p:spPr>
          <a:xfrm>
            <a:off x="609600" y="2895600"/>
            <a:ext cx="8153400" cy="1676400"/>
          </a:xfrm>
        </p:spPr>
        <p:txBody>
          <a:bodyPr/>
          <a:lstStyle/>
          <a:p>
            <a:r>
              <a:rPr lang="en-GB" dirty="0" smtClean="0"/>
              <a:t>Does the language we speak shape our cultural values, or does the influence go the other way, or both?</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4114800"/>
            <a:ext cx="4572000" cy="1846659"/>
          </a:xfrm>
          <a:prstGeom prst="rect">
            <a:avLst/>
          </a:prstGeom>
        </p:spPr>
        <p:txBody>
          <a:bodyPr>
            <a:spAutoFit/>
          </a:bodyPr>
          <a:lstStyle/>
          <a:p>
            <a:endParaRPr lang="en-GB" dirty="0" smtClean="0"/>
          </a:p>
          <a:p>
            <a:r>
              <a:rPr lang="en-GB" sz="2400" dirty="0" smtClean="0">
                <a:solidFill>
                  <a:srgbClr val="002060"/>
                </a:solidFill>
              </a:rPr>
              <a:t>What is the role of language in creating and reinforcing social distinctions, such as class, ethnicity and gender? </a:t>
            </a:r>
          </a:p>
        </p:txBody>
      </p:sp>
      <p:sp>
        <p:nvSpPr>
          <p:cNvPr id="4" name="Rectangle 3"/>
          <p:cNvSpPr/>
          <p:nvPr/>
        </p:nvSpPr>
        <p:spPr>
          <a:xfrm>
            <a:off x="2667000" y="2057400"/>
            <a:ext cx="5105400" cy="1661993"/>
          </a:xfrm>
          <a:prstGeom prst="rect">
            <a:avLst/>
          </a:prstGeom>
        </p:spPr>
        <p:txBody>
          <a:bodyPr wrap="square">
            <a:spAutoFit/>
          </a:bodyPr>
          <a:lstStyle/>
          <a:p>
            <a:endParaRPr lang="en-GB" dirty="0" smtClean="0"/>
          </a:p>
          <a:p>
            <a:r>
              <a:rPr lang="en-GB" sz="2800" dirty="0" smtClean="0">
                <a:solidFill>
                  <a:srgbClr val="002060"/>
                </a:solidFill>
              </a:rPr>
              <a:t>What is the role of language in sustaining relationships of authority? </a:t>
            </a:r>
          </a:p>
        </p:txBody>
      </p:sp>
      <p:pic>
        <p:nvPicPr>
          <p:cNvPr id="9217" name="Picture 1"/>
          <p:cNvPicPr>
            <a:picLocks noChangeAspect="1" noChangeArrowheads="1"/>
          </p:cNvPicPr>
          <p:nvPr/>
        </p:nvPicPr>
        <p:blipFill>
          <a:blip r:embed="rId2" cstate="print"/>
          <a:srcRect/>
          <a:stretch>
            <a:fillRect/>
          </a:stretch>
        </p:blipFill>
        <p:spPr bwMode="auto">
          <a:xfrm>
            <a:off x="380999" y="2790092"/>
            <a:ext cx="2332567" cy="3229708"/>
          </a:xfrm>
          <a:prstGeom prst="rect">
            <a:avLst/>
          </a:prstGeom>
          <a:noFill/>
          <a:ln w="9525">
            <a:noFill/>
            <a:miter lim="800000"/>
            <a:headEnd/>
            <a:tailEnd/>
          </a:ln>
          <a:effectLst/>
        </p:spPr>
      </p:pic>
      <p:sp>
        <p:nvSpPr>
          <p:cNvPr id="6" name="Cloud Callout 5"/>
          <p:cNvSpPr/>
          <p:nvPr/>
        </p:nvSpPr>
        <p:spPr>
          <a:xfrm>
            <a:off x="1143000" y="914400"/>
            <a:ext cx="2667000" cy="1219200"/>
          </a:xfrm>
          <a:prstGeom prst="cloudCallout">
            <a:avLst>
              <a:gd name="adj1" fmla="val -36904"/>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TOK Questions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743200"/>
            <a:ext cx="8153400" cy="3657600"/>
          </a:xfrm>
        </p:spPr>
        <p:txBody>
          <a:bodyPr>
            <a:normAutofit/>
          </a:bodyPr>
          <a:lstStyle/>
          <a:p>
            <a:r>
              <a:rPr lang="en-GB" dirty="0" smtClean="0"/>
              <a:t>	Change the way you think?</a:t>
            </a:r>
          </a:p>
          <a:p>
            <a:r>
              <a:rPr lang="en-GB" dirty="0" smtClean="0"/>
              <a:t>	Are bilingual people more knowledgeable?</a:t>
            </a:r>
          </a:p>
          <a:p>
            <a:endParaRPr lang="en-GB" dirty="0"/>
          </a:p>
        </p:txBody>
      </p:sp>
      <p:sp>
        <p:nvSpPr>
          <p:cNvPr id="3" name="Title 2"/>
          <p:cNvSpPr>
            <a:spLocks noGrp="1"/>
          </p:cNvSpPr>
          <p:nvPr>
            <p:ph type="title"/>
          </p:nvPr>
        </p:nvSpPr>
        <p:spPr/>
        <p:txBody>
          <a:bodyPr>
            <a:normAutofit/>
          </a:bodyPr>
          <a:lstStyle/>
          <a:p>
            <a:r>
              <a:rPr lang="en-GB" dirty="0" smtClean="0"/>
              <a:t>Learning another language</a:t>
            </a:r>
            <a:endParaRPr lang="en-GB" dirty="0"/>
          </a:p>
        </p:txBody>
      </p:sp>
      <p:sp>
        <p:nvSpPr>
          <p:cNvPr id="4" name="Rectangle 3"/>
          <p:cNvSpPr/>
          <p:nvPr/>
        </p:nvSpPr>
        <p:spPr>
          <a:xfrm>
            <a:off x="2819400" y="4343400"/>
            <a:ext cx="5257800" cy="2215991"/>
          </a:xfrm>
          <a:prstGeom prst="rect">
            <a:avLst/>
          </a:prstGeom>
        </p:spPr>
        <p:txBody>
          <a:bodyPr wrap="square">
            <a:spAutoFit/>
          </a:bodyPr>
          <a:lstStyle/>
          <a:p>
            <a:endParaRPr lang="en-GB" dirty="0" smtClean="0"/>
          </a:p>
          <a:p>
            <a:pPr>
              <a:buFont typeface="Arial" pitchFamily="34" charset="0"/>
              <a:buChar char="•"/>
            </a:pPr>
            <a:r>
              <a:rPr lang="en-GB" sz="2400" dirty="0" smtClean="0">
                <a:solidFill>
                  <a:srgbClr val="002060"/>
                </a:solidFill>
              </a:rPr>
              <a:t>If people speak more than one language, is what they know different in each language?</a:t>
            </a:r>
          </a:p>
          <a:p>
            <a:pPr>
              <a:buFont typeface="Arial" pitchFamily="34" charset="0"/>
              <a:buChar char="•"/>
            </a:pPr>
            <a:r>
              <a:rPr lang="en-GB" sz="2400" dirty="0" smtClean="0">
                <a:solidFill>
                  <a:srgbClr val="002060"/>
                </a:solidFill>
              </a:rPr>
              <a:t>Does each language provide a different framework for reality? </a:t>
            </a:r>
          </a:p>
        </p:txBody>
      </p:sp>
      <p:sp>
        <p:nvSpPr>
          <p:cNvPr id="5" name="Cloud Callout 4"/>
          <p:cNvSpPr/>
          <p:nvPr/>
        </p:nvSpPr>
        <p:spPr>
          <a:xfrm>
            <a:off x="762000" y="4419600"/>
            <a:ext cx="1981200" cy="838200"/>
          </a:xfrm>
          <a:prstGeom prst="cloudCallout">
            <a:avLst>
              <a:gd name="adj1" fmla="val -36904"/>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TOK Questions</a:t>
            </a:r>
            <a:endParaRPr lang="en-GB" dirty="0"/>
          </a:p>
        </p:txBody>
      </p:sp>
      <p:pic>
        <p:nvPicPr>
          <p:cNvPr id="6" name="Picture 1"/>
          <p:cNvPicPr>
            <a:picLocks noChangeAspect="1" noChangeArrowheads="1"/>
          </p:cNvPicPr>
          <p:nvPr/>
        </p:nvPicPr>
        <p:blipFill>
          <a:blip r:embed="rId2" cstate="print"/>
          <a:srcRect/>
          <a:stretch>
            <a:fillRect/>
          </a:stretch>
        </p:blipFill>
        <p:spPr bwMode="auto">
          <a:xfrm>
            <a:off x="1981200" y="5257800"/>
            <a:ext cx="762001" cy="10550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3886200"/>
            <a:ext cx="4648200" cy="251460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endParaRPr lang="en-GB" sz="2400" dirty="0" smtClean="0"/>
          </a:p>
          <a:p>
            <a:pPr>
              <a:buFont typeface="Arial" pitchFamily="34" charset="0"/>
              <a:buChar char="•"/>
            </a:pPr>
            <a:r>
              <a:rPr lang="en-GB" sz="3400" dirty="0" smtClean="0"/>
              <a:t>Translation websites </a:t>
            </a:r>
          </a:p>
          <a:p>
            <a:pPr>
              <a:buFont typeface="Arial" pitchFamily="34" charset="0"/>
              <a:buChar char="•"/>
            </a:pPr>
            <a:r>
              <a:rPr lang="en-GB" sz="3400" dirty="0" smtClean="0"/>
              <a:t>Translating poetry</a:t>
            </a:r>
          </a:p>
          <a:p>
            <a:pPr>
              <a:buFont typeface="Arial" pitchFamily="34" charset="0"/>
              <a:buChar char="•"/>
            </a:pPr>
            <a:r>
              <a:rPr lang="en-GB" sz="3400" dirty="0" smtClean="0"/>
              <a:t>Metaphors  (big head: English </a:t>
            </a:r>
            <a:r>
              <a:rPr lang="en-GB" sz="3400" dirty="0" err="1" smtClean="0"/>
              <a:t>vs</a:t>
            </a:r>
            <a:r>
              <a:rPr lang="en-GB" sz="3400" dirty="0" smtClean="0"/>
              <a:t> Italian)</a:t>
            </a:r>
          </a:p>
          <a:p>
            <a:pPr>
              <a:buFont typeface="Arial" pitchFamily="34" charset="0"/>
              <a:buChar char="•"/>
            </a:pPr>
            <a:r>
              <a:rPr lang="en-GB" sz="3400" dirty="0" smtClean="0"/>
              <a:t>Idioms (‘to die’ in different languages) </a:t>
            </a:r>
          </a:p>
          <a:p>
            <a:pPr>
              <a:buFont typeface="Arial" pitchFamily="34" charset="0"/>
              <a:buChar char="•"/>
            </a:pPr>
            <a:r>
              <a:rPr lang="en-GB" sz="3400" dirty="0" smtClean="0"/>
              <a:t>Words  and nuances that don’t exist in certain languages (</a:t>
            </a:r>
            <a:r>
              <a:rPr lang="en-GB" sz="3400" dirty="0" err="1" smtClean="0"/>
              <a:t>weten/kennen</a:t>
            </a:r>
            <a:r>
              <a:rPr lang="en-GB" sz="3400" dirty="0" smtClean="0"/>
              <a:t>– ‘to know’)</a:t>
            </a:r>
          </a:p>
          <a:p>
            <a:endParaRPr lang="en-GB" sz="2400" dirty="0" smtClean="0"/>
          </a:p>
          <a:p>
            <a:endParaRPr lang="en-GB" dirty="0" smtClean="0"/>
          </a:p>
          <a:p>
            <a:endParaRPr lang="en-GB" dirty="0" smtClean="0"/>
          </a:p>
        </p:txBody>
      </p:sp>
      <p:sp>
        <p:nvSpPr>
          <p:cNvPr id="3" name="Title 2"/>
          <p:cNvSpPr>
            <a:spLocks noGrp="1"/>
          </p:cNvSpPr>
          <p:nvPr>
            <p:ph type="title"/>
          </p:nvPr>
        </p:nvSpPr>
        <p:spPr/>
        <p:txBody>
          <a:bodyPr/>
          <a:lstStyle/>
          <a:p>
            <a:r>
              <a:rPr lang="en-GB" dirty="0" smtClean="0"/>
              <a:t>The trouble with translations</a:t>
            </a:r>
            <a:endParaRPr lang="en-GB" dirty="0"/>
          </a:p>
        </p:txBody>
      </p:sp>
      <p:sp>
        <p:nvSpPr>
          <p:cNvPr id="5" name="Rounded Rectangle 4"/>
          <p:cNvSpPr/>
          <p:nvPr/>
        </p:nvSpPr>
        <p:spPr>
          <a:xfrm>
            <a:off x="5410200" y="3048000"/>
            <a:ext cx="3581400" cy="2362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smtClean="0">
                <a:solidFill>
                  <a:schemeClr val="bg1"/>
                </a:solidFill>
              </a:rPr>
              <a:t>But even simple sentences can be tricky to translate.</a:t>
            </a:r>
          </a:p>
          <a:p>
            <a:pPr algn="ctr"/>
            <a:r>
              <a:rPr lang="en-GB" sz="2800" dirty="0" smtClean="0">
                <a:solidFill>
                  <a:schemeClr val="bg1"/>
                </a:solidFill>
              </a:rPr>
              <a:t>Why is translating so difficult?</a:t>
            </a:r>
            <a:endParaRPr lang="en-GB" sz="2800" dirty="0">
              <a:solidFill>
                <a:schemeClr val="bg1"/>
              </a:solidFill>
            </a:endParaRPr>
          </a:p>
        </p:txBody>
      </p:sp>
      <p:sp>
        <p:nvSpPr>
          <p:cNvPr id="6" name="Text Placeholder 1"/>
          <p:cNvSpPr txBox="1">
            <a:spLocks/>
          </p:cNvSpPr>
          <p:nvPr/>
        </p:nvSpPr>
        <p:spPr>
          <a:xfrm>
            <a:off x="2667000" y="2819400"/>
            <a:ext cx="4114800" cy="1828800"/>
          </a:xfrm>
          <a:prstGeom prst="rect">
            <a:avLst/>
          </a:prstGeom>
        </p:spPr>
        <p:txBody>
          <a:bodyPr vert="horz" anchor="t">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4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8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7" name="Text Placeholder 1"/>
          <p:cNvSpPr txBox="1">
            <a:spLocks/>
          </p:cNvSpPr>
          <p:nvPr/>
        </p:nvSpPr>
        <p:spPr>
          <a:xfrm>
            <a:off x="1447800" y="1828800"/>
            <a:ext cx="6705600" cy="2362200"/>
          </a:xfrm>
          <a:prstGeom prst="rect">
            <a:avLst/>
          </a:prstGeom>
        </p:spPr>
        <p:txBody>
          <a:bodyPr vert="horz" anchor="t">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4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8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GB"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8" name="Rectangle 7"/>
          <p:cNvSpPr/>
          <p:nvPr/>
        </p:nvSpPr>
        <p:spPr>
          <a:xfrm>
            <a:off x="381000" y="2743200"/>
            <a:ext cx="3962400" cy="1066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Examples of common translation issues:</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r>
              <a:rPr lang="en-GB" dirty="0" smtClean="0"/>
              <a:t>When learning a new language we learn about human nature</a:t>
            </a:r>
          </a:p>
          <a:p>
            <a:r>
              <a:rPr lang="en-GB" dirty="0" smtClean="0"/>
              <a:t>Learning a new language is acquiring a new way of knowing/perceiving  the world </a:t>
            </a:r>
          </a:p>
          <a:p>
            <a:r>
              <a:rPr lang="en-GB" dirty="0" smtClean="0"/>
              <a:t>My language influences the way I think.</a:t>
            </a:r>
          </a:p>
          <a:p>
            <a:r>
              <a:rPr lang="en-GB" dirty="0" smtClean="0"/>
              <a:t>Translations are too complex to be ever fully accurate. Some things get ‘lost in translation’</a:t>
            </a:r>
            <a:endParaRPr lang="en-GB" dirty="0"/>
          </a:p>
        </p:txBody>
      </p:sp>
      <p:pic>
        <p:nvPicPr>
          <p:cNvPr id="7169" name="Picture 1"/>
          <p:cNvPicPr>
            <a:picLocks noChangeAspect="1" noChangeArrowheads="1"/>
          </p:cNvPicPr>
          <p:nvPr/>
        </p:nvPicPr>
        <p:blipFill>
          <a:blip r:embed="rId2" cstate="print"/>
          <a:srcRect/>
          <a:stretch>
            <a:fillRect/>
          </a:stretch>
        </p:blipFill>
        <p:spPr bwMode="auto">
          <a:xfrm>
            <a:off x="7010400" y="228600"/>
            <a:ext cx="1488393" cy="1447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71600" y="2743200"/>
            <a:ext cx="7123113" cy="3048000"/>
          </a:xfrm>
        </p:spPr>
        <p:txBody>
          <a:bodyPr>
            <a:normAutofit fontScale="92500"/>
          </a:bodyPr>
          <a:lstStyle/>
          <a:p>
            <a:r>
              <a:rPr lang="en-US" dirty="0" smtClean="0"/>
              <a:t>a) How language can deliberately change thought</a:t>
            </a:r>
          </a:p>
          <a:p>
            <a:endParaRPr lang="en-US" dirty="0" smtClean="0"/>
          </a:p>
          <a:p>
            <a:r>
              <a:rPr lang="en-US" dirty="0" smtClean="0"/>
              <a:t>b) What happens if we take away language</a:t>
            </a:r>
          </a:p>
          <a:p>
            <a:endParaRPr lang="en-US" dirty="0" smtClean="0"/>
          </a:p>
          <a:p>
            <a:r>
              <a:rPr lang="en-US" dirty="0" smtClean="0"/>
              <a:t>c) Whether language is uniquely a human gift, given the way language reflects and shapes experience.</a:t>
            </a:r>
          </a:p>
          <a:p>
            <a:endParaRPr lang="en-US" dirty="0"/>
          </a:p>
        </p:txBody>
      </p:sp>
      <p:sp>
        <p:nvSpPr>
          <p:cNvPr id="2" name="Title 1"/>
          <p:cNvSpPr>
            <a:spLocks noGrp="1"/>
          </p:cNvSpPr>
          <p:nvPr>
            <p:ph type="title"/>
          </p:nvPr>
        </p:nvSpPr>
        <p:spPr/>
        <p:txBody>
          <a:bodyPr/>
          <a:lstStyle/>
          <a:p>
            <a:r>
              <a:rPr lang="en-US" dirty="0" smtClean="0"/>
              <a:t>To go a little further… consider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dirty="0" smtClean="0"/>
              <a:t>a) Can language change thought?</a:t>
            </a:r>
            <a:endParaRPr lang="en-GB" sz="3200" b="1" dirty="0"/>
          </a:p>
        </p:txBody>
      </p:sp>
      <p:sp>
        <p:nvSpPr>
          <p:cNvPr id="5" name="Content Placeholder 4"/>
          <p:cNvSpPr>
            <a:spLocks noGrp="1"/>
          </p:cNvSpPr>
          <p:nvPr>
            <p:ph sz="quarter" idx="1"/>
          </p:nvPr>
        </p:nvSpPr>
        <p:spPr/>
        <p:txBody>
          <a:bodyPr/>
          <a:lstStyle/>
          <a:p>
            <a:r>
              <a:rPr lang="en-GB" dirty="0" smtClean="0"/>
              <a:t>Language and (psycho)therapy</a:t>
            </a:r>
          </a:p>
          <a:p>
            <a:r>
              <a:rPr lang="en-GB" dirty="0" smtClean="0"/>
              <a:t>Language and propaganda</a:t>
            </a:r>
          </a:p>
          <a:p>
            <a:r>
              <a:rPr lang="en-GB" dirty="0" smtClean="0"/>
              <a:t>Language and religion</a:t>
            </a:r>
          </a:p>
          <a:p>
            <a:r>
              <a:rPr lang="en-GB" dirty="0" smtClean="0"/>
              <a:t>Language and manipulation</a:t>
            </a:r>
          </a:p>
          <a:p>
            <a:r>
              <a:rPr lang="en-GB" dirty="0" smtClean="0"/>
              <a:t>Language and indoctrination</a:t>
            </a:r>
          </a:p>
          <a:p>
            <a:r>
              <a:rPr lang="en-GB" dirty="0" smtClean="0"/>
              <a:t>‘Newspeak’</a:t>
            </a:r>
          </a:p>
          <a:p>
            <a:r>
              <a:rPr lang="en-GB" dirty="0" smtClean="0"/>
              <a:t>Language and ‘sales’</a:t>
            </a:r>
          </a:p>
          <a:p>
            <a:r>
              <a:rPr lang="en-GB" dirty="0" smtClean="0"/>
              <a:t>‘I can do it’ versus ‘I will fail’</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dirty="0" smtClean="0"/>
              <a:t>b) What if we take away language?</a:t>
            </a:r>
            <a:endParaRPr lang="en-GB" sz="3200" b="1" dirty="0"/>
          </a:p>
        </p:txBody>
      </p:sp>
      <p:sp>
        <p:nvSpPr>
          <p:cNvPr id="5" name="Text Placeholder 4"/>
          <p:cNvSpPr>
            <a:spLocks noGrp="1"/>
          </p:cNvSpPr>
          <p:nvPr>
            <p:ph sz="quarter" idx="1"/>
          </p:nvPr>
        </p:nvSpPr>
        <p:spPr>
          <a:xfrm>
            <a:off x="609600" y="2209800"/>
            <a:ext cx="8153400" cy="3276600"/>
          </a:xfrm>
        </p:spPr>
        <p:txBody>
          <a:bodyPr>
            <a:normAutofit/>
          </a:bodyPr>
          <a:lstStyle/>
          <a:p>
            <a:r>
              <a:rPr lang="en-GB" dirty="0" smtClean="0"/>
              <a:t>Can we still think the same way?</a:t>
            </a:r>
          </a:p>
          <a:p>
            <a:r>
              <a:rPr lang="en-GB" dirty="0" smtClean="0"/>
              <a:t>Can we experience the world in the same way?</a:t>
            </a:r>
          </a:p>
          <a:p>
            <a:r>
              <a:rPr lang="en-GB" dirty="0" smtClean="0"/>
              <a:t>Can we express our thoughts fully in another language if the word we need does not exist?</a:t>
            </a:r>
          </a:p>
          <a:p>
            <a:r>
              <a:rPr lang="en-GB" dirty="0" smtClean="0"/>
              <a:t>Are we still as intelligent? Human?</a:t>
            </a:r>
          </a:p>
          <a:p>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dirty="0" smtClean="0"/>
              <a:t>c) Is language a ‘uniquely human gift’? </a:t>
            </a:r>
            <a:endParaRPr lang="en-GB" sz="3200" b="1" dirty="0"/>
          </a:p>
        </p:txBody>
      </p:sp>
      <p:sp>
        <p:nvSpPr>
          <p:cNvPr id="5" name="Text Placeholder 4"/>
          <p:cNvSpPr>
            <a:spLocks noGrp="1"/>
          </p:cNvSpPr>
          <p:nvPr>
            <p:ph sz="quarter" idx="1"/>
          </p:nvPr>
        </p:nvSpPr>
        <p:spPr/>
        <p:txBody>
          <a:bodyPr/>
          <a:lstStyle/>
          <a:p>
            <a:pPr>
              <a:buNone/>
            </a:pPr>
            <a:r>
              <a:rPr lang="en-GB" dirty="0" smtClean="0"/>
              <a:t/>
            </a:r>
            <a:br>
              <a:rPr lang="en-GB" dirty="0" smtClean="0"/>
            </a:br>
            <a:r>
              <a:rPr lang="en-GB" sz="2400" dirty="0" smtClean="0"/>
              <a:t>Will animals ever be able to use language as we know it?</a:t>
            </a:r>
          </a:p>
          <a:p>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3429000" y="2895600"/>
            <a:ext cx="2095500" cy="31051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Case-study: the </a:t>
            </a:r>
            <a:r>
              <a:rPr lang="en-GB" sz="2000" dirty="0" err="1" smtClean="0"/>
              <a:t>Bonobo</a:t>
            </a:r>
            <a:r>
              <a:rPr lang="en-GB" sz="2000" dirty="0" smtClean="0"/>
              <a:t> apes</a:t>
            </a:r>
            <a:endParaRPr lang="en-GB" sz="2000" dirty="0"/>
          </a:p>
        </p:txBody>
      </p:sp>
      <p:sp>
        <p:nvSpPr>
          <p:cNvPr id="3" name="Content Placeholder 2"/>
          <p:cNvSpPr>
            <a:spLocks noGrp="1"/>
          </p:cNvSpPr>
          <p:nvPr>
            <p:ph sz="quarter" idx="1"/>
          </p:nvPr>
        </p:nvSpPr>
        <p:spPr/>
        <p:txBody>
          <a:bodyPr>
            <a:normAutofit lnSpcReduction="10000"/>
          </a:bodyPr>
          <a:lstStyle/>
          <a:p>
            <a:r>
              <a:rPr lang="en-GB" dirty="0" smtClean="0"/>
              <a:t>‘Ted Talk’ by Susan Savage-</a:t>
            </a:r>
            <a:r>
              <a:rPr lang="en-GB" dirty="0" err="1" smtClean="0"/>
              <a:t>Rumbaugh</a:t>
            </a:r>
            <a:r>
              <a:rPr lang="en-GB" dirty="0" smtClean="0"/>
              <a:t> </a:t>
            </a:r>
            <a:r>
              <a:rPr lang="en-GB" sz="1800" u="sng" dirty="0" smtClean="0">
                <a:solidFill>
                  <a:srgbClr val="0070C0"/>
                </a:solidFill>
                <a:hlinkClick r:id="rId2"/>
              </a:rPr>
              <a:t>http://www.ted.com/talks/susan_savage_rumbaugh_on_apes_that_write.html</a:t>
            </a:r>
            <a:endParaRPr lang="en-GB" sz="1800" u="sng" dirty="0" smtClean="0">
              <a:solidFill>
                <a:srgbClr val="0070C0"/>
              </a:solidFill>
            </a:endParaRPr>
          </a:p>
          <a:p>
            <a:endParaRPr lang="en-GB" sz="1800" u="sng" dirty="0" smtClean="0">
              <a:solidFill>
                <a:srgbClr val="0070C0"/>
              </a:solidFill>
            </a:endParaRPr>
          </a:p>
          <a:p>
            <a:pPr>
              <a:buNone/>
            </a:pPr>
            <a:r>
              <a:rPr lang="en-GB" sz="1800" dirty="0" smtClean="0">
                <a:solidFill>
                  <a:srgbClr val="0070C0"/>
                </a:solidFill>
              </a:rPr>
              <a:t>5.30 min-8mins: understanding language, learning new things</a:t>
            </a:r>
          </a:p>
          <a:p>
            <a:pPr>
              <a:buNone/>
            </a:pPr>
            <a:r>
              <a:rPr lang="en-GB" sz="1800" dirty="0" smtClean="0">
                <a:solidFill>
                  <a:srgbClr val="0070C0"/>
                </a:solidFill>
              </a:rPr>
              <a:t>10.45-12.30 (14 </a:t>
            </a:r>
            <a:r>
              <a:rPr lang="en-GB" sz="1800" dirty="0" err="1" smtClean="0">
                <a:solidFill>
                  <a:srgbClr val="0070C0"/>
                </a:solidFill>
              </a:rPr>
              <a:t>mins</a:t>
            </a:r>
            <a:r>
              <a:rPr lang="en-GB" sz="1800" dirty="0" smtClean="0">
                <a:solidFill>
                  <a:srgbClr val="0070C0"/>
                </a:solidFill>
              </a:rPr>
              <a:t>) </a:t>
            </a:r>
            <a:r>
              <a:rPr lang="en-GB" sz="1800" dirty="0" err="1" smtClean="0">
                <a:solidFill>
                  <a:srgbClr val="0070C0"/>
                </a:solidFill>
              </a:rPr>
              <a:t>mins</a:t>
            </a:r>
            <a:r>
              <a:rPr lang="en-GB" sz="1800" dirty="0" smtClean="0">
                <a:solidFill>
                  <a:srgbClr val="0070C0"/>
                </a:solidFill>
              </a:rPr>
              <a:t>: writing</a:t>
            </a:r>
          </a:p>
          <a:p>
            <a:r>
              <a:rPr lang="en-GB" dirty="0" smtClean="0"/>
              <a:t>Implications: if these apes can acquire new language, write and learn concepts, will this change their thought? Will they become much more intelligent/sophisticated given language training?</a:t>
            </a:r>
          </a:p>
          <a:p>
            <a:r>
              <a:rPr lang="en-GB" dirty="0" smtClean="0"/>
              <a:t>Planet of the apes scenario?</a:t>
            </a:r>
          </a:p>
          <a:p>
            <a:r>
              <a:rPr lang="en-GB" dirty="0" smtClean="0"/>
              <a:t>What makes us ‘human’ compared to these Apes?</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Text Placeholder 2"/>
          <p:cNvSpPr>
            <a:spLocks noGrp="1"/>
          </p:cNvSpPr>
          <p:nvPr>
            <p:ph type="body" idx="2"/>
          </p:nvPr>
        </p:nvSpPr>
        <p:spPr/>
        <p:txBody>
          <a:bodyPr/>
          <a:lstStyle/>
          <a:p>
            <a:endParaRPr lang="en-GB" dirty="0"/>
          </a:p>
        </p:txBody>
      </p:sp>
      <p:sp>
        <p:nvSpPr>
          <p:cNvPr id="4" name="Content Placeholder 3"/>
          <p:cNvSpPr>
            <a:spLocks noGrp="1"/>
          </p:cNvSpPr>
          <p:nvPr>
            <p:ph sz="quarter" idx="1"/>
          </p:nvPr>
        </p:nvSpPr>
        <p:spPr>
          <a:xfrm>
            <a:off x="2362200" y="1981200"/>
            <a:ext cx="6400800" cy="3733800"/>
          </a:xfrm>
        </p:spPr>
        <p:txBody>
          <a:bodyPr>
            <a:normAutofit fontScale="77500" lnSpcReduction="20000"/>
          </a:bodyPr>
          <a:lstStyle/>
          <a:p>
            <a:r>
              <a:rPr lang="en-GB" dirty="0" smtClean="0"/>
              <a:t>Things can get ‘lost in translation’</a:t>
            </a:r>
          </a:p>
          <a:p>
            <a:r>
              <a:rPr lang="en-GB" dirty="0" smtClean="0"/>
              <a:t>Literal translations are not always possible, nor desirable</a:t>
            </a:r>
          </a:p>
          <a:p>
            <a:r>
              <a:rPr lang="en-GB" dirty="0" smtClean="0"/>
              <a:t>Learning a new language is ‘gaining a new soul’.</a:t>
            </a:r>
          </a:p>
          <a:p>
            <a:r>
              <a:rPr lang="en-GB" dirty="0" smtClean="0"/>
              <a:t>The language we speak influences and reflects the way we know</a:t>
            </a:r>
          </a:p>
          <a:p>
            <a:r>
              <a:rPr lang="en-GB" dirty="0" smtClean="0"/>
              <a:t>Our experiences shape our language and our language can shape our thoughts.</a:t>
            </a:r>
          </a:p>
          <a:p>
            <a:pPr>
              <a:buNone/>
            </a:pPr>
            <a:endParaRPr lang="en-GB" dirty="0" smtClean="0"/>
          </a:p>
          <a:p>
            <a:pPr>
              <a:buNone/>
            </a:pPr>
            <a:r>
              <a:rPr lang="en-GB" dirty="0" smtClean="0"/>
              <a:t/>
            </a:r>
            <a:br>
              <a:rPr lang="en-GB" dirty="0" smtClean="0"/>
            </a:b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QcYEEvVdfbaU0vTQdim2sbX6OHA-deQB17cujt_6dS9MxgFIXvdQ"/>
          <p:cNvPicPr>
            <a:picLocks noChangeAspect="1" noChangeArrowheads="1"/>
          </p:cNvPicPr>
          <p:nvPr/>
        </p:nvPicPr>
        <p:blipFill>
          <a:blip r:embed="rId2" cstate="print"/>
          <a:srcRect/>
          <a:stretch>
            <a:fillRect/>
          </a:stretch>
        </p:blipFill>
        <p:spPr bwMode="auto">
          <a:xfrm>
            <a:off x="2286000" y="914400"/>
            <a:ext cx="4267200" cy="511417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GB" sz="2800" dirty="0" smtClean="0"/>
              <a:t>The example of ‘Humpty </a:t>
            </a:r>
            <a:r>
              <a:rPr lang="en-GB" sz="2800" dirty="0" err="1" smtClean="0"/>
              <a:t>Dumpty</a:t>
            </a:r>
            <a:r>
              <a:rPr lang="en-GB" sz="2800" dirty="0" smtClean="0"/>
              <a:t>’</a:t>
            </a:r>
            <a:r>
              <a:rPr lang="en-GB" dirty="0" smtClean="0"/>
              <a:t> </a:t>
            </a:r>
            <a:r>
              <a:rPr lang="en-GB" sz="1300" dirty="0" smtClean="0"/>
              <a:t>(</a:t>
            </a:r>
            <a:r>
              <a:rPr lang="en-GB" sz="1300" dirty="0" err="1" smtClean="0"/>
              <a:t>Lera</a:t>
            </a:r>
            <a:r>
              <a:rPr lang="en-GB" sz="1300" dirty="0" smtClean="0"/>
              <a:t> </a:t>
            </a:r>
            <a:r>
              <a:rPr lang="en-GB" sz="1300" dirty="0" err="1" smtClean="0"/>
              <a:t>Boroditsky</a:t>
            </a:r>
            <a:r>
              <a:rPr lang="en-GB" sz="1300" dirty="0" smtClean="0"/>
              <a:t>)</a:t>
            </a:r>
            <a:endParaRPr lang="en-GB" sz="1300" dirty="0"/>
          </a:p>
        </p:txBody>
      </p:sp>
      <p:sp>
        <p:nvSpPr>
          <p:cNvPr id="3" name="Text Placeholder 2"/>
          <p:cNvSpPr>
            <a:spLocks noGrp="1"/>
          </p:cNvSpPr>
          <p:nvPr>
            <p:ph type="body" idx="2"/>
          </p:nvPr>
        </p:nvSpPr>
        <p:spPr/>
        <p:txBody>
          <a:bodyPr/>
          <a:lstStyle/>
          <a:p>
            <a:r>
              <a:rPr lang="en-GB" dirty="0" smtClean="0"/>
              <a:t>Humpty </a:t>
            </a:r>
            <a:r>
              <a:rPr lang="en-GB" dirty="0" err="1" smtClean="0"/>
              <a:t>Dumpty</a:t>
            </a:r>
            <a:r>
              <a:rPr lang="en-GB" dirty="0" smtClean="0"/>
              <a:t> …</a:t>
            </a:r>
          </a:p>
          <a:p>
            <a:r>
              <a:rPr lang="en-GB" dirty="0" smtClean="0"/>
              <a:t>sat on a wall</a:t>
            </a:r>
          </a:p>
          <a:p>
            <a:endParaRPr lang="en-GB" dirty="0"/>
          </a:p>
        </p:txBody>
      </p:sp>
      <p:sp>
        <p:nvSpPr>
          <p:cNvPr id="4" name="Content Placeholder 3"/>
          <p:cNvSpPr>
            <a:spLocks noGrp="1"/>
          </p:cNvSpPr>
          <p:nvPr>
            <p:ph sz="quarter" idx="1"/>
          </p:nvPr>
        </p:nvSpPr>
        <p:spPr>
          <a:xfrm>
            <a:off x="2362200" y="1752600"/>
            <a:ext cx="6400800" cy="3962400"/>
          </a:xfrm>
        </p:spPr>
        <p:txBody>
          <a:bodyPr/>
          <a:lstStyle/>
          <a:p>
            <a:r>
              <a:rPr lang="en-GB" dirty="0" smtClean="0"/>
              <a:t>In </a:t>
            </a:r>
            <a:r>
              <a:rPr lang="en-GB" dirty="0" smtClean="0">
                <a:solidFill>
                  <a:schemeClr val="accent1"/>
                </a:solidFill>
              </a:rPr>
              <a:t>English</a:t>
            </a:r>
            <a:r>
              <a:rPr lang="en-GB" dirty="0" smtClean="0"/>
              <a:t> the verb is marked for tense (sat not sit), in </a:t>
            </a:r>
            <a:r>
              <a:rPr lang="en-GB" dirty="0" smtClean="0">
                <a:solidFill>
                  <a:schemeClr val="accent1"/>
                </a:solidFill>
              </a:rPr>
              <a:t>Indonesian</a:t>
            </a:r>
            <a:r>
              <a:rPr lang="en-GB" dirty="0" smtClean="0"/>
              <a:t> not.</a:t>
            </a:r>
          </a:p>
          <a:p>
            <a:r>
              <a:rPr lang="en-GB" dirty="0" smtClean="0"/>
              <a:t>In </a:t>
            </a:r>
            <a:r>
              <a:rPr lang="en-GB" dirty="0" smtClean="0">
                <a:solidFill>
                  <a:schemeClr val="accent1"/>
                </a:solidFill>
              </a:rPr>
              <a:t>Russian: </a:t>
            </a:r>
            <a:r>
              <a:rPr lang="en-GB" dirty="0" smtClean="0"/>
              <a:t>verb marked for tense, gender (different verb for Mrs </a:t>
            </a:r>
            <a:r>
              <a:rPr lang="en-GB" dirty="0" err="1" smtClean="0"/>
              <a:t>Dumpty</a:t>
            </a:r>
            <a:r>
              <a:rPr lang="en-GB" dirty="0" smtClean="0"/>
              <a:t>), and also for the fact if the action (sitting) is completed or not</a:t>
            </a:r>
          </a:p>
          <a:p>
            <a:r>
              <a:rPr lang="en-GB" dirty="0" smtClean="0"/>
              <a:t>In</a:t>
            </a:r>
            <a:r>
              <a:rPr lang="en-GB" dirty="0" smtClean="0">
                <a:solidFill>
                  <a:schemeClr val="accent1"/>
                </a:solidFill>
              </a:rPr>
              <a:t> Turkish</a:t>
            </a:r>
            <a:r>
              <a:rPr lang="en-GB" dirty="0" smtClean="0"/>
              <a:t>: you include in the verb how you have gathered the information.</a:t>
            </a:r>
          </a:p>
          <a:p>
            <a:endParaRPr lang="en-GB" dirty="0" smtClean="0"/>
          </a:p>
          <a:p>
            <a:endParaRPr lang="en-GB" dirty="0" smtClean="0"/>
          </a:p>
          <a:p>
            <a:endParaRPr lang="en-GB" dirty="0" smtClean="0"/>
          </a:p>
          <a:p>
            <a:endParaRPr lang="en-GB" dirty="0"/>
          </a:p>
        </p:txBody>
      </p:sp>
      <p:sp>
        <p:nvSpPr>
          <p:cNvPr id="5" name="Right Arrow 4"/>
          <p:cNvSpPr/>
          <p:nvPr/>
        </p:nvSpPr>
        <p:spPr>
          <a:xfrm>
            <a:off x="304800" y="5715000"/>
            <a:ext cx="1828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362200" y="5715000"/>
            <a:ext cx="6400800" cy="76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smtClean="0"/>
              <a:t>The translation of the simple sentence (‘Humpty </a:t>
            </a:r>
            <a:r>
              <a:rPr lang="en-GB" sz="2000" dirty="0" err="1" smtClean="0"/>
              <a:t>Dumpty</a:t>
            </a:r>
            <a:r>
              <a:rPr lang="en-GB" sz="2000" dirty="0" smtClean="0"/>
              <a:t> sat on the wall’) becomes more complicated than expected. </a:t>
            </a:r>
            <a:endParaRPr lang="en-GB" sz="2000" dirty="0"/>
          </a:p>
        </p:txBody>
      </p:sp>
      <p:pic>
        <p:nvPicPr>
          <p:cNvPr id="15362" name="Picture 2" descr="http://t3.gstatic.com/images?q=tbn:ANd9GcQcYEEvVdfbaU0vTQdim2sbX6OHA-deQB17cujt_6dS9MxgFIXvdQ"/>
          <p:cNvPicPr>
            <a:picLocks noChangeAspect="1" noChangeArrowheads="1"/>
          </p:cNvPicPr>
          <p:nvPr/>
        </p:nvPicPr>
        <p:blipFill>
          <a:blip r:embed="rId2" cstate="print"/>
          <a:srcRect/>
          <a:stretch>
            <a:fillRect/>
          </a:stretch>
        </p:blipFill>
        <p:spPr bwMode="auto">
          <a:xfrm>
            <a:off x="609600" y="3048000"/>
            <a:ext cx="1466850" cy="25812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600200"/>
            <a:ext cx="8458200" cy="4800600"/>
          </a:xfrm>
        </p:spPr>
        <p:txBody>
          <a:bodyPr>
            <a:normAutofit fontScale="92500" lnSpcReduction="20000"/>
          </a:bodyPr>
          <a:lstStyle/>
          <a:p>
            <a:pPr>
              <a:buNone/>
            </a:pPr>
            <a:endParaRPr lang="en-GB" dirty="0" smtClean="0"/>
          </a:p>
          <a:p>
            <a:pPr>
              <a:buNone/>
            </a:pPr>
            <a:endParaRPr lang="en-GB" dirty="0" smtClean="0"/>
          </a:p>
          <a:p>
            <a:r>
              <a:rPr lang="en-GB" dirty="0" smtClean="0"/>
              <a:t>different languages have different grammatical rules</a:t>
            </a:r>
          </a:p>
          <a:p>
            <a:r>
              <a:rPr lang="en-GB" dirty="0" smtClean="0"/>
              <a:t> the linguistic focus of different languages varies. </a:t>
            </a:r>
          </a:p>
          <a:p>
            <a:pPr>
              <a:buNone/>
            </a:pPr>
            <a:r>
              <a:rPr lang="en-GB" dirty="0" smtClean="0"/>
              <a:t> </a:t>
            </a:r>
          </a:p>
          <a:p>
            <a:pPr>
              <a:buNone/>
            </a:pPr>
            <a:r>
              <a:rPr lang="en-GB" dirty="0" smtClean="0"/>
              <a:t>                                       </a:t>
            </a:r>
            <a:r>
              <a:rPr lang="en-GB" sz="4200" dirty="0" smtClean="0">
                <a:solidFill>
                  <a:srgbClr val="C00000"/>
                </a:solidFill>
              </a:rPr>
              <a:t>Why? </a:t>
            </a:r>
          </a:p>
          <a:p>
            <a:pPr algn="ctr">
              <a:buNone/>
            </a:pPr>
            <a:r>
              <a:rPr lang="en-GB" sz="1400" dirty="0" smtClean="0">
                <a:solidFill>
                  <a:srgbClr val="C00000"/>
                </a:solidFill>
              </a:rPr>
              <a:t>(is Chomsky’s idea of a ‘universal grammar’ tenable?)</a:t>
            </a:r>
          </a:p>
          <a:p>
            <a:pPr>
              <a:buNone/>
            </a:pPr>
            <a:endParaRPr lang="en-GB" dirty="0" smtClean="0">
              <a:sym typeface="Wingdings" pitchFamily="2" charset="2"/>
            </a:endParaRPr>
          </a:p>
          <a:p>
            <a:pPr marL="514350" indent="-514350">
              <a:buFont typeface="+mj-lt"/>
              <a:buAutoNum type="arabicParenR"/>
            </a:pPr>
            <a:r>
              <a:rPr lang="en-GB" dirty="0" smtClean="0">
                <a:sym typeface="Wingdings" pitchFamily="2" charset="2"/>
              </a:rPr>
              <a:t>Does the language we speak reflect the way we think?</a:t>
            </a:r>
          </a:p>
          <a:p>
            <a:pPr marL="514350" indent="-514350">
              <a:buFont typeface="+mj-lt"/>
              <a:buAutoNum type="arabicParenR"/>
            </a:pPr>
            <a:r>
              <a:rPr lang="en-GB" dirty="0" smtClean="0">
                <a:sym typeface="Wingdings" pitchFamily="2" charset="2"/>
              </a:rPr>
              <a:t>Does the language we speak shape the way we think and know?</a:t>
            </a:r>
            <a:endParaRPr lang="en-GB" dirty="0"/>
          </a:p>
        </p:txBody>
      </p:sp>
      <p:sp>
        <p:nvSpPr>
          <p:cNvPr id="4" name="Right Arrow 3"/>
          <p:cNvSpPr/>
          <p:nvPr/>
        </p:nvSpPr>
        <p:spPr>
          <a:xfrm rot="5400000">
            <a:off x="4000500" y="1409700"/>
            <a:ext cx="9906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Right Arrow 4"/>
          <p:cNvSpPr/>
          <p:nvPr/>
        </p:nvSpPr>
        <p:spPr>
          <a:xfrm>
            <a:off x="2209800" y="6019800"/>
            <a:ext cx="914400"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6" name="Rectangle 5"/>
          <p:cNvSpPr/>
          <p:nvPr/>
        </p:nvSpPr>
        <p:spPr>
          <a:xfrm>
            <a:off x="3200400" y="5943600"/>
            <a:ext cx="49530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And if we think differently, is it possible to translate?</a:t>
            </a:r>
            <a:endParaRPr lang="en-GB" dirty="0"/>
          </a:p>
        </p:txBody>
      </p:sp>
      <p:sp>
        <p:nvSpPr>
          <p:cNvPr id="7" name="Rectangle 6"/>
          <p:cNvSpPr/>
          <p:nvPr/>
        </p:nvSpPr>
        <p:spPr>
          <a:xfrm>
            <a:off x="1600200" y="457200"/>
            <a:ext cx="5867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buNone/>
            </a:pPr>
            <a:r>
              <a:rPr lang="en-GB" dirty="0" smtClean="0"/>
              <a:t>	</a:t>
            </a:r>
            <a:r>
              <a:rPr lang="en-GB" sz="2800" b="1" dirty="0" smtClean="0">
                <a:solidFill>
                  <a:srgbClr val="CC3300"/>
                </a:solidFill>
              </a:rPr>
              <a:t>The ‘Humpty </a:t>
            </a:r>
            <a:r>
              <a:rPr lang="en-GB" sz="2800" b="1" dirty="0" err="1" smtClean="0">
                <a:solidFill>
                  <a:srgbClr val="CC3300"/>
                </a:solidFill>
              </a:rPr>
              <a:t>Dumpty</a:t>
            </a:r>
            <a:r>
              <a:rPr lang="en-GB" sz="2800" b="1" dirty="0" smtClean="0">
                <a:solidFill>
                  <a:srgbClr val="CC3300"/>
                </a:solidFill>
              </a:rPr>
              <a:t> example’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1676400"/>
            <a:ext cx="7580313" cy="990600"/>
          </a:xfrm>
        </p:spPr>
        <p:txBody>
          <a:bodyPr>
            <a:normAutofit fontScale="92500" lnSpcReduction="20000"/>
          </a:bodyPr>
          <a:lstStyle/>
          <a:p>
            <a:r>
              <a:rPr lang="en-GB" sz="3600" dirty="0" smtClean="0">
                <a:solidFill>
                  <a:schemeClr val="bg1"/>
                </a:solidFill>
                <a:sym typeface="Wingdings" pitchFamily="2" charset="2"/>
              </a:rPr>
              <a:t>1) Does the language we speak reflect the way we think?</a:t>
            </a:r>
          </a:p>
          <a:p>
            <a:endParaRPr lang="en-GB" dirty="0"/>
          </a:p>
        </p:txBody>
      </p:sp>
      <p:pic>
        <p:nvPicPr>
          <p:cNvPr id="33794" name="Picture 2"/>
          <p:cNvPicPr>
            <a:picLocks noChangeAspect="1" noChangeArrowheads="1"/>
          </p:cNvPicPr>
          <p:nvPr/>
        </p:nvPicPr>
        <p:blipFill>
          <a:blip r:embed="rId2" cstate="print"/>
          <a:srcRect/>
          <a:stretch>
            <a:fillRect/>
          </a:stretch>
        </p:blipFill>
        <p:spPr bwMode="auto">
          <a:xfrm>
            <a:off x="1371600" y="2743200"/>
            <a:ext cx="2857500"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dirty="0" smtClean="0"/>
              <a:t/>
            </a:r>
            <a:br>
              <a:rPr lang="en-GB" sz="4800" dirty="0" smtClean="0"/>
            </a:br>
            <a:r>
              <a:rPr lang="en-GB" sz="4800" dirty="0" smtClean="0"/>
              <a:t>‘</a:t>
            </a:r>
            <a:r>
              <a:rPr lang="en-GB" sz="2700" b="1" dirty="0" smtClean="0"/>
              <a:t>To have a second language is to have a second soul’</a:t>
            </a:r>
            <a:r>
              <a:rPr lang="en-GB" sz="5400" dirty="0" smtClean="0"/>
              <a:t/>
            </a:r>
            <a:br>
              <a:rPr lang="en-GB" sz="5400" dirty="0" smtClean="0"/>
            </a:br>
            <a:endParaRPr lang="en-US" dirty="0"/>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1295400" y="1752600"/>
            <a:ext cx="2156892" cy="4495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3733800" y="1752600"/>
            <a:ext cx="4524375" cy="3076575"/>
          </a:xfrm>
          <a:prstGeom prst="rect">
            <a:avLst/>
          </a:prstGeom>
          <a:noFill/>
          <a:ln w="9525">
            <a:noFill/>
            <a:miter lim="800000"/>
            <a:headEnd/>
            <a:tailEnd/>
          </a:ln>
          <a:effectLst/>
        </p:spPr>
      </p:pic>
      <p:sp>
        <p:nvSpPr>
          <p:cNvPr id="8" name="Rectangle 7"/>
          <p:cNvSpPr/>
          <p:nvPr/>
        </p:nvSpPr>
        <p:spPr>
          <a:xfrm>
            <a:off x="3733800" y="5105400"/>
            <a:ext cx="4572000" cy="923330"/>
          </a:xfrm>
          <a:prstGeom prst="rect">
            <a:avLst/>
          </a:prstGeom>
        </p:spPr>
        <p:txBody>
          <a:bodyPr>
            <a:spAutoFit/>
          </a:bodyPr>
          <a:lstStyle/>
          <a:p>
            <a:r>
              <a:rPr lang="en-GB" dirty="0" smtClean="0"/>
              <a:t>Is it possible to translate A to B if we A and B represent different ‘souls’, ‘values’, ‘thoughts’, concepts etc?</a:t>
            </a:r>
          </a:p>
        </p:txBody>
      </p:sp>
      <p:sp>
        <p:nvSpPr>
          <p:cNvPr id="6" name="TextBox 5"/>
          <p:cNvSpPr txBox="1"/>
          <p:nvPr/>
        </p:nvSpPr>
        <p:spPr>
          <a:xfrm>
            <a:off x="6629400" y="1219200"/>
            <a:ext cx="1600200" cy="369332"/>
          </a:xfrm>
          <a:prstGeom prst="rect">
            <a:avLst/>
          </a:prstGeom>
          <a:noFill/>
        </p:spPr>
        <p:txBody>
          <a:bodyPr wrap="square" rtlCol="0">
            <a:spAutoFit/>
          </a:bodyPr>
          <a:lstStyle/>
          <a:p>
            <a:r>
              <a:rPr lang="en-US" dirty="0" smtClean="0"/>
              <a:t>Charlemagne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
            </a:r>
            <a:br>
              <a:rPr lang="en-GB" sz="2400" dirty="0" smtClean="0"/>
            </a:br>
            <a:r>
              <a:rPr lang="en-GB" sz="2400" dirty="0" smtClean="0"/>
              <a:t/>
            </a:r>
            <a:br>
              <a:rPr lang="en-GB" sz="2400" dirty="0" smtClean="0"/>
            </a:br>
            <a:endParaRPr lang="en-GB" sz="3600" dirty="0"/>
          </a:p>
        </p:txBody>
      </p:sp>
      <p:sp>
        <p:nvSpPr>
          <p:cNvPr id="4" name="Rectangle 3"/>
          <p:cNvSpPr/>
          <p:nvPr/>
        </p:nvSpPr>
        <p:spPr>
          <a:xfrm>
            <a:off x="533400" y="304800"/>
            <a:ext cx="79248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solidFill>
                  <a:srgbClr val="FFC000"/>
                </a:solidFill>
              </a:rPr>
              <a:t>Around 7000 languages in the world: around 7000 different ‘souls”?</a:t>
            </a:r>
            <a:endParaRPr lang="en-US" sz="2800" b="1" dirty="0">
              <a:solidFill>
                <a:srgbClr val="FFC000"/>
              </a:solidFill>
            </a:endParaRPr>
          </a:p>
        </p:txBody>
      </p:sp>
      <p:sp>
        <p:nvSpPr>
          <p:cNvPr id="5" name="Rectangle 4"/>
          <p:cNvSpPr/>
          <p:nvPr/>
        </p:nvSpPr>
        <p:spPr>
          <a:xfrm>
            <a:off x="457200" y="4267200"/>
            <a:ext cx="3352800" cy="1676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 </a:t>
            </a:r>
            <a:r>
              <a:rPr lang="en-US" sz="2400" dirty="0" smtClean="0"/>
              <a:t>What happens if a language dies?</a:t>
            </a:r>
          </a:p>
          <a:p>
            <a:pPr algn="ctr"/>
            <a:r>
              <a:rPr lang="en-US" sz="2400" dirty="0" smtClean="0"/>
              <a:t>Does a culture/soul die?</a:t>
            </a:r>
            <a:endParaRPr lang="en-US" sz="2400" dirty="0"/>
          </a:p>
        </p:txBody>
      </p:sp>
      <p:pic>
        <p:nvPicPr>
          <p:cNvPr id="13314" name="Picture 2" descr="languages of the world">
            <a:hlinkClick r:id="rId2"/>
          </p:cNvPr>
          <p:cNvPicPr>
            <a:picLocks noChangeAspect="1" noChangeArrowheads="1"/>
          </p:cNvPicPr>
          <p:nvPr/>
        </p:nvPicPr>
        <p:blipFill>
          <a:blip r:embed="rId3" cstate="print"/>
          <a:srcRect/>
          <a:stretch>
            <a:fillRect/>
          </a:stretch>
        </p:blipFill>
        <p:spPr bwMode="auto">
          <a:xfrm>
            <a:off x="609600" y="1524000"/>
            <a:ext cx="3124200" cy="2207768"/>
          </a:xfrm>
          <a:prstGeom prst="rect">
            <a:avLst/>
          </a:prstGeom>
          <a:noFill/>
        </p:spPr>
      </p:pic>
      <p:pic>
        <p:nvPicPr>
          <p:cNvPr id="13316" name="Picture 4" descr="http://www.hrelp.org/languages/img/eldpgrants2004-7.gif"/>
          <p:cNvPicPr>
            <a:picLocks noChangeAspect="1" noChangeArrowheads="1"/>
          </p:cNvPicPr>
          <p:nvPr/>
        </p:nvPicPr>
        <p:blipFill>
          <a:blip r:embed="rId4" cstate="print"/>
          <a:srcRect/>
          <a:stretch>
            <a:fillRect/>
          </a:stretch>
        </p:blipFill>
        <p:spPr bwMode="auto">
          <a:xfrm>
            <a:off x="3962400" y="3733800"/>
            <a:ext cx="4933467" cy="2590800"/>
          </a:xfrm>
          <a:prstGeom prst="rect">
            <a:avLst/>
          </a:prstGeom>
          <a:noFill/>
        </p:spPr>
      </p:pic>
      <p:sp>
        <p:nvSpPr>
          <p:cNvPr id="9" name="Rectangle 8"/>
          <p:cNvSpPr/>
          <p:nvPr/>
        </p:nvSpPr>
        <p:spPr>
          <a:xfrm>
            <a:off x="4191000" y="2971800"/>
            <a:ext cx="4419600" cy="584775"/>
          </a:xfrm>
          <a:prstGeom prst="rect">
            <a:avLst/>
          </a:prstGeom>
          <a:noFill/>
        </p:spPr>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Endangered languages</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style>
          <a:lnRef idx="3">
            <a:schemeClr val="lt1"/>
          </a:lnRef>
          <a:fillRef idx="1">
            <a:schemeClr val="accent6"/>
          </a:fillRef>
          <a:effectRef idx="1">
            <a:schemeClr val="accent6"/>
          </a:effectRef>
          <a:fontRef idx="minor">
            <a:schemeClr val="lt1"/>
          </a:fontRef>
        </p:style>
        <p:txBody>
          <a:bodyPr>
            <a:normAutofit/>
          </a:bodyPr>
          <a:lstStyle/>
          <a:p>
            <a:r>
              <a:rPr lang="en-GB" sz="2000" dirty="0" smtClean="0"/>
              <a:t>How can we </a:t>
            </a:r>
            <a:r>
              <a:rPr lang="en-GB" sz="2000" b="1" dirty="0" smtClean="0"/>
              <a:t>know</a:t>
            </a:r>
            <a:r>
              <a:rPr lang="en-GB" sz="2000" dirty="0" smtClean="0"/>
              <a:t> that people think differently just because they talk differently?</a:t>
            </a:r>
            <a:endParaRPr lang="en-GB" sz="2000" dirty="0"/>
          </a:p>
        </p:txBody>
      </p:sp>
      <p:sp>
        <p:nvSpPr>
          <p:cNvPr id="3" name="Content Placeholder 2"/>
          <p:cNvSpPr>
            <a:spLocks noGrp="1"/>
          </p:cNvSpPr>
          <p:nvPr>
            <p:ph sz="quarter" idx="1"/>
          </p:nvPr>
        </p:nvSpPr>
        <p:spPr>
          <a:xfrm>
            <a:off x="2743200" y="1981200"/>
            <a:ext cx="6172200" cy="2209800"/>
          </a:xfrm>
        </p:spPr>
        <p:txBody>
          <a:bodyPr/>
          <a:lstStyle/>
          <a:p>
            <a:pPr lvl="4"/>
            <a:r>
              <a:rPr lang="en-GB" dirty="0" smtClean="0"/>
              <a:t>Contentious issue in field of linguistics</a:t>
            </a:r>
          </a:p>
          <a:p>
            <a:pPr lvl="4">
              <a:buNone/>
            </a:pPr>
            <a:r>
              <a:rPr lang="en-GB" dirty="0" smtClean="0"/>
              <a:t> </a:t>
            </a:r>
          </a:p>
          <a:p>
            <a:pPr lvl="4"/>
            <a:r>
              <a:rPr lang="en-GB" dirty="0" smtClean="0"/>
              <a:t>Anthropological and cognitive linguistics</a:t>
            </a:r>
          </a:p>
          <a:p>
            <a:pPr lvl="4">
              <a:buNone/>
            </a:pPr>
            <a:endParaRPr lang="en-GB" dirty="0" smtClean="0"/>
          </a:p>
          <a:p>
            <a:pPr lvl="4"/>
            <a:r>
              <a:rPr lang="en-GB" dirty="0" smtClean="0"/>
              <a:t>Research in field of cognitive science</a:t>
            </a:r>
          </a:p>
          <a:p>
            <a:pPr>
              <a:buNone/>
            </a:pPr>
            <a:endParaRPr lang="en-GB" dirty="0"/>
          </a:p>
        </p:txBody>
      </p:sp>
      <p:sp>
        <p:nvSpPr>
          <p:cNvPr id="4" name="Rectangle 3"/>
          <p:cNvSpPr/>
          <p:nvPr/>
        </p:nvSpPr>
        <p:spPr>
          <a:xfrm>
            <a:off x="533400" y="4876800"/>
            <a:ext cx="7924800" cy="1676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New research suggests that people who speak different languages do indeed think differently.  These speakers have, for example, different concepts for space, time and causality. Their perception of the concepts can be measured objectively. </a:t>
            </a:r>
            <a:endParaRPr lang="en-US" dirty="0"/>
          </a:p>
        </p:txBody>
      </p:sp>
      <p:pic>
        <p:nvPicPr>
          <p:cNvPr id="15362" name="Picture 2" descr="Cognitive Science"/>
          <p:cNvPicPr>
            <a:picLocks noChangeAspect="1" noChangeArrowheads="1"/>
          </p:cNvPicPr>
          <p:nvPr/>
        </p:nvPicPr>
        <p:blipFill>
          <a:blip r:embed="rId2" cstate="print"/>
          <a:srcRect/>
          <a:stretch>
            <a:fillRect/>
          </a:stretch>
        </p:blipFill>
        <p:spPr bwMode="auto">
          <a:xfrm>
            <a:off x="838200" y="1600201"/>
            <a:ext cx="3276600" cy="3124200"/>
          </a:xfrm>
          <a:prstGeom prst="rect">
            <a:avLst/>
          </a:prstGeom>
          <a:noFill/>
        </p:spPr>
      </p:pic>
      <p:sp>
        <p:nvSpPr>
          <p:cNvPr id="6" name="Oval 5"/>
          <p:cNvSpPr/>
          <p:nvPr/>
        </p:nvSpPr>
        <p:spPr>
          <a:xfrm rot="20240150">
            <a:off x="-40665" y="1244884"/>
            <a:ext cx="2133600" cy="66826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Vs </a:t>
            </a:r>
            <a:r>
              <a:rPr lang="en-GB" dirty="0" err="1" smtClean="0"/>
              <a:t>Sapir</a:t>
            </a:r>
            <a:r>
              <a:rPr lang="en-GB" dirty="0" smtClean="0"/>
              <a:t>-Whorf</a:t>
            </a: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543</TotalTime>
  <Words>1122</Words>
  <Application>Microsoft Office PowerPoint</Application>
  <PresentationFormat>On-screen Show (4:3)</PresentationFormat>
  <Paragraphs>168</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Median</vt:lpstr>
      <vt:lpstr>Lost in translation</vt:lpstr>
      <vt:lpstr>The trouble with translations</vt:lpstr>
      <vt:lpstr>Slide 3</vt:lpstr>
      <vt:lpstr>The example of ‘Humpty Dumpty’ (Lera Boroditsky)</vt:lpstr>
      <vt:lpstr>Slide 5</vt:lpstr>
      <vt:lpstr>Slide 6</vt:lpstr>
      <vt:lpstr> ‘To have a second language is to have a second soul’ </vt:lpstr>
      <vt:lpstr>  </vt:lpstr>
      <vt:lpstr>How can we know that people think differently just because they talk differently?</vt:lpstr>
      <vt:lpstr>Pormpuraaw (remote Aboriginal Community in Australia)</vt:lpstr>
      <vt:lpstr>Mandarin</vt:lpstr>
      <vt:lpstr>Japanese</vt:lpstr>
      <vt:lpstr>People who speak differently think differently.</vt:lpstr>
      <vt:lpstr>2) Does the language we speak shape the way we think and know? </vt:lpstr>
      <vt:lpstr>Slide 15</vt:lpstr>
      <vt:lpstr>Language can also shape thought.</vt:lpstr>
      <vt:lpstr>TOK style question from article.</vt:lpstr>
      <vt:lpstr>Slide 18</vt:lpstr>
      <vt:lpstr>Learning another language</vt:lpstr>
      <vt:lpstr>Slide 20</vt:lpstr>
      <vt:lpstr>To go a little further… consider</vt:lpstr>
      <vt:lpstr>a) Can language change thought?</vt:lpstr>
      <vt:lpstr>b) What if we take away language?</vt:lpstr>
      <vt:lpstr>c) Is language a ‘uniquely human gift’? </vt:lpstr>
      <vt:lpstr>Case-study: the Bonobo apes</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Lost in translation</dc:title>
  <dc:creator/>
  <cp:lastModifiedBy>agulinck</cp:lastModifiedBy>
  <cp:revision>195</cp:revision>
  <dcterms:created xsi:type="dcterms:W3CDTF">2006-08-16T00:00:00Z</dcterms:created>
  <dcterms:modified xsi:type="dcterms:W3CDTF">2013-12-03T00:55:08Z</dcterms:modified>
</cp:coreProperties>
</file>