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Truth and wisdom</a:t>
            </a:r>
            <a:endParaRPr lang="en-GB" dirty="0"/>
          </a:p>
        </p:txBody>
      </p:sp>
      <p:sp>
        <p:nvSpPr>
          <p:cNvPr id="3" name="Subtitle 2"/>
          <p:cNvSpPr>
            <a:spLocks noGrp="1"/>
          </p:cNvSpPr>
          <p:nvPr>
            <p:ph type="subTitle" idx="1"/>
          </p:nvPr>
        </p:nvSpPr>
        <p:spPr/>
        <p:txBody>
          <a:bodyPr/>
          <a:lstStyle/>
          <a:p>
            <a:r>
              <a:rPr lang="en-US" dirty="0" smtClean="0"/>
              <a:t>“Keep the company of those who seek the truth, and run away from those who have found it”. </a:t>
            </a:r>
            <a:endParaRPr lang="en-US" dirty="0"/>
          </a:p>
          <a:p>
            <a:r>
              <a:rPr lang="en-US" dirty="0" err="1" smtClean="0"/>
              <a:t>Václav</a:t>
            </a:r>
            <a:r>
              <a:rPr lang="en-US" dirty="0" smtClean="0"/>
              <a:t> Havel</a:t>
            </a:r>
            <a:endParaRPr lang="en-GB" dirty="0"/>
          </a:p>
        </p:txBody>
      </p:sp>
    </p:spTree>
    <p:extLst>
      <p:ext uri="{BB962C8B-B14F-4D97-AF65-F5344CB8AC3E}">
        <p14:creationId xmlns:p14="http://schemas.microsoft.com/office/powerpoint/2010/main" val="326615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GB" dirty="0"/>
          </a:p>
        </p:txBody>
      </p:sp>
      <p:sp>
        <p:nvSpPr>
          <p:cNvPr id="3" name="Rectangle 2"/>
          <p:cNvSpPr/>
          <p:nvPr/>
        </p:nvSpPr>
        <p:spPr>
          <a:xfrm>
            <a:off x="953588" y="1734636"/>
            <a:ext cx="2103122" cy="877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a fact?</a:t>
            </a:r>
            <a:endParaRPr lang="en-GB" dirty="0"/>
          </a:p>
        </p:txBody>
      </p:sp>
      <p:sp>
        <p:nvSpPr>
          <p:cNvPr id="5" name="Rectangle 4"/>
          <p:cNvSpPr/>
          <p:nvPr/>
        </p:nvSpPr>
        <p:spPr>
          <a:xfrm>
            <a:off x="3679369" y="1447800"/>
            <a:ext cx="43412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Correspondence is never perfect</a:t>
            </a:r>
          </a:p>
          <a:p>
            <a:pPr algn="ctr"/>
            <a:endParaRPr lang="en-GB" dirty="0"/>
          </a:p>
        </p:txBody>
      </p:sp>
      <p:sp>
        <p:nvSpPr>
          <p:cNvPr id="6" name="Rectangle 5"/>
          <p:cNvSpPr/>
          <p:nvPr/>
        </p:nvSpPr>
        <p:spPr>
          <a:xfrm>
            <a:off x="8526868" y="2102847"/>
            <a:ext cx="2547259" cy="120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Problems with sense perception to determine truth</a:t>
            </a:r>
            <a:endParaRPr lang="en-GB" dirty="0"/>
          </a:p>
        </p:txBody>
      </p:sp>
      <p:sp>
        <p:nvSpPr>
          <p:cNvPr id="7" name="Rounded Rectangle 6"/>
          <p:cNvSpPr/>
          <p:nvPr/>
        </p:nvSpPr>
        <p:spPr>
          <a:xfrm>
            <a:off x="1619794" y="3566160"/>
            <a:ext cx="9545182" cy="27823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All metals expand when heated.</a:t>
            </a:r>
          </a:p>
          <a:p>
            <a:pPr algn="ctr"/>
            <a:endParaRPr lang="en-US" dirty="0"/>
          </a:p>
          <a:p>
            <a:pPr algn="ctr"/>
            <a:r>
              <a:rPr lang="en-US" dirty="0" smtClean="0"/>
              <a:t>Elephants do not have wings.</a:t>
            </a:r>
          </a:p>
          <a:p>
            <a:pPr algn="ctr"/>
            <a:endParaRPr lang="en-US" dirty="0"/>
          </a:p>
          <a:p>
            <a:pPr algn="ctr"/>
            <a:r>
              <a:rPr lang="en-US" dirty="0" smtClean="0"/>
              <a:t>Random torture is wrong.</a:t>
            </a:r>
          </a:p>
          <a:p>
            <a:pPr algn="ctr"/>
            <a:endParaRPr lang="en-US" dirty="0"/>
          </a:p>
          <a:p>
            <a:pPr algn="ctr"/>
            <a:r>
              <a:rPr lang="en-US" dirty="0" smtClean="0"/>
              <a:t>The Mona Lisa is a beautiful painting.</a:t>
            </a:r>
            <a:endParaRPr lang="en-GB" dirty="0"/>
          </a:p>
        </p:txBody>
      </p:sp>
      <p:sp>
        <p:nvSpPr>
          <p:cNvPr id="8" name="Rectangular Callout 7"/>
          <p:cNvSpPr/>
          <p:nvPr/>
        </p:nvSpPr>
        <p:spPr>
          <a:xfrm>
            <a:off x="953587" y="3200400"/>
            <a:ext cx="2847704" cy="1071154"/>
          </a:xfrm>
          <a:prstGeom prst="wedgeRectCallout">
            <a:avLst>
              <a:gd name="adj1" fmla="val 56090"/>
              <a:gd name="adj2" fmla="val 857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How, if at all, do the following propositions correspond to facts?</a:t>
            </a:r>
            <a:endParaRPr lang="en-GB" dirty="0"/>
          </a:p>
        </p:txBody>
      </p:sp>
      <p:pic>
        <p:nvPicPr>
          <p:cNvPr id="9" name="Picture 8"/>
          <p:cNvPicPr>
            <a:picLocks noChangeAspect="1"/>
          </p:cNvPicPr>
          <p:nvPr/>
        </p:nvPicPr>
        <p:blipFill>
          <a:blip r:embed="rId2"/>
          <a:stretch>
            <a:fillRect/>
          </a:stretch>
        </p:blipFill>
        <p:spPr>
          <a:xfrm>
            <a:off x="4620484" y="1980653"/>
            <a:ext cx="2355670" cy="1483887"/>
          </a:xfrm>
          <a:prstGeom prst="rect">
            <a:avLst/>
          </a:prstGeom>
        </p:spPr>
      </p:pic>
      <p:pic>
        <p:nvPicPr>
          <p:cNvPr id="10" name="Picture 9"/>
          <p:cNvPicPr>
            <a:picLocks noChangeAspect="1"/>
          </p:cNvPicPr>
          <p:nvPr/>
        </p:nvPicPr>
        <p:blipFill>
          <a:blip r:embed="rId3"/>
          <a:stretch>
            <a:fillRect/>
          </a:stretch>
        </p:blipFill>
        <p:spPr>
          <a:xfrm>
            <a:off x="9383801" y="0"/>
            <a:ext cx="1781175" cy="2105025"/>
          </a:xfrm>
          <a:prstGeom prst="rect">
            <a:avLst/>
          </a:prstGeom>
        </p:spPr>
      </p:pic>
    </p:spTree>
    <p:extLst>
      <p:ext uri="{BB962C8B-B14F-4D97-AF65-F5344CB8AC3E}">
        <p14:creationId xmlns:p14="http://schemas.microsoft.com/office/powerpoint/2010/main" val="318909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962336"/>
          </a:xfrm>
        </p:spPr>
        <p:txBody>
          <a:bodyPr>
            <a:normAutofit/>
          </a:bodyPr>
          <a:lstStyle/>
          <a:p>
            <a:r>
              <a:rPr lang="en-US" dirty="0" smtClean="0"/>
              <a:t>2) Truth=a proposition that fits in with our overall set of beliefs.</a:t>
            </a:r>
            <a:br>
              <a:rPr lang="en-US" dirty="0" smtClean="0"/>
            </a:br>
            <a:r>
              <a:rPr lang="en-US" sz="1800" dirty="0" err="1" smtClean="0"/>
              <a:t>Eg</a:t>
            </a:r>
            <a:r>
              <a:rPr lang="en-US" sz="1800" dirty="0" smtClean="0"/>
              <a:t>. Someone claims to have seen a Shark in Lake Geneva, does not fit in with current beliefs that Sharks live in salt water.</a:t>
            </a:r>
            <a:endParaRPr lang="en-GB" dirty="0"/>
          </a:p>
        </p:txBody>
      </p:sp>
      <p:sp>
        <p:nvSpPr>
          <p:cNvPr id="4" name="Rounded Rectangle 3"/>
          <p:cNvSpPr/>
          <p:nvPr/>
        </p:nvSpPr>
        <p:spPr>
          <a:xfrm>
            <a:off x="1591785" y="3308221"/>
            <a:ext cx="3487783" cy="11364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Sounds good, no?</a:t>
            </a:r>
            <a:endParaRPr lang="en-GB" dirty="0"/>
          </a:p>
        </p:txBody>
      </p:sp>
      <p:sp>
        <p:nvSpPr>
          <p:cNvPr id="6" name="Rounded Rectangle 5"/>
          <p:cNvSpPr/>
          <p:nvPr/>
        </p:nvSpPr>
        <p:spPr>
          <a:xfrm>
            <a:off x="4801955" y="4575524"/>
            <a:ext cx="2069107" cy="825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a:t>
            </a:r>
            <a:endParaRPr lang="en-GB" dirty="0"/>
          </a:p>
        </p:txBody>
      </p:sp>
      <p:sp>
        <p:nvSpPr>
          <p:cNvPr id="8" name="Rounded Rectangle 7"/>
          <p:cNvSpPr/>
          <p:nvPr/>
        </p:nvSpPr>
        <p:spPr>
          <a:xfrm>
            <a:off x="1815737" y="5551714"/>
            <a:ext cx="3484332" cy="11625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Coherence is not sufficient for truth.</a:t>
            </a:r>
            <a:endParaRPr lang="en-GB" dirty="0"/>
          </a:p>
        </p:txBody>
      </p:sp>
      <p:sp>
        <p:nvSpPr>
          <p:cNvPr id="10" name="Explosion 2 9"/>
          <p:cNvSpPr/>
          <p:nvPr/>
        </p:nvSpPr>
        <p:spPr>
          <a:xfrm>
            <a:off x="7367451" y="2688793"/>
            <a:ext cx="4532812" cy="13974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Coherence theory</a:t>
            </a:r>
            <a:endParaRPr lang="en-GB" dirty="0"/>
          </a:p>
        </p:txBody>
      </p:sp>
    </p:spTree>
    <p:extLst>
      <p:ext uri="{BB962C8B-B14F-4D97-AF65-F5344CB8AC3E}">
        <p14:creationId xmlns:p14="http://schemas.microsoft.com/office/powerpoint/2010/main" val="105128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84" y="613954"/>
            <a:ext cx="9797142" cy="1477328"/>
          </a:xfrm>
          <a:prstGeom prst="rect">
            <a:avLst/>
          </a:prstGeom>
          <a:noFill/>
        </p:spPr>
        <p:txBody>
          <a:bodyPr wrap="square" rtlCol="0">
            <a:spAutoFit/>
          </a:bodyPr>
          <a:lstStyle/>
          <a:p>
            <a:r>
              <a:rPr lang="en-US" sz="3600" dirty="0" smtClean="0">
                <a:ln w="0"/>
                <a:effectLst>
                  <a:outerShdw blurRad="38100" dist="19050" dir="2700000" algn="tl" rotWithShape="0">
                    <a:schemeClr val="dk1">
                      <a:alpha val="40000"/>
                    </a:schemeClr>
                  </a:outerShdw>
                </a:effectLst>
              </a:rPr>
              <a:t>Coherence cannot exclude crazy beliefs</a:t>
            </a:r>
            <a:r>
              <a:rPr lang="en-US" dirty="0" smtClean="0"/>
              <a:t>!</a:t>
            </a:r>
          </a:p>
          <a:p>
            <a:endParaRPr lang="en-US" dirty="0" smtClean="0"/>
          </a:p>
          <a:p>
            <a:endParaRPr lang="en-US" dirty="0"/>
          </a:p>
          <a:p>
            <a:r>
              <a:rPr lang="en-US" dirty="0" smtClean="0"/>
              <a:t>In  groups, devise absurd but coherent explanations for each of the following:</a:t>
            </a:r>
            <a:endParaRPr lang="en-GB" dirty="0"/>
          </a:p>
        </p:txBody>
      </p:sp>
      <p:sp>
        <p:nvSpPr>
          <p:cNvPr id="4" name="Rounded Rectangle 3"/>
          <p:cNvSpPr/>
          <p:nvPr/>
        </p:nvSpPr>
        <p:spPr>
          <a:xfrm>
            <a:off x="1528354" y="2273551"/>
            <a:ext cx="9418318" cy="92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movement of the sun across the sky</a:t>
            </a:r>
            <a:endParaRPr lang="en-GB" dirty="0"/>
          </a:p>
        </p:txBody>
      </p:sp>
      <p:sp>
        <p:nvSpPr>
          <p:cNvPr id="5" name="Rounded Rectangle 4"/>
          <p:cNvSpPr/>
          <p:nvPr/>
        </p:nvSpPr>
        <p:spPr>
          <a:xfrm>
            <a:off x="1528354" y="3396346"/>
            <a:ext cx="9457509" cy="9274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The price of stocks and shares</a:t>
            </a:r>
            <a:endParaRPr lang="en-GB" dirty="0"/>
          </a:p>
        </p:txBody>
      </p:sp>
      <p:sp>
        <p:nvSpPr>
          <p:cNvPr id="6" name="Rounded Rectangle 5"/>
          <p:cNvSpPr/>
          <p:nvPr/>
        </p:nvSpPr>
        <p:spPr>
          <a:xfrm>
            <a:off x="1528354" y="4519753"/>
            <a:ext cx="9418318" cy="10064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Global warming</a:t>
            </a:r>
            <a:endParaRPr lang="en-GB" dirty="0"/>
          </a:p>
        </p:txBody>
      </p:sp>
      <p:sp>
        <p:nvSpPr>
          <p:cNvPr id="7" name="Rounded Rectangle 6"/>
          <p:cNvSpPr/>
          <p:nvPr/>
        </p:nvSpPr>
        <p:spPr>
          <a:xfrm>
            <a:off x="1547949" y="5628872"/>
            <a:ext cx="9418318" cy="10064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variety of species on the planet</a:t>
            </a:r>
            <a:endParaRPr lang="en-GB" dirty="0"/>
          </a:p>
        </p:txBody>
      </p:sp>
    </p:spTree>
    <p:extLst>
      <p:ext uri="{BB962C8B-B14F-4D97-AF65-F5344CB8AC3E}">
        <p14:creationId xmlns:p14="http://schemas.microsoft.com/office/powerpoint/2010/main" val="76035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04" y="624110"/>
            <a:ext cx="9571308" cy="1280890"/>
          </a:xfrm>
        </p:spPr>
        <p:txBody>
          <a:bodyPr/>
          <a:lstStyle/>
          <a:p>
            <a:r>
              <a:rPr lang="en-US" dirty="0" smtClean="0"/>
              <a:t>3) Truth=what is useful/works in practice?</a:t>
            </a:r>
            <a:endParaRPr lang="en-GB" dirty="0"/>
          </a:p>
        </p:txBody>
      </p:sp>
      <p:sp>
        <p:nvSpPr>
          <p:cNvPr id="3" name="Explosion 2 2"/>
          <p:cNvSpPr/>
          <p:nvPr/>
        </p:nvSpPr>
        <p:spPr>
          <a:xfrm>
            <a:off x="6962503" y="1711234"/>
            <a:ext cx="4219303" cy="144997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Pragmatic theory</a:t>
            </a:r>
            <a:endParaRPr lang="en-GB" dirty="0"/>
          </a:p>
        </p:txBody>
      </p:sp>
      <p:sp>
        <p:nvSpPr>
          <p:cNvPr id="4" name="Rounded Rectangle 3"/>
          <p:cNvSpPr/>
          <p:nvPr/>
        </p:nvSpPr>
        <p:spPr>
          <a:xfrm>
            <a:off x="1254034" y="2338251"/>
            <a:ext cx="3696789" cy="14369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Cool, finally something down to earth!</a:t>
            </a:r>
            <a:endParaRPr lang="en-GB" dirty="0"/>
          </a:p>
        </p:txBody>
      </p:sp>
      <p:sp>
        <p:nvSpPr>
          <p:cNvPr id="5" name="Rounded Rectangle 4"/>
          <p:cNvSpPr/>
          <p:nvPr/>
        </p:nvSpPr>
        <p:spPr>
          <a:xfrm>
            <a:off x="4266378" y="3949904"/>
            <a:ext cx="2069107" cy="825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a:t>
            </a:r>
            <a:endParaRPr lang="en-GB" dirty="0"/>
          </a:p>
        </p:txBody>
      </p:sp>
      <p:sp>
        <p:nvSpPr>
          <p:cNvPr id="6" name="Rounded Rectangle 5"/>
          <p:cNvSpPr/>
          <p:nvPr/>
        </p:nvSpPr>
        <p:spPr>
          <a:xfrm>
            <a:off x="2544667" y="5047964"/>
            <a:ext cx="6063755" cy="14369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 statement can be useful but not true</a:t>
            </a:r>
          </a:p>
          <a:p>
            <a:pPr algn="ctr"/>
            <a:r>
              <a:rPr lang="en-US" dirty="0" smtClean="0"/>
              <a:t>Or</a:t>
            </a:r>
          </a:p>
          <a:p>
            <a:pPr algn="ctr"/>
            <a:r>
              <a:rPr lang="en-US" dirty="0" smtClean="0"/>
              <a:t>True but not useful</a:t>
            </a:r>
            <a:endParaRPr lang="en-GB" dirty="0"/>
          </a:p>
        </p:txBody>
      </p:sp>
    </p:spTree>
    <p:extLst>
      <p:ext uri="{BB962C8B-B14F-4D97-AF65-F5344CB8AC3E}">
        <p14:creationId xmlns:p14="http://schemas.microsoft.com/office/powerpoint/2010/main" val="290246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26" y="1672046"/>
            <a:ext cx="9192485" cy="3513908"/>
          </a:xfrm>
        </p:spPr>
        <p:txBody>
          <a:bodyPr>
            <a:normAutofit fontScale="90000"/>
          </a:bodyPr>
          <a:lstStyle/>
          <a:p>
            <a:r>
              <a:rPr lang="en-US" dirty="0" smtClean="0"/>
              <a:t>Classify the statements in groups. Are they…</a:t>
            </a:r>
            <a:br>
              <a:rPr lang="en-US" dirty="0" smtClean="0"/>
            </a:br>
            <a:r>
              <a:rPr lang="en-US" dirty="0" smtClean="0"/>
              <a:t/>
            </a:r>
            <a:br>
              <a:rPr lang="en-US" dirty="0" smtClean="0"/>
            </a:br>
            <a:r>
              <a:rPr lang="en-US" dirty="0" smtClean="0"/>
              <a:t>-true and useful</a:t>
            </a:r>
            <a:br>
              <a:rPr lang="en-US" dirty="0" smtClean="0"/>
            </a:br>
            <a:r>
              <a:rPr lang="en-US" dirty="0" smtClean="0"/>
              <a:t>-true but not useful</a:t>
            </a:r>
            <a:br>
              <a:rPr lang="en-US" dirty="0" smtClean="0"/>
            </a:br>
            <a:r>
              <a:rPr lang="en-US" dirty="0" smtClean="0"/>
              <a:t>-useful but not true</a:t>
            </a:r>
            <a:br>
              <a:rPr lang="en-US" dirty="0" smtClean="0"/>
            </a:br>
            <a:r>
              <a:rPr lang="en-US" dirty="0" smtClean="0"/>
              <a:t>-not useful and not true?</a:t>
            </a:r>
            <a:br>
              <a:rPr lang="en-US" dirty="0" smtClean="0"/>
            </a:br>
            <a:endParaRPr lang="en-GB" dirty="0"/>
          </a:p>
        </p:txBody>
      </p:sp>
      <p:sp>
        <p:nvSpPr>
          <p:cNvPr id="3" name="TextBox 2"/>
          <p:cNvSpPr txBox="1"/>
          <p:nvPr/>
        </p:nvSpPr>
        <p:spPr>
          <a:xfrm>
            <a:off x="1933302" y="6178731"/>
            <a:ext cx="6479178" cy="369332"/>
          </a:xfrm>
          <a:prstGeom prst="rect">
            <a:avLst/>
          </a:prstGeom>
          <a:noFill/>
        </p:spPr>
        <p:txBody>
          <a:bodyPr wrap="square" rtlCol="0">
            <a:spAutoFit/>
          </a:bodyPr>
          <a:lstStyle/>
          <a:p>
            <a:r>
              <a:rPr lang="en-US" dirty="0" smtClean="0"/>
              <a:t>See next slide. Cut out one set per pair/group.</a:t>
            </a:r>
            <a:endParaRPr lang="en-GB" dirty="0"/>
          </a:p>
        </p:txBody>
      </p:sp>
    </p:spTree>
    <p:extLst>
      <p:ext uri="{BB962C8B-B14F-4D97-AF65-F5344CB8AC3E}">
        <p14:creationId xmlns:p14="http://schemas.microsoft.com/office/powerpoint/2010/main" val="358910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5155868"/>
              </p:ext>
            </p:extLst>
          </p:nvPr>
        </p:nvGraphicFramePr>
        <p:xfrm>
          <a:off x="2032000" y="719666"/>
          <a:ext cx="9280434" cy="5406814"/>
        </p:xfrm>
        <a:graphic>
          <a:graphicData uri="http://schemas.openxmlformats.org/drawingml/2006/table">
            <a:tbl>
              <a:tblPr firstRow="1" bandRow="1">
                <a:tableStyleId>{5940675A-B579-460E-94D1-54222C63F5DA}</a:tableStyleId>
              </a:tblPr>
              <a:tblGrid>
                <a:gridCol w="4640217">
                  <a:extLst>
                    <a:ext uri="{9D8B030D-6E8A-4147-A177-3AD203B41FA5}">
                      <a16:colId xmlns:a16="http://schemas.microsoft.com/office/drawing/2014/main" val="323292037"/>
                    </a:ext>
                  </a:extLst>
                </a:gridCol>
                <a:gridCol w="4640217">
                  <a:extLst>
                    <a:ext uri="{9D8B030D-6E8A-4147-A177-3AD203B41FA5}">
                      <a16:colId xmlns:a16="http://schemas.microsoft.com/office/drawing/2014/main" val="1256382991"/>
                    </a:ext>
                  </a:extLst>
                </a:gridCol>
              </a:tblGrid>
              <a:tr h="772402">
                <a:tc>
                  <a:txBody>
                    <a:bodyPr/>
                    <a:lstStyle/>
                    <a:p>
                      <a:r>
                        <a:rPr lang="en-US" dirty="0" smtClean="0"/>
                        <a:t>Eating</a:t>
                      </a:r>
                      <a:r>
                        <a:rPr lang="en-US" baseline="0" dirty="0" smtClean="0"/>
                        <a:t> carrots makes you see in the dark.</a:t>
                      </a:r>
                      <a:endParaRPr lang="en-GB" dirty="0"/>
                    </a:p>
                  </a:txBody>
                  <a:tcPr/>
                </a:tc>
                <a:tc>
                  <a:txBody>
                    <a:bodyPr/>
                    <a:lstStyle/>
                    <a:p>
                      <a:r>
                        <a:rPr lang="en-US" dirty="0" smtClean="0"/>
                        <a:t>Santa Claus</a:t>
                      </a:r>
                      <a:r>
                        <a:rPr lang="en-US" baseline="0" dirty="0" smtClean="0"/>
                        <a:t> is watching you to see if you are good or bad.</a:t>
                      </a:r>
                      <a:endParaRPr lang="en-GB" dirty="0"/>
                    </a:p>
                  </a:txBody>
                  <a:tcPr/>
                </a:tc>
                <a:extLst>
                  <a:ext uri="{0D108BD9-81ED-4DB2-BD59-A6C34878D82A}">
                    <a16:rowId xmlns:a16="http://schemas.microsoft.com/office/drawing/2014/main" val="1783301454"/>
                  </a:ext>
                </a:extLst>
              </a:tr>
              <a:tr h="772402">
                <a:tc>
                  <a:txBody>
                    <a:bodyPr/>
                    <a:lstStyle/>
                    <a:p>
                      <a:r>
                        <a:rPr lang="en-US" dirty="0" smtClean="0"/>
                        <a:t>If a French noun</a:t>
                      </a:r>
                      <a:r>
                        <a:rPr lang="en-US" baseline="0" dirty="0" smtClean="0"/>
                        <a:t> ends with the suffix –ion, it is feminine.</a:t>
                      </a:r>
                      <a:endParaRPr lang="en-GB" dirty="0"/>
                    </a:p>
                  </a:txBody>
                  <a:tcPr/>
                </a:tc>
                <a:tc>
                  <a:txBody>
                    <a:bodyPr/>
                    <a:lstStyle/>
                    <a:p>
                      <a:r>
                        <a:rPr lang="en-US" dirty="0" smtClean="0"/>
                        <a:t>I’m a good looing</a:t>
                      </a:r>
                      <a:r>
                        <a:rPr lang="en-US" baseline="0" dirty="0" smtClean="0"/>
                        <a:t> genius.</a:t>
                      </a:r>
                      <a:endParaRPr lang="en-GB" dirty="0"/>
                    </a:p>
                  </a:txBody>
                  <a:tcPr/>
                </a:tc>
                <a:extLst>
                  <a:ext uri="{0D108BD9-81ED-4DB2-BD59-A6C34878D82A}">
                    <a16:rowId xmlns:a16="http://schemas.microsoft.com/office/drawing/2014/main" val="155430748"/>
                  </a:ext>
                </a:extLst>
              </a:tr>
              <a:tr h="772402">
                <a:tc>
                  <a:txBody>
                    <a:bodyPr/>
                    <a:lstStyle/>
                    <a:p>
                      <a:r>
                        <a:rPr lang="en-US" dirty="0" smtClean="0"/>
                        <a:t>I am a very sociable</a:t>
                      </a:r>
                      <a:r>
                        <a:rPr lang="en-US" baseline="0" dirty="0" smtClean="0"/>
                        <a:t> person with a good sense of </a:t>
                      </a:r>
                      <a:r>
                        <a:rPr lang="en-US" baseline="0" dirty="0" err="1" smtClean="0"/>
                        <a:t>humour</a:t>
                      </a:r>
                      <a:r>
                        <a:rPr lang="en-US" baseline="0" dirty="0" smtClean="0"/>
                        <a:t>.</a:t>
                      </a:r>
                      <a:endParaRPr lang="en-GB" dirty="0"/>
                    </a:p>
                  </a:txBody>
                  <a:tcPr/>
                </a:tc>
                <a:tc>
                  <a:txBody>
                    <a:bodyPr/>
                    <a:lstStyle/>
                    <a:p>
                      <a:r>
                        <a:rPr lang="en-US" dirty="0" smtClean="0"/>
                        <a:t>Human beings have free will.</a:t>
                      </a:r>
                      <a:endParaRPr lang="en-GB" dirty="0"/>
                    </a:p>
                  </a:txBody>
                  <a:tcPr/>
                </a:tc>
                <a:extLst>
                  <a:ext uri="{0D108BD9-81ED-4DB2-BD59-A6C34878D82A}">
                    <a16:rowId xmlns:a16="http://schemas.microsoft.com/office/drawing/2014/main" val="2176761643"/>
                  </a:ext>
                </a:extLst>
              </a:tr>
              <a:tr h="772402">
                <a:tc>
                  <a:txBody>
                    <a:bodyPr/>
                    <a:lstStyle/>
                    <a:p>
                      <a:r>
                        <a:rPr lang="en-US" dirty="0" smtClean="0"/>
                        <a:t>John</a:t>
                      </a:r>
                      <a:r>
                        <a:rPr lang="en-US" baseline="0" dirty="0" smtClean="0"/>
                        <a:t> Smith has exactly 113,574 hairs on his head.</a:t>
                      </a:r>
                      <a:endParaRPr lang="en-GB" dirty="0"/>
                    </a:p>
                  </a:txBody>
                  <a:tcPr/>
                </a:tc>
                <a:tc>
                  <a:txBody>
                    <a:bodyPr/>
                    <a:lstStyle/>
                    <a:p>
                      <a:r>
                        <a:rPr lang="en-US" dirty="0" smtClean="0"/>
                        <a:t>If you take Cocaine your teeth will fall out.</a:t>
                      </a:r>
                      <a:endParaRPr lang="en-GB" dirty="0"/>
                    </a:p>
                  </a:txBody>
                  <a:tcPr/>
                </a:tc>
                <a:extLst>
                  <a:ext uri="{0D108BD9-81ED-4DB2-BD59-A6C34878D82A}">
                    <a16:rowId xmlns:a16="http://schemas.microsoft.com/office/drawing/2014/main" val="685266130"/>
                  </a:ext>
                </a:extLst>
              </a:tr>
              <a:tr h="772402">
                <a:tc>
                  <a:txBody>
                    <a:bodyPr/>
                    <a:lstStyle/>
                    <a:p>
                      <a:r>
                        <a:rPr lang="en-US" dirty="0" smtClean="0"/>
                        <a:t>After we are dead we will</a:t>
                      </a:r>
                      <a:r>
                        <a:rPr lang="en-US" baseline="0" dirty="0" smtClean="0"/>
                        <a:t> soon be forgotten.</a:t>
                      </a:r>
                      <a:endParaRPr lang="en-GB" dirty="0"/>
                    </a:p>
                  </a:txBody>
                  <a:tcPr/>
                </a:tc>
                <a:tc>
                  <a:txBody>
                    <a:bodyPr/>
                    <a:lstStyle/>
                    <a:p>
                      <a:r>
                        <a:rPr lang="en-US" dirty="0" smtClean="0"/>
                        <a:t>We are fighting a just war and we have God on our side.</a:t>
                      </a:r>
                      <a:endParaRPr lang="en-GB" dirty="0"/>
                    </a:p>
                  </a:txBody>
                  <a:tcPr/>
                </a:tc>
                <a:extLst>
                  <a:ext uri="{0D108BD9-81ED-4DB2-BD59-A6C34878D82A}">
                    <a16:rowId xmlns:a16="http://schemas.microsoft.com/office/drawing/2014/main" val="4291483524"/>
                  </a:ext>
                </a:extLst>
              </a:tr>
              <a:tr h="772402">
                <a:tc>
                  <a:txBody>
                    <a:bodyPr/>
                    <a:lstStyle/>
                    <a:p>
                      <a:r>
                        <a:rPr lang="en-US" dirty="0" smtClean="0"/>
                        <a:t>You should never talk to strangers.</a:t>
                      </a:r>
                      <a:endParaRPr lang="en-GB" dirty="0"/>
                    </a:p>
                  </a:txBody>
                  <a:tcPr/>
                </a:tc>
                <a:tc>
                  <a:txBody>
                    <a:bodyPr/>
                    <a:lstStyle/>
                    <a:p>
                      <a:r>
                        <a:rPr lang="en-US" dirty="0" smtClean="0"/>
                        <a:t>“Fake news!”. (Trump, 2018)</a:t>
                      </a:r>
                      <a:endParaRPr lang="en-GB" dirty="0"/>
                    </a:p>
                  </a:txBody>
                  <a:tcPr/>
                </a:tc>
                <a:extLst>
                  <a:ext uri="{0D108BD9-81ED-4DB2-BD59-A6C34878D82A}">
                    <a16:rowId xmlns:a16="http://schemas.microsoft.com/office/drawing/2014/main" val="4155970781"/>
                  </a:ext>
                </a:extLst>
              </a:tr>
              <a:tr h="772402">
                <a:tc>
                  <a:txBody>
                    <a:bodyPr/>
                    <a:lstStyle/>
                    <a:p>
                      <a:r>
                        <a:rPr lang="en-US" dirty="0" smtClean="0"/>
                        <a:t>1+2=3</a:t>
                      </a:r>
                      <a:endParaRPr lang="en-GB" dirty="0"/>
                    </a:p>
                  </a:txBody>
                  <a:tcPr/>
                </a:tc>
                <a:tc>
                  <a:txBody>
                    <a:bodyPr/>
                    <a:lstStyle/>
                    <a:p>
                      <a:r>
                        <a:rPr lang="en-US" dirty="0" smtClean="0"/>
                        <a:t>Anyone can be successful if they</a:t>
                      </a:r>
                      <a:r>
                        <a:rPr lang="en-US" baseline="0" dirty="0" smtClean="0"/>
                        <a:t> work hard enough.</a:t>
                      </a:r>
                      <a:endParaRPr lang="en-GB" dirty="0"/>
                    </a:p>
                  </a:txBody>
                  <a:tcPr/>
                </a:tc>
                <a:extLst>
                  <a:ext uri="{0D108BD9-81ED-4DB2-BD59-A6C34878D82A}">
                    <a16:rowId xmlns:a16="http://schemas.microsoft.com/office/drawing/2014/main" val="2128485557"/>
                  </a:ext>
                </a:extLst>
              </a:tr>
            </a:tbl>
          </a:graphicData>
        </a:graphic>
      </p:graphicFrame>
    </p:spTree>
    <p:extLst>
      <p:ext uri="{BB962C8B-B14F-4D97-AF65-F5344CB8AC3E}">
        <p14:creationId xmlns:p14="http://schemas.microsoft.com/office/powerpoint/2010/main" val="30658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593" y="1629950"/>
            <a:ext cx="8911687" cy="4496530"/>
          </a:xfrm>
        </p:spPr>
        <p:txBody>
          <a:bodyPr/>
          <a:lstStyle/>
          <a:p>
            <a:r>
              <a:rPr lang="en-US" sz="2400" dirty="0" smtClean="0"/>
              <a:t>What does this say about the pragmatic theory of truth?</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2400" dirty="0" smtClean="0"/>
              <a:t>Do you think some areas of knowledge are more pragmatic in nature than others?</a:t>
            </a:r>
            <a:endParaRPr lang="en-GB" sz="2400" dirty="0"/>
          </a:p>
        </p:txBody>
      </p:sp>
    </p:spTree>
    <p:extLst>
      <p:ext uri="{BB962C8B-B14F-4D97-AF65-F5344CB8AC3E}">
        <p14:creationId xmlns:p14="http://schemas.microsoft.com/office/powerpoint/2010/main" val="118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90" y="624110"/>
            <a:ext cx="9636622" cy="1280890"/>
          </a:xfrm>
        </p:spPr>
        <p:txBody>
          <a:bodyPr>
            <a:normAutofit/>
          </a:bodyPr>
          <a:lstStyle/>
          <a:p>
            <a:r>
              <a:rPr lang="en-US" sz="2400" dirty="0" smtClean="0"/>
              <a:t>No theory of truth is perfect and there are issues with both dogma and relativism.</a:t>
            </a:r>
            <a:endParaRPr lang="en-GB" sz="2400" dirty="0"/>
          </a:p>
        </p:txBody>
      </p:sp>
      <p:pic>
        <p:nvPicPr>
          <p:cNvPr id="3" name="Picture 2"/>
          <p:cNvPicPr>
            <a:picLocks noChangeAspect="1"/>
          </p:cNvPicPr>
          <p:nvPr/>
        </p:nvPicPr>
        <p:blipFill>
          <a:blip r:embed="rId2"/>
          <a:stretch>
            <a:fillRect/>
          </a:stretch>
        </p:blipFill>
        <p:spPr>
          <a:xfrm>
            <a:off x="1070337" y="2074001"/>
            <a:ext cx="4585880" cy="3445350"/>
          </a:xfrm>
          <a:prstGeom prst="rect">
            <a:avLst/>
          </a:prstGeom>
        </p:spPr>
      </p:pic>
      <p:pic>
        <p:nvPicPr>
          <p:cNvPr id="4" name="Picture 3"/>
          <p:cNvPicPr>
            <a:picLocks noChangeAspect="1"/>
          </p:cNvPicPr>
          <p:nvPr/>
        </p:nvPicPr>
        <p:blipFill>
          <a:blip r:embed="rId3"/>
          <a:stretch>
            <a:fillRect/>
          </a:stretch>
        </p:blipFill>
        <p:spPr>
          <a:xfrm>
            <a:off x="6686301" y="2074001"/>
            <a:ext cx="4134420" cy="3445350"/>
          </a:xfrm>
          <a:prstGeom prst="rect">
            <a:avLst/>
          </a:prstGeom>
        </p:spPr>
      </p:pic>
    </p:spTree>
    <p:extLst>
      <p:ext uri="{BB962C8B-B14F-4D97-AF65-F5344CB8AC3E}">
        <p14:creationId xmlns:p14="http://schemas.microsoft.com/office/powerpoint/2010/main" val="284330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Brilliant. So what am I to make of all this</a:t>
            </a:r>
            <a:r>
              <a:rPr lang="en-US" dirty="0" smtClean="0"/>
              <a:t>?</a:t>
            </a:r>
            <a:br>
              <a:rPr lang="en-US" dirty="0" smtClean="0"/>
            </a:br>
            <a:r>
              <a:rPr lang="en-US" dirty="0" smtClean="0"/>
              <a:t>Please put me out of my misery!!</a:t>
            </a:r>
            <a:r>
              <a:rPr lang="en-US" dirty="0"/>
              <a:t/>
            </a:r>
            <a:br>
              <a:rPr lang="en-US" dirty="0"/>
            </a:br>
            <a:endParaRPr lang="en-GB" dirty="0"/>
          </a:p>
        </p:txBody>
      </p:sp>
      <p:sp>
        <p:nvSpPr>
          <p:cNvPr id="3" name="TextBox 2"/>
          <p:cNvSpPr txBox="1"/>
          <p:nvPr/>
        </p:nvSpPr>
        <p:spPr>
          <a:xfrm>
            <a:off x="2468880" y="2181498"/>
            <a:ext cx="8053199" cy="3139321"/>
          </a:xfrm>
          <a:prstGeom prst="rect">
            <a:avLst/>
          </a:prstGeom>
          <a:noFill/>
        </p:spPr>
        <p:txBody>
          <a:bodyPr wrap="square" rtlCol="0">
            <a:spAutoFit/>
          </a:bodyPr>
          <a:lstStyle/>
          <a:p>
            <a:pPr algn="just"/>
            <a:r>
              <a:rPr lang="en-US" dirty="0" smtClean="0"/>
              <a:t>Maybe we can never reach the truth, but this does not need that we should give up trying to reach it. If we include a range of different (but not inconsistent) perspectives, we can get closer to the truth about something. This can be called the “cubist theory” of the truth. It is different from relativism in the sense that the different perspectives aim to reach towards the same underlying truth (a bit like looking at the Mount Everest from different angles). The error of dogmatism is to mistake a half-truth for the whole truth, and the error of relativism is to think that, since the truth varies with your perspective, there is no truth at all. The cubist theory of truth likes to embrace perspectives in order to get close to the truth.</a:t>
            </a:r>
            <a:endParaRPr lang="en-GB" dirty="0"/>
          </a:p>
        </p:txBody>
      </p:sp>
      <p:sp>
        <p:nvSpPr>
          <p:cNvPr id="4" name="TextBox 3"/>
          <p:cNvSpPr txBox="1"/>
          <p:nvPr/>
        </p:nvSpPr>
        <p:spPr>
          <a:xfrm>
            <a:off x="2032000" y="5929745"/>
            <a:ext cx="9301018" cy="369332"/>
          </a:xfrm>
          <a:prstGeom prst="rect">
            <a:avLst/>
          </a:prstGeom>
          <a:noFill/>
        </p:spPr>
        <p:txBody>
          <a:bodyPr wrap="square" rtlCol="0">
            <a:spAutoFit/>
          </a:bodyPr>
          <a:lstStyle/>
          <a:p>
            <a:r>
              <a:rPr lang="fr-FR" dirty="0" err="1" smtClean="0"/>
              <a:t>See</a:t>
            </a:r>
            <a:r>
              <a:rPr lang="fr-FR" dirty="0" smtClean="0"/>
              <a:t> </a:t>
            </a:r>
            <a:r>
              <a:rPr lang="fr-FR" dirty="0" err="1" smtClean="0"/>
              <a:t>Lagemaat</a:t>
            </a:r>
            <a:r>
              <a:rPr lang="fr-FR" dirty="0" smtClean="0"/>
              <a:t> </a:t>
            </a:r>
            <a:r>
              <a:rPr lang="fr-FR" dirty="0" err="1" smtClean="0"/>
              <a:t>textbook</a:t>
            </a:r>
            <a:r>
              <a:rPr lang="fr-FR" dirty="0" smtClean="0"/>
              <a:t> </a:t>
            </a:r>
            <a:r>
              <a:rPr lang="fr-FR" dirty="0" err="1" smtClean="0"/>
              <a:t>chapter</a:t>
            </a:r>
            <a:r>
              <a:rPr lang="fr-FR" dirty="0" smtClean="0"/>
              <a:t> Truth &amp; </a:t>
            </a:r>
            <a:r>
              <a:rPr lang="fr-FR" dirty="0" err="1" smtClean="0"/>
              <a:t>Wisdom</a:t>
            </a:r>
            <a:endParaRPr lang="fr-FR" dirty="0"/>
          </a:p>
        </p:txBody>
      </p:sp>
    </p:spTree>
    <p:extLst>
      <p:ext uri="{BB962C8B-B14F-4D97-AF65-F5344CB8AC3E}">
        <p14:creationId xmlns:p14="http://schemas.microsoft.com/office/powerpoint/2010/main" val="291990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668" y="193036"/>
            <a:ext cx="10450285" cy="1280890"/>
          </a:xfrm>
        </p:spPr>
        <p:txBody>
          <a:bodyPr>
            <a:normAutofit/>
          </a:bodyPr>
          <a:lstStyle/>
          <a:p>
            <a:r>
              <a:rPr lang="en-US" sz="2800" dirty="0" smtClean="0"/>
              <a:t>Where is the wisdom we have lost in knowledge?</a:t>
            </a:r>
            <a:endParaRPr lang="en-GB" sz="2800" dirty="0"/>
          </a:p>
        </p:txBody>
      </p:sp>
      <p:pic>
        <p:nvPicPr>
          <p:cNvPr id="3" name="Picture 2"/>
          <p:cNvPicPr>
            <a:picLocks noChangeAspect="1"/>
          </p:cNvPicPr>
          <p:nvPr/>
        </p:nvPicPr>
        <p:blipFill>
          <a:blip r:embed="rId2"/>
          <a:stretch>
            <a:fillRect/>
          </a:stretch>
        </p:blipFill>
        <p:spPr>
          <a:xfrm>
            <a:off x="2991052" y="833481"/>
            <a:ext cx="5878628" cy="5766824"/>
          </a:xfrm>
          <a:prstGeom prst="rect">
            <a:avLst/>
          </a:prstGeom>
        </p:spPr>
      </p:pic>
    </p:spTree>
    <p:extLst>
      <p:ext uri="{BB962C8B-B14F-4D97-AF65-F5344CB8AC3E}">
        <p14:creationId xmlns:p14="http://schemas.microsoft.com/office/powerpoint/2010/main" val="299967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94" y="219161"/>
            <a:ext cx="10668589" cy="1280890"/>
          </a:xfrm>
        </p:spPr>
        <p:txBody>
          <a:bodyPr/>
          <a:lstStyle/>
          <a:p>
            <a:r>
              <a:rPr lang="en-US" dirty="0" smtClean="0"/>
              <a:t>Who’s this dude? Where are his clothes? </a:t>
            </a:r>
            <a:br>
              <a:rPr lang="en-US" dirty="0" smtClean="0"/>
            </a:br>
            <a:r>
              <a:rPr lang="en-US" dirty="0" smtClean="0"/>
              <a:t>Why the chains? What’s his bird doing?</a:t>
            </a:r>
            <a:endParaRPr lang="en-GB" dirty="0"/>
          </a:p>
        </p:txBody>
      </p:sp>
      <p:pic>
        <p:nvPicPr>
          <p:cNvPr id="6" name="Content Placeholder 3"/>
          <p:cNvPicPr>
            <a:picLocks noGrp="1" noChangeAspect="1"/>
          </p:cNvPicPr>
          <p:nvPr>
            <p:ph idx="1"/>
          </p:nvPr>
        </p:nvPicPr>
        <p:blipFill>
          <a:blip r:embed="rId2"/>
          <a:stretch>
            <a:fillRect/>
          </a:stretch>
        </p:blipFill>
        <p:spPr>
          <a:xfrm>
            <a:off x="4014946" y="1599038"/>
            <a:ext cx="3579222" cy="6251739"/>
          </a:xfrm>
          <a:prstGeom prst="rect">
            <a:avLst/>
          </a:prstGeom>
        </p:spPr>
      </p:pic>
    </p:spTree>
    <p:extLst>
      <p:ext uri="{BB962C8B-B14F-4D97-AF65-F5344CB8AC3E}">
        <p14:creationId xmlns:p14="http://schemas.microsoft.com/office/powerpoint/2010/main" val="267618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622" y="611047"/>
            <a:ext cx="8911687" cy="1280890"/>
          </a:xfrm>
        </p:spPr>
        <p:txBody>
          <a:bodyPr/>
          <a:lstStyle/>
          <a:p>
            <a:r>
              <a:rPr lang="en-US" dirty="0" smtClean="0"/>
              <a:t>What’s happening now?</a:t>
            </a:r>
            <a:endParaRPr lang="en-GB" dirty="0"/>
          </a:p>
        </p:txBody>
      </p:sp>
      <p:pic>
        <p:nvPicPr>
          <p:cNvPr id="6" name="Content Placeholder 5"/>
          <p:cNvPicPr>
            <a:picLocks noGrp="1" noChangeAspect="1"/>
          </p:cNvPicPr>
          <p:nvPr>
            <p:ph idx="1"/>
          </p:nvPr>
        </p:nvPicPr>
        <p:blipFill>
          <a:blip r:embed="rId2"/>
          <a:stretch>
            <a:fillRect/>
          </a:stretch>
        </p:blipFill>
        <p:spPr>
          <a:xfrm>
            <a:off x="3827418" y="1466623"/>
            <a:ext cx="4443894" cy="5111433"/>
          </a:xfrm>
          <a:prstGeom prst="rect">
            <a:avLst/>
          </a:prstGeom>
        </p:spPr>
      </p:pic>
    </p:spTree>
    <p:extLst>
      <p:ext uri="{BB962C8B-B14F-4D97-AF65-F5344CB8AC3E}">
        <p14:creationId xmlns:p14="http://schemas.microsoft.com/office/powerpoint/2010/main" val="17725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571859"/>
            <a:ext cx="8911687" cy="1280890"/>
          </a:xfrm>
        </p:spPr>
        <p:txBody>
          <a:bodyPr/>
          <a:lstStyle/>
          <a:p>
            <a:r>
              <a:rPr lang="en-US" dirty="0" smtClean="0"/>
              <a:t>What did he do wrong?</a:t>
            </a:r>
            <a:endParaRPr lang="en-GB" dirty="0"/>
          </a:p>
        </p:txBody>
      </p:sp>
      <p:pic>
        <p:nvPicPr>
          <p:cNvPr id="4" name="Content Placeholder 3"/>
          <p:cNvPicPr>
            <a:picLocks noGrp="1" noChangeAspect="1"/>
          </p:cNvPicPr>
          <p:nvPr>
            <p:ph idx="1"/>
          </p:nvPr>
        </p:nvPicPr>
        <p:blipFill>
          <a:blip r:embed="rId2"/>
          <a:stretch>
            <a:fillRect/>
          </a:stretch>
        </p:blipFill>
        <p:spPr>
          <a:xfrm>
            <a:off x="2727245" y="1757896"/>
            <a:ext cx="3112816" cy="4759017"/>
          </a:xfrm>
          <a:prstGeom prst="rect">
            <a:avLst/>
          </a:prstGeom>
        </p:spPr>
      </p:pic>
      <p:pic>
        <p:nvPicPr>
          <p:cNvPr id="5" name="Picture 4"/>
          <p:cNvPicPr>
            <a:picLocks noChangeAspect="1"/>
          </p:cNvPicPr>
          <p:nvPr/>
        </p:nvPicPr>
        <p:blipFill>
          <a:blip r:embed="rId3"/>
          <a:stretch>
            <a:fillRect/>
          </a:stretch>
        </p:blipFill>
        <p:spPr>
          <a:xfrm>
            <a:off x="6463379" y="1757896"/>
            <a:ext cx="3738645" cy="4759017"/>
          </a:xfrm>
          <a:prstGeom prst="rect">
            <a:avLst/>
          </a:prstGeom>
        </p:spPr>
      </p:pic>
    </p:spTree>
    <p:extLst>
      <p:ext uri="{BB962C8B-B14F-4D97-AF65-F5344CB8AC3E}">
        <p14:creationId xmlns:p14="http://schemas.microsoft.com/office/powerpoint/2010/main" val="410094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know other myths like this?</a:t>
            </a:r>
            <a:br>
              <a:rPr lang="en-US" dirty="0" smtClean="0"/>
            </a:br>
            <a:r>
              <a:rPr lang="en-US" dirty="0" smtClean="0"/>
              <a:t>What do they warn us against?</a:t>
            </a:r>
            <a:endParaRPr lang="en-GB" dirty="0"/>
          </a:p>
        </p:txBody>
      </p:sp>
      <p:pic>
        <p:nvPicPr>
          <p:cNvPr id="5" name="Picture 4"/>
          <p:cNvPicPr>
            <a:picLocks noChangeAspect="1"/>
          </p:cNvPicPr>
          <p:nvPr/>
        </p:nvPicPr>
        <p:blipFill>
          <a:blip r:embed="rId2"/>
          <a:stretch>
            <a:fillRect/>
          </a:stretch>
        </p:blipFill>
        <p:spPr>
          <a:xfrm>
            <a:off x="3957577" y="2040392"/>
            <a:ext cx="4750174" cy="3380695"/>
          </a:xfrm>
          <a:prstGeom prst="rect">
            <a:avLst/>
          </a:prstGeom>
        </p:spPr>
      </p:pic>
      <p:sp>
        <p:nvSpPr>
          <p:cNvPr id="3" name="Rectangle 2"/>
          <p:cNvSpPr/>
          <p:nvPr/>
        </p:nvSpPr>
        <p:spPr>
          <a:xfrm>
            <a:off x="2299063" y="5682343"/>
            <a:ext cx="9205549"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 you know some people in the real world who have been punished for getting closer to the truth?</a:t>
            </a:r>
            <a:endParaRPr lang="en-GB" dirty="0"/>
          </a:p>
        </p:txBody>
      </p:sp>
    </p:spTree>
    <p:extLst>
      <p:ext uri="{BB962C8B-B14F-4D97-AF65-F5344CB8AC3E}">
        <p14:creationId xmlns:p14="http://schemas.microsoft.com/office/powerpoint/2010/main" val="247258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202" y="219163"/>
            <a:ext cx="8911687" cy="695237"/>
          </a:xfrm>
        </p:spPr>
        <p:txBody>
          <a:bodyPr>
            <a:normAutofit/>
          </a:bodyPr>
          <a:lstStyle/>
          <a:p>
            <a:r>
              <a:rPr lang="en-US" sz="1600" dirty="0" smtClean="0"/>
              <a:t>Some quotes on truth and wisdom:</a:t>
            </a:r>
            <a:br>
              <a:rPr lang="en-US" sz="1600" dirty="0" smtClean="0"/>
            </a:br>
            <a:r>
              <a:rPr lang="en-US" sz="1600" dirty="0" smtClean="0"/>
              <a:t>Discuss in pairs and feed back to class</a:t>
            </a:r>
            <a:endParaRPr lang="en-GB" sz="1600" dirty="0"/>
          </a:p>
        </p:txBody>
      </p:sp>
      <p:sp>
        <p:nvSpPr>
          <p:cNvPr id="3" name="Rectangle 2"/>
          <p:cNvSpPr/>
          <p:nvPr/>
        </p:nvSpPr>
        <p:spPr>
          <a:xfrm>
            <a:off x="7123613" y="5327736"/>
            <a:ext cx="4933406" cy="102543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Truth is what stands the test of time.</a:t>
            </a:r>
          </a:p>
          <a:p>
            <a:pPr algn="ctr"/>
            <a:r>
              <a:rPr lang="en-US" i="1" dirty="0" smtClean="0"/>
              <a:t>Albert Einstein</a:t>
            </a:r>
            <a:endParaRPr lang="en-GB" i="1" dirty="0"/>
          </a:p>
        </p:txBody>
      </p:sp>
      <p:sp>
        <p:nvSpPr>
          <p:cNvPr id="4" name="Rectangle 3"/>
          <p:cNvSpPr/>
          <p:nvPr/>
        </p:nvSpPr>
        <p:spPr>
          <a:xfrm>
            <a:off x="6387737" y="300172"/>
            <a:ext cx="5547360" cy="162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Knowledge is an unending adventure at the edge of uncertainty.</a:t>
            </a:r>
          </a:p>
          <a:p>
            <a:endParaRPr lang="en-US" i="1" dirty="0" smtClean="0"/>
          </a:p>
          <a:p>
            <a:r>
              <a:rPr lang="en-US" i="1" dirty="0" smtClean="0"/>
              <a:t>Jacob </a:t>
            </a:r>
            <a:r>
              <a:rPr lang="en-US" i="1" dirty="0" err="1" smtClean="0"/>
              <a:t>Bronowski</a:t>
            </a:r>
            <a:endParaRPr lang="en-GB" i="1" dirty="0"/>
          </a:p>
        </p:txBody>
      </p:sp>
      <p:sp>
        <p:nvSpPr>
          <p:cNvPr id="5" name="Rectangle 4"/>
          <p:cNvSpPr/>
          <p:nvPr/>
        </p:nvSpPr>
        <p:spPr>
          <a:xfrm>
            <a:off x="444139" y="5152473"/>
            <a:ext cx="6622868" cy="13759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t>Men stumble over the truth from time to time, but most pick themselves up and hurry off as if nothing had happened.</a:t>
            </a:r>
          </a:p>
          <a:p>
            <a:endParaRPr lang="en-US" dirty="0" smtClean="0"/>
          </a:p>
          <a:p>
            <a:r>
              <a:rPr lang="en-US" i="1" dirty="0" smtClean="0"/>
              <a:t>Winston Churchill</a:t>
            </a:r>
            <a:endParaRPr lang="en-GB" i="1" dirty="0"/>
          </a:p>
        </p:txBody>
      </p:sp>
      <p:sp>
        <p:nvSpPr>
          <p:cNvPr id="6" name="Rectangle 5"/>
          <p:cNvSpPr/>
          <p:nvPr/>
        </p:nvSpPr>
        <p:spPr>
          <a:xfrm>
            <a:off x="6387737" y="2102845"/>
            <a:ext cx="5617028" cy="1446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dirty="0" smtClean="0"/>
              <a:t>There are many kinds of eyes… and consequently there are many kinds of ‘truths’, and consequently there is no truth. </a:t>
            </a:r>
          </a:p>
          <a:p>
            <a:r>
              <a:rPr lang="en-US" i="1" dirty="0" smtClean="0"/>
              <a:t>Friedrich Nietzsche</a:t>
            </a:r>
            <a:endParaRPr lang="en-GB" i="1" dirty="0"/>
          </a:p>
        </p:txBody>
      </p:sp>
      <p:sp>
        <p:nvSpPr>
          <p:cNvPr id="7" name="Rectangle 6"/>
          <p:cNvSpPr/>
          <p:nvPr/>
        </p:nvSpPr>
        <p:spPr>
          <a:xfrm>
            <a:off x="340723" y="1306287"/>
            <a:ext cx="5721531" cy="1830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When we believe with every </a:t>
            </a:r>
            <a:r>
              <a:rPr lang="en-US" dirty="0" err="1" smtClean="0"/>
              <a:t>fibre</a:t>
            </a:r>
            <a:r>
              <a:rPr lang="en-US" dirty="0" smtClean="0"/>
              <a:t> of our being that we have reached the truth, we must know that we believe, and not believe that we know.</a:t>
            </a:r>
          </a:p>
          <a:p>
            <a:endParaRPr lang="en-US" i="1" dirty="0" smtClean="0"/>
          </a:p>
          <a:p>
            <a:r>
              <a:rPr lang="en-US" i="1" dirty="0" smtClean="0"/>
              <a:t>Jules </a:t>
            </a:r>
            <a:r>
              <a:rPr lang="en-US" i="1" dirty="0" err="1" smtClean="0"/>
              <a:t>Lequier</a:t>
            </a:r>
            <a:endParaRPr lang="en-GB" i="1" dirty="0"/>
          </a:p>
        </p:txBody>
      </p:sp>
      <p:sp>
        <p:nvSpPr>
          <p:cNvPr id="8" name="Rectangle 7"/>
          <p:cNvSpPr/>
          <p:nvPr/>
        </p:nvSpPr>
        <p:spPr>
          <a:xfrm>
            <a:off x="444138" y="3304903"/>
            <a:ext cx="5789022" cy="16851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t>We may be learned with another man’s learning, but we can only be wise with wisdom of our own.</a:t>
            </a:r>
          </a:p>
          <a:p>
            <a:endParaRPr lang="en-US" i="1" dirty="0" smtClean="0"/>
          </a:p>
          <a:p>
            <a:r>
              <a:rPr lang="en-US" i="1" dirty="0" smtClean="0"/>
              <a:t>Michel de Montaigne</a:t>
            </a:r>
          </a:p>
          <a:p>
            <a:pPr algn="ctr"/>
            <a:endParaRPr lang="en-GB" dirty="0"/>
          </a:p>
        </p:txBody>
      </p:sp>
      <p:sp>
        <p:nvSpPr>
          <p:cNvPr id="9" name="Rectangle 8"/>
          <p:cNvSpPr/>
          <p:nvPr/>
        </p:nvSpPr>
        <p:spPr>
          <a:xfrm>
            <a:off x="6289764" y="3698423"/>
            <a:ext cx="5645333" cy="11348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smtClean="0"/>
              <a:t>The greatest obstacle to progress is not the absence of knowledge, but the illusion of knowledge.</a:t>
            </a:r>
          </a:p>
          <a:p>
            <a:pPr algn="ctr"/>
            <a:r>
              <a:rPr lang="en-US" i="1" dirty="0" smtClean="0"/>
              <a:t>Daniel </a:t>
            </a:r>
            <a:r>
              <a:rPr lang="en-US" i="1" dirty="0" err="1" smtClean="0"/>
              <a:t>Boorstin</a:t>
            </a:r>
            <a:endParaRPr lang="en-GB" i="1" dirty="0"/>
          </a:p>
        </p:txBody>
      </p:sp>
    </p:spTree>
    <p:extLst>
      <p:ext uri="{BB962C8B-B14F-4D97-AF65-F5344CB8AC3E}">
        <p14:creationId xmlns:p14="http://schemas.microsoft.com/office/powerpoint/2010/main" val="226373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8531" y="1932302"/>
            <a:ext cx="3974937" cy="2993395"/>
          </a:xfrm>
          <a:prstGeom prst="rect">
            <a:avLst/>
          </a:prstGeom>
        </p:spPr>
      </p:pic>
      <p:sp>
        <p:nvSpPr>
          <p:cNvPr id="3" name="Rectangle 2"/>
          <p:cNvSpPr/>
          <p:nvPr/>
        </p:nvSpPr>
        <p:spPr>
          <a:xfrm>
            <a:off x="2090057" y="522514"/>
            <a:ext cx="9091749" cy="783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Brainstorm on whiteboard</a:t>
            </a:r>
            <a:endParaRPr lang="en-GB" dirty="0"/>
          </a:p>
        </p:txBody>
      </p:sp>
    </p:spTree>
    <p:extLst>
      <p:ext uri="{BB962C8B-B14F-4D97-AF65-F5344CB8AC3E}">
        <p14:creationId xmlns:p14="http://schemas.microsoft.com/office/powerpoint/2010/main" val="38029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80906" y="2340930"/>
            <a:ext cx="3958046" cy="29759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smtClean="0"/>
              <a:t>What is truth?</a:t>
            </a:r>
            <a:endParaRPr lang="en-GB" sz="4400" dirty="0"/>
          </a:p>
        </p:txBody>
      </p:sp>
      <p:sp>
        <p:nvSpPr>
          <p:cNvPr id="3" name="TextBox 2"/>
          <p:cNvSpPr txBox="1"/>
          <p:nvPr/>
        </p:nvSpPr>
        <p:spPr>
          <a:xfrm>
            <a:off x="1985554" y="522514"/>
            <a:ext cx="4193177" cy="646331"/>
          </a:xfrm>
          <a:prstGeom prst="rect">
            <a:avLst/>
          </a:prstGeom>
          <a:noFill/>
        </p:spPr>
        <p:txBody>
          <a:bodyPr wrap="square" rtlCol="0">
            <a:spAutoFit/>
          </a:bodyPr>
          <a:lstStyle/>
          <a:p>
            <a:r>
              <a:rPr lang="en-US" dirty="0" smtClean="0"/>
              <a:t>Is this question still relevant in a post-truth age? </a:t>
            </a:r>
            <a:endParaRPr lang="en-GB" dirty="0"/>
          </a:p>
        </p:txBody>
      </p:sp>
      <p:sp>
        <p:nvSpPr>
          <p:cNvPr id="4" name="TextBox 3"/>
          <p:cNvSpPr txBox="1"/>
          <p:nvPr/>
        </p:nvSpPr>
        <p:spPr>
          <a:xfrm>
            <a:off x="6871063" y="331877"/>
            <a:ext cx="3670662" cy="1200329"/>
          </a:xfrm>
          <a:prstGeom prst="rect">
            <a:avLst/>
          </a:prstGeom>
          <a:noFill/>
        </p:spPr>
        <p:txBody>
          <a:bodyPr wrap="square" rtlCol="0">
            <a:spAutoFit/>
          </a:bodyPr>
          <a:lstStyle/>
          <a:p>
            <a:r>
              <a:rPr lang="en-US" dirty="0" smtClean="0"/>
              <a:t>Is this question more important than ever now that we are so unsure of what is fact/fiction, news/”fake news”?</a:t>
            </a:r>
            <a:endParaRPr lang="en-GB" dirty="0"/>
          </a:p>
        </p:txBody>
      </p:sp>
      <p:sp>
        <p:nvSpPr>
          <p:cNvPr id="5" name="TextBox 4"/>
          <p:cNvSpPr txBox="1"/>
          <p:nvPr/>
        </p:nvSpPr>
        <p:spPr>
          <a:xfrm>
            <a:off x="8887097" y="2228722"/>
            <a:ext cx="3304903" cy="1200329"/>
          </a:xfrm>
          <a:prstGeom prst="rect">
            <a:avLst/>
          </a:prstGeom>
          <a:noFill/>
        </p:spPr>
        <p:txBody>
          <a:bodyPr wrap="square" rtlCol="0">
            <a:spAutoFit/>
          </a:bodyPr>
          <a:lstStyle/>
          <a:p>
            <a:r>
              <a:rPr lang="en-US" dirty="0" smtClean="0"/>
              <a:t>The more perspectives we have on something, the closer we get to the truth about it, right?</a:t>
            </a:r>
            <a:endParaRPr lang="en-GB" dirty="0"/>
          </a:p>
        </p:txBody>
      </p:sp>
      <p:sp>
        <p:nvSpPr>
          <p:cNvPr id="6" name="TextBox 5"/>
          <p:cNvSpPr txBox="1"/>
          <p:nvPr/>
        </p:nvSpPr>
        <p:spPr>
          <a:xfrm>
            <a:off x="8887097" y="4120413"/>
            <a:ext cx="2867297" cy="1477328"/>
          </a:xfrm>
          <a:prstGeom prst="rect">
            <a:avLst/>
          </a:prstGeom>
          <a:noFill/>
        </p:spPr>
        <p:txBody>
          <a:bodyPr wrap="square" rtlCol="0">
            <a:spAutoFit/>
          </a:bodyPr>
          <a:lstStyle/>
          <a:p>
            <a:r>
              <a:rPr lang="en-US" dirty="0" smtClean="0"/>
              <a:t>But should we give equal weight to each and every perspective? What if they are inconsistent? </a:t>
            </a:r>
            <a:endParaRPr lang="en-GB" dirty="0"/>
          </a:p>
        </p:txBody>
      </p:sp>
      <p:sp>
        <p:nvSpPr>
          <p:cNvPr id="7" name="TextBox 6"/>
          <p:cNvSpPr txBox="1"/>
          <p:nvPr/>
        </p:nvSpPr>
        <p:spPr>
          <a:xfrm>
            <a:off x="1698171" y="5826367"/>
            <a:ext cx="9379132" cy="646331"/>
          </a:xfrm>
          <a:prstGeom prst="rect">
            <a:avLst/>
          </a:prstGeom>
          <a:noFill/>
        </p:spPr>
        <p:txBody>
          <a:bodyPr wrap="square" rtlCol="0">
            <a:spAutoFit/>
          </a:bodyPr>
          <a:lstStyle/>
          <a:p>
            <a:r>
              <a:rPr lang="en-US" dirty="0" smtClean="0"/>
              <a:t>There will always be a gap between our picture of reality (map) and reality itself. Does this mean we should not bother looking for the truth?</a:t>
            </a:r>
            <a:endParaRPr lang="en-GB" dirty="0"/>
          </a:p>
        </p:txBody>
      </p:sp>
      <p:sp>
        <p:nvSpPr>
          <p:cNvPr id="8" name="TextBox 7"/>
          <p:cNvSpPr txBox="1"/>
          <p:nvPr/>
        </p:nvSpPr>
        <p:spPr>
          <a:xfrm>
            <a:off x="1260565" y="4626037"/>
            <a:ext cx="2821577" cy="923330"/>
          </a:xfrm>
          <a:prstGeom prst="rect">
            <a:avLst/>
          </a:prstGeom>
          <a:noFill/>
        </p:spPr>
        <p:txBody>
          <a:bodyPr wrap="square" rtlCol="0">
            <a:spAutoFit/>
          </a:bodyPr>
          <a:lstStyle/>
          <a:p>
            <a:r>
              <a:rPr lang="en-US" dirty="0" smtClean="0"/>
              <a:t>Dogmatism can be dangerous, but so can relativism.</a:t>
            </a:r>
            <a:endParaRPr lang="en-GB" dirty="0"/>
          </a:p>
        </p:txBody>
      </p:sp>
      <p:sp>
        <p:nvSpPr>
          <p:cNvPr id="9" name="TextBox 8"/>
          <p:cNvSpPr txBox="1"/>
          <p:nvPr/>
        </p:nvSpPr>
        <p:spPr>
          <a:xfrm>
            <a:off x="1018903" y="1602266"/>
            <a:ext cx="2534194" cy="923330"/>
          </a:xfrm>
          <a:prstGeom prst="rect">
            <a:avLst/>
          </a:prstGeom>
          <a:noFill/>
        </p:spPr>
        <p:txBody>
          <a:bodyPr wrap="square" rtlCol="0">
            <a:spAutoFit/>
          </a:bodyPr>
          <a:lstStyle/>
          <a:p>
            <a:r>
              <a:rPr lang="en-US" dirty="0" smtClean="0"/>
              <a:t>Truth = what corresponds to a fact? What is a fact?</a:t>
            </a:r>
            <a:endParaRPr lang="en-GB" dirty="0"/>
          </a:p>
        </p:txBody>
      </p:sp>
      <p:sp>
        <p:nvSpPr>
          <p:cNvPr id="10" name="TextBox 9"/>
          <p:cNvSpPr txBox="1"/>
          <p:nvPr/>
        </p:nvSpPr>
        <p:spPr>
          <a:xfrm>
            <a:off x="836023" y="2978331"/>
            <a:ext cx="2351315" cy="923330"/>
          </a:xfrm>
          <a:prstGeom prst="rect">
            <a:avLst/>
          </a:prstGeom>
          <a:noFill/>
        </p:spPr>
        <p:txBody>
          <a:bodyPr wrap="square" rtlCol="0">
            <a:spAutoFit/>
          </a:bodyPr>
          <a:lstStyle/>
          <a:p>
            <a:r>
              <a:rPr lang="en-US" dirty="0" smtClean="0"/>
              <a:t>Truth=what is useful or works in practice?</a:t>
            </a:r>
            <a:endParaRPr lang="en-GB" dirty="0"/>
          </a:p>
        </p:txBody>
      </p:sp>
      <p:sp>
        <p:nvSpPr>
          <p:cNvPr id="11" name="TextBox 10"/>
          <p:cNvSpPr txBox="1"/>
          <p:nvPr/>
        </p:nvSpPr>
        <p:spPr>
          <a:xfrm>
            <a:off x="718457" y="4037009"/>
            <a:ext cx="1567543" cy="404362"/>
          </a:xfrm>
          <a:prstGeom prst="rect">
            <a:avLst/>
          </a:prstGeom>
          <a:noFill/>
        </p:spPr>
        <p:txBody>
          <a:bodyPr wrap="square" rtlCol="0">
            <a:spAutoFit/>
          </a:bodyPr>
          <a:lstStyle/>
          <a:p>
            <a:endParaRPr lang="en-GB" dirty="0"/>
          </a:p>
        </p:txBody>
      </p:sp>
      <p:sp>
        <p:nvSpPr>
          <p:cNvPr id="12" name="TextBox 11"/>
          <p:cNvSpPr txBox="1"/>
          <p:nvPr/>
        </p:nvSpPr>
        <p:spPr>
          <a:xfrm>
            <a:off x="3749040" y="1509933"/>
            <a:ext cx="2782389" cy="646331"/>
          </a:xfrm>
          <a:prstGeom prst="rect">
            <a:avLst/>
          </a:prstGeom>
          <a:noFill/>
        </p:spPr>
        <p:txBody>
          <a:bodyPr wrap="square" rtlCol="0">
            <a:spAutoFit/>
          </a:bodyPr>
          <a:lstStyle/>
          <a:p>
            <a:r>
              <a:rPr lang="en-US" dirty="0" smtClean="0"/>
              <a:t>Truth=what fits in our overall set of beliefs? </a:t>
            </a:r>
            <a:endParaRPr lang="en-GB" dirty="0"/>
          </a:p>
        </p:txBody>
      </p:sp>
    </p:spTree>
    <p:extLst>
      <p:ext uri="{BB962C8B-B14F-4D97-AF65-F5344CB8AC3E}">
        <p14:creationId xmlns:p14="http://schemas.microsoft.com/office/powerpoint/2010/main" val="267180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66" y="624109"/>
            <a:ext cx="9558245" cy="1482369"/>
          </a:xfrm>
        </p:spPr>
        <p:txBody>
          <a:bodyPr/>
          <a:lstStyle/>
          <a:p>
            <a:r>
              <a:rPr lang="en-US" dirty="0" smtClean="0"/>
              <a:t>1) Truth= what corresponds to a fact?</a:t>
            </a:r>
            <a:endParaRPr lang="en-GB" dirty="0"/>
          </a:p>
        </p:txBody>
      </p:sp>
      <p:sp>
        <p:nvSpPr>
          <p:cNvPr id="3" name="Rounded Rectangle 2"/>
          <p:cNvSpPr/>
          <p:nvPr/>
        </p:nvSpPr>
        <p:spPr>
          <a:xfrm>
            <a:off x="1593668" y="2547257"/>
            <a:ext cx="3487783" cy="11364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What’s the point in that?</a:t>
            </a:r>
            <a:endParaRPr lang="en-GB" dirty="0"/>
          </a:p>
        </p:txBody>
      </p:sp>
      <p:sp>
        <p:nvSpPr>
          <p:cNvPr id="4" name="TextBox 3"/>
          <p:cNvSpPr txBox="1"/>
          <p:nvPr/>
        </p:nvSpPr>
        <p:spPr>
          <a:xfrm>
            <a:off x="2860766" y="1423851"/>
            <a:ext cx="7498080" cy="646331"/>
          </a:xfrm>
          <a:prstGeom prst="rect">
            <a:avLst/>
          </a:prstGeom>
          <a:noFill/>
        </p:spPr>
        <p:txBody>
          <a:bodyPr wrap="square" rtlCol="0">
            <a:spAutoFit/>
          </a:bodyPr>
          <a:lstStyle/>
          <a:p>
            <a:r>
              <a:rPr lang="en-US" dirty="0" smtClean="0"/>
              <a:t>“The grass is green” is true if, and only if:</a:t>
            </a:r>
          </a:p>
          <a:p>
            <a:r>
              <a:rPr lang="en-US" dirty="0" smtClean="0"/>
              <a:t>*grass is green</a:t>
            </a:r>
          </a:p>
        </p:txBody>
      </p:sp>
      <p:sp>
        <p:nvSpPr>
          <p:cNvPr id="5" name="Rounded Rectangle 4"/>
          <p:cNvSpPr/>
          <p:nvPr/>
        </p:nvSpPr>
        <p:spPr>
          <a:xfrm>
            <a:off x="5704114" y="3326674"/>
            <a:ext cx="4171406" cy="15196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 statement is true when it corresponds to something in reality, not just because an authority says something.</a:t>
            </a:r>
            <a:endParaRPr lang="en-GB" dirty="0"/>
          </a:p>
        </p:txBody>
      </p:sp>
      <p:sp>
        <p:nvSpPr>
          <p:cNvPr id="6" name="Right Arrow 5"/>
          <p:cNvSpPr/>
          <p:nvPr/>
        </p:nvSpPr>
        <p:spPr>
          <a:xfrm rot="926821">
            <a:off x="4937760" y="2808514"/>
            <a:ext cx="1123406" cy="875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7411982">
            <a:off x="4741816" y="4352389"/>
            <a:ext cx="1515292" cy="1175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353712" y="5328259"/>
            <a:ext cx="3487783" cy="11364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The correspondence theory was a powerful impetus behind the scientific revolution.</a:t>
            </a:r>
            <a:endParaRPr lang="en-GB" dirty="0"/>
          </a:p>
        </p:txBody>
      </p:sp>
      <p:sp>
        <p:nvSpPr>
          <p:cNvPr id="9" name="Explosion 2 8"/>
          <p:cNvSpPr/>
          <p:nvPr/>
        </p:nvSpPr>
        <p:spPr>
          <a:xfrm>
            <a:off x="7485017" y="1319349"/>
            <a:ext cx="4933994" cy="188105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Correspondence theory</a:t>
            </a:r>
            <a:endParaRPr lang="en-GB" dirty="0"/>
          </a:p>
        </p:txBody>
      </p:sp>
    </p:spTree>
    <p:extLst>
      <p:ext uri="{BB962C8B-B14F-4D97-AF65-F5344CB8AC3E}">
        <p14:creationId xmlns:p14="http://schemas.microsoft.com/office/powerpoint/2010/main" val="1111023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369</TotalTime>
  <Words>969</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Wisp</vt:lpstr>
      <vt:lpstr>Truth and wisdom</vt:lpstr>
      <vt:lpstr>Who’s this dude? Where are his clothes?  Why the chains? What’s his bird doing?</vt:lpstr>
      <vt:lpstr>What’s happening now?</vt:lpstr>
      <vt:lpstr>What did he do wrong?</vt:lpstr>
      <vt:lpstr>Do you know other myths like this? What do they warn us against?</vt:lpstr>
      <vt:lpstr>Some quotes on truth and wisdom: Discuss in pairs and feed back to class</vt:lpstr>
      <vt:lpstr>PowerPoint Presentation</vt:lpstr>
      <vt:lpstr>PowerPoint Presentation</vt:lpstr>
      <vt:lpstr>1) Truth= what corresponds to a fact?</vt:lpstr>
      <vt:lpstr>But….</vt:lpstr>
      <vt:lpstr>2) Truth=a proposition that fits in with our overall set of beliefs. Eg. Someone claims to have seen a Shark in Lake Geneva, does not fit in with current beliefs that Sharks live in salt water.</vt:lpstr>
      <vt:lpstr>PowerPoint Presentation</vt:lpstr>
      <vt:lpstr>3) Truth=what is useful/works in practice?</vt:lpstr>
      <vt:lpstr>Classify the statements in groups. Are they…  -true and useful -true but not useful -useful but not true -not useful and not true? </vt:lpstr>
      <vt:lpstr>PowerPoint Presentation</vt:lpstr>
      <vt:lpstr>What does this say about the pragmatic theory of truth?    Do you think some areas of knowledge are more pragmatic in nature than others?</vt:lpstr>
      <vt:lpstr>No theory of truth is perfect and there are issues with both dogma and relativism.</vt:lpstr>
      <vt:lpstr>Brilliant. So what am I to make of all this? Please put me out of my misery!! </vt:lpstr>
      <vt:lpstr>Where is the wisdom we have lost in knowledge?</vt:lpstr>
    </vt:vector>
  </TitlesOfParts>
  <Company>BIS HCM City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and wisdom</dc:title>
  <dc:creator>An Gulinck</dc:creator>
  <cp:lastModifiedBy>An Gulinck</cp:lastModifiedBy>
  <cp:revision>31</cp:revision>
  <cp:lastPrinted>2018-09-20T06:16:15Z</cp:lastPrinted>
  <dcterms:created xsi:type="dcterms:W3CDTF">2018-09-19T09:26:04Z</dcterms:created>
  <dcterms:modified xsi:type="dcterms:W3CDTF">2019-09-20T00:47:28Z</dcterms:modified>
</cp:coreProperties>
</file>