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8" r:id="rId3"/>
    <p:sldId id="269" r:id="rId4"/>
    <p:sldId id="257" r:id="rId5"/>
    <p:sldId id="272" r:id="rId6"/>
    <p:sldId id="258" r:id="rId7"/>
    <p:sldId id="259" r:id="rId8"/>
    <p:sldId id="270" r:id="rId9"/>
    <p:sldId id="275" r:id="rId10"/>
    <p:sldId id="276" r:id="rId11"/>
    <p:sldId id="263"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0" autoAdjust="0"/>
    <p:restoredTop sz="94660"/>
  </p:normalViewPr>
  <p:slideViewPr>
    <p:cSldViewPr>
      <p:cViewPr varScale="1">
        <p:scale>
          <a:sx n="70" d="100"/>
          <a:sy n="70" d="100"/>
        </p:scale>
        <p:origin x="-4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46DBD2-D363-4F03-B4D1-7FC19961734F}" type="datetimeFigureOut">
              <a:rPr lang="en-US" smtClean="0"/>
              <a:pPr/>
              <a:t>2/6/2013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46DBD2-D363-4F03-B4D1-7FC19961734F}" type="datetimeFigureOut">
              <a:rPr lang="en-US" smtClean="0"/>
              <a:pPr/>
              <a:t>2/6/2013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46DBD2-D363-4F03-B4D1-7FC19961734F}" type="datetimeFigureOut">
              <a:rPr lang="en-US" smtClean="0"/>
              <a:pPr/>
              <a:t>2/6/2013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46DBD2-D363-4F03-B4D1-7FC19961734F}" type="datetimeFigureOut">
              <a:rPr lang="en-US" smtClean="0"/>
              <a:pPr/>
              <a:t>2/6/2013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46DBD2-D363-4F03-B4D1-7FC19961734F}" type="datetimeFigureOut">
              <a:rPr lang="en-US" smtClean="0"/>
              <a:pPr/>
              <a:t>2/6/2013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46DBD2-D363-4F03-B4D1-7FC19961734F}" type="datetimeFigureOut">
              <a:rPr lang="en-US" smtClean="0"/>
              <a:pPr/>
              <a:t>2/6/2013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46DBD2-D363-4F03-B4D1-7FC19961734F}" type="datetimeFigureOut">
              <a:rPr lang="en-US" smtClean="0"/>
              <a:pPr/>
              <a:t>2/6/2013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46DBD2-D363-4F03-B4D1-7FC19961734F}" type="datetimeFigureOut">
              <a:rPr lang="en-US" smtClean="0"/>
              <a:pPr/>
              <a:t>2/6/2013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46DBD2-D363-4F03-B4D1-7FC19961734F}" type="datetimeFigureOut">
              <a:rPr lang="en-US" smtClean="0"/>
              <a:pPr/>
              <a:t>2/6/2013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6DBD2-D363-4F03-B4D1-7FC19961734F}" type="datetimeFigureOut">
              <a:rPr lang="en-US" smtClean="0"/>
              <a:pPr/>
              <a:t>2/6/2013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46DBD2-D363-4F03-B4D1-7FC19961734F}" type="datetimeFigureOut">
              <a:rPr lang="en-US" smtClean="0"/>
              <a:pPr/>
              <a:t>2/6/2013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A2C818-F2A1-470A-9265-1815395A29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46DBD2-D363-4F03-B4D1-7FC19961734F}" type="datetimeFigureOut">
              <a:rPr lang="en-US" smtClean="0"/>
              <a:pPr/>
              <a:t>2/6/2013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2C818-F2A1-470A-9265-1815395A29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cjrs.gov/pdffiles1/nij/223509.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accent6">
                    <a:lumMod val="75000"/>
                  </a:schemeClr>
                </a:solidFill>
              </a:rPr>
              <a:t>Schema</a:t>
            </a:r>
            <a:endParaRPr lang="en-GB" b="1" dirty="0">
              <a:solidFill>
                <a:schemeClr val="accent6">
                  <a:lumMod val="75000"/>
                </a:schemeClr>
              </a:solidFill>
            </a:endParaRPr>
          </a:p>
        </p:txBody>
      </p:sp>
      <p:sp>
        <p:nvSpPr>
          <p:cNvPr id="3" name="Content Placeholder 2"/>
          <p:cNvSpPr>
            <a:spLocks noGrp="1"/>
          </p:cNvSpPr>
          <p:nvPr>
            <p:ph idx="1"/>
          </p:nvPr>
        </p:nvSpPr>
        <p:spPr/>
        <p:txBody>
          <a:bodyPr>
            <a:normAutofit fontScale="85000" lnSpcReduction="10000"/>
          </a:bodyPr>
          <a:lstStyle/>
          <a:p>
            <a:r>
              <a:rPr lang="en-US" dirty="0" smtClean="0"/>
              <a:t> A schema is a cognitive framework or concept that helps organize and interpret information.</a:t>
            </a:r>
          </a:p>
          <a:p>
            <a:r>
              <a:rPr lang="en-US" dirty="0" smtClean="0"/>
              <a:t> Schemas can be useful because they allow us to take shortcuts in interpreting the vast amount of information that is available in our environment. </a:t>
            </a:r>
          </a:p>
          <a:p>
            <a:r>
              <a:rPr lang="en-US" dirty="0" smtClean="0"/>
              <a:t>However, these mental frameworks also cause us to exclude pertinent information to instead focus only on things that confirm our pre-existing beliefs and ideas. </a:t>
            </a:r>
          </a:p>
          <a:p>
            <a:r>
              <a:rPr lang="en-US" dirty="0" smtClean="0"/>
              <a:t>Schemas can contribute to stereotypes and make it difficult to retain new information that does not conform to our established ideas about the world.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70C0"/>
                </a:solidFill>
              </a:rPr>
              <a:t>Sulin</a:t>
            </a:r>
            <a:r>
              <a:rPr lang="en-US" b="1" dirty="0" smtClean="0">
                <a:solidFill>
                  <a:srgbClr val="0070C0"/>
                </a:solidFill>
              </a:rPr>
              <a:t> and </a:t>
            </a:r>
            <a:r>
              <a:rPr lang="en-US" b="1" dirty="0" err="1" smtClean="0">
                <a:solidFill>
                  <a:srgbClr val="0070C0"/>
                </a:solidFill>
              </a:rPr>
              <a:t>Dooling</a:t>
            </a:r>
            <a:endParaRPr lang="en-GB"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pPr lvl="0"/>
            <a:r>
              <a:rPr lang="en-US" dirty="0" smtClean="0"/>
              <a:t>If we delay recall by 5 minutes (short delay) schema does not intrude. However, if we ask people </a:t>
            </a:r>
            <a:r>
              <a:rPr lang="en-US" dirty="0" err="1" smtClean="0"/>
              <a:t>ot</a:t>
            </a:r>
            <a:r>
              <a:rPr lang="en-US" dirty="0" smtClean="0"/>
              <a:t> recall 1 week later (long delay) schema intrudes and new sentences are recalled as old ones/information originally stated in the initial story. E.g. Helen Keller becomes deaf and mute, even though this was not mentioned in the initially. Adolf Hitler is also recalled as to wanting to get rid of the Jews, even though this is a new addition to the original text. Thus, schema searches for relevant/commonalities and selects these whilst ignoring information that is irrelevant.</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a:solidFill>
                  <a:srgbClr val="7030A0"/>
                </a:solidFill>
              </a:rPr>
              <a:t>S</a:t>
            </a:r>
            <a:r>
              <a:rPr lang="en-GB" dirty="0" smtClean="0">
                <a:solidFill>
                  <a:srgbClr val="7030A0"/>
                </a:solidFill>
              </a:rPr>
              <a:t>chema and memory</a:t>
            </a:r>
            <a:endParaRPr lang="en-GB"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r>
              <a:rPr lang="en-US" b="1" dirty="0"/>
              <a:t>Schemas and scripts </a:t>
            </a:r>
            <a:endParaRPr lang="en-GB" dirty="0"/>
          </a:p>
          <a:p>
            <a:r>
              <a:rPr lang="en-US" dirty="0"/>
              <a:t>Which stage of memory is influenced by schemas? </a:t>
            </a:r>
            <a:endParaRPr lang="en-GB" dirty="0"/>
          </a:p>
          <a:p>
            <a:r>
              <a:rPr lang="en-US" dirty="0"/>
              <a:t>Encoding: selection and interpretation </a:t>
            </a:r>
            <a:endParaRPr lang="en-GB" dirty="0"/>
          </a:p>
          <a:p>
            <a:r>
              <a:rPr lang="en-US" dirty="0"/>
              <a:t>Construction view: make sense out of </a:t>
            </a:r>
            <a:r>
              <a:rPr lang="en-US" dirty="0" smtClean="0"/>
              <a:t>information.</a:t>
            </a:r>
            <a:r>
              <a:rPr lang="en-US" dirty="0" smtClean="0">
                <a:solidFill>
                  <a:srgbClr val="00B050"/>
                </a:solidFill>
              </a:rPr>
              <a:t> </a:t>
            </a:r>
            <a:endParaRPr lang="en-GB" dirty="0">
              <a:solidFill>
                <a:srgbClr val="00B050"/>
              </a:solidFill>
            </a:endParaRPr>
          </a:p>
          <a:p>
            <a:r>
              <a:rPr lang="en-US" dirty="0"/>
              <a:t>Pragmatic view: pay attention to relevant </a:t>
            </a:r>
            <a:r>
              <a:rPr lang="en-US" dirty="0" smtClean="0"/>
              <a:t>information</a:t>
            </a:r>
            <a:endParaRPr lang="en-GB" dirty="0"/>
          </a:p>
          <a:p>
            <a:r>
              <a:rPr lang="en-US" dirty="0"/>
              <a:t>Storage: integration </a:t>
            </a:r>
            <a:endParaRPr lang="en-GB" dirty="0"/>
          </a:p>
          <a:p>
            <a:r>
              <a:rPr lang="en-US" dirty="0"/>
              <a:t>Abstraction: store meaning without exact wording </a:t>
            </a:r>
            <a:endParaRPr lang="en-GB" dirty="0"/>
          </a:p>
          <a:p>
            <a:r>
              <a:rPr lang="en-US" dirty="0"/>
              <a:t>Retrieval: </a:t>
            </a:r>
            <a:endParaRPr lang="en-GB" dirty="0"/>
          </a:p>
          <a:p>
            <a:r>
              <a:rPr lang="en-US" dirty="0" smtClean="0"/>
              <a:t>Memory reconstruction…</a:t>
            </a:r>
          </a:p>
          <a:p>
            <a:r>
              <a:rPr lang="en-US" dirty="0" smtClean="0"/>
              <a:t> </a:t>
            </a:r>
            <a:r>
              <a:rPr lang="en-US" b="1" dirty="0" smtClean="0">
                <a:solidFill>
                  <a:srgbClr val="C00000"/>
                </a:solidFill>
              </a:rPr>
              <a:t>Memory (especially after delay) is normalized to match schema-consistent knowledge</a:t>
            </a:r>
          </a:p>
          <a:p>
            <a:r>
              <a:rPr lang="en-US" b="1" dirty="0" smtClean="0">
                <a:solidFill>
                  <a:srgbClr val="00B050"/>
                </a:solidFill>
              </a:rPr>
              <a:t>How the camel got it’s hump. </a:t>
            </a:r>
            <a:endParaRPr lang="en-GB" b="1" dirty="0">
              <a:solidFill>
                <a:srgbClr val="00B050"/>
              </a:solidFill>
            </a:endParaRP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smtClean="0">
                <a:solidFill>
                  <a:srgbClr val="7030A0"/>
                </a:solidFill>
              </a:rPr>
              <a:t>Metacognition</a:t>
            </a:r>
            <a:r>
              <a:rPr lang="en-US" sz="3600" b="1" dirty="0" smtClean="0">
                <a:solidFill>
                  <a:srgbClr val="7030A0"/>
                </a:solidFill>
              </a:rPr>
              <a:t>- knowing about knowing.</a:t>
            </a:r>
            <a:r>
              <a:rPr lang="en-GB" dirty="0" smtClean="0"/>
              <a:t/>
            </a:r>
            <a:br>
              <a:rPr lang="en-GB" dirty="0" smtClean="0"/>
            </a:br>
            <a:endParaRPr lang="en-GB" dirty="0"/>
          </a:p>
        </p:txBody>
      </p:sp>
      <p:sp>
        <p:nvSpPr>
          <p:cNvPr id="3" name="Content Placeholder 2"/>
          <p:cNvSpPr>
            <a:spLocks noGrp="1"/>
          </p:cNvSpPr>
          <p:nvPr>
            <p:ph idx="1"/>
          </p:nvPr>
        </p:nvSpPr>
        <p:spPr>
          <a:xfrm>
            <a:off x="457200" y="1071546"/>
            <a:ext cx="8229600" cy="5054617"/>
          </a:xfrm>
        </p:spPr>
        <p:txBody>
          <a:bodyPr>
            <a:normAutofit fontScale="25000" lnSpcReduction="20000"/>
          </a:bodyPr>
          <a:lstStyle/>
          <a:p>
            <a:r>
              <a:rPr lang="en-US" b="1" dirty="0" smtClean="0"/>
              <a:t> </a:t>
            </a:r>
            <a:endParaRPr lang="en-GB" dirty="0" smtClean="0"/>
          </a:p>
          <a:p>
            <a:r>
              <a:rPr lang="en-US" sz="7200" i="1" dirty="0" smtClean="0"/>
              <a:t>An awareness of one’s own learning processes and the degree of control we are able to achieve in our learning because of this awareness.</a:t>
            </a:r>
            <a:endParaRPr lang="en-GB" sz="7200" dirty="0" smtClean="0"/>
          </a:p>
          <a:p>
            <a:pPr>
              <a:buNone/>
            </a:pPr>
            <a:r>
              <a:rPr lang="en-US" sz="7200" dirty="0" smtClean="0"/>
              <a:t> </a:t>
            </a:r>
            <a:endParaRPr lang="en-GB" sz="7200" dirty="0" smtClean="0"/>
          </a:p>
          <a:p>
            <a:pPr lvl="0"/>
            <a:r>
              <a:rPr lang="en-US" sz="7200" b="1" dirty="0" smtClean="0"/>
              <a:t>Self awareness</a:t>
            </a:r>
            <a:r>
              <a:rPr lang="en-US" sz="7200" dirty="0" smtClean="0"/>
              <a:t> and </a:t>
            </a:r>
            <a:r>
              <a:rPr lang="en-US" sz="7200" b="1" dirty="0" smtClean="0"/>
              <a:t>open-mindedness</a:t>
            </a:r>
            <a:r>
              <a:rPr lang="en-US" sz="7200" dirty="0" smtClean="0"/>
              <a:t>.</a:t>
            </a:r>
            <a:endParaRPr lang="en-GB" sz="7200" dirty="0" smtClean="0"/>
          </a:p>
          <a:p>
            <a:pPr>
              <a:buNone/>
            </a:pPr>
            <a:r>
              <a:rPr lang="en-US" sz="7200" dirty="0" smtClean="0"/>
              <a:t> </a:t>
            </a:r>
            <a:endParaRPr lang="en-GB" sz="7200" dirty="0" smtClean="0"/>
          </a:p>
          <a:p>
            <a:r>
              <a:rPr lang="en-US" sz="7200" dirty="0" smtClean="0"/>
              <a:t>What are the </a:t>
            </a:r>
            <a:r>
              <a:rPr lang="en-US" sz="7200" b="1" dirty="0" smtClean="0"/>
              <a:t>implications</a:t>
            </a:r>
            <a:r>
              <a:rPr lang="en-US" sz="7200" dirty="0" smtClean="0"/>
              <a:t> of the research on schema and memory?</a:t>
            </a:r>
          </a:p>
          <a:p>
            <a:pPr>
              <a:buNone/>
            </a:pPr>
            <a:r>
              <a:rPr lang="en-US" sz="7200" b="1" dirty="0" smtClean="0"/>
              <a:t>Sense perception</a:t>
            </a:r>
            <a:r>
              <a:rPr lang="en-US" sz="7200" dirty="0" smtClean="0"/>
              <a:t>- Stereotypes, gender/age, depression, eating disorders</a:t>
            </a:r>
          </a:p>
          <a:p>
            <a:pPr>
              <a:buNone/>
            </a:pPr>
            <a:endParaRPr lang="en-GB" sz="7200" dirty="0" smtClean="0"/>
          </a:p>
          <a:p>
            <a:pPr>
              <a:buNone/>
            </a:pPr>
            <a:r>
              <a:rPr lang="en-US" sz="7200" b="1" dirty="0" smtClean="0"/>
              <a:t>Emotion</a:t>
            </a:r>
            <a:r>
              <a:rPr lang="en-US" sz="7200" dirty="0" smtClean="0"/>
              <a:t>- flashbulb memory, EWT- Yerkes Dodson curve (n), weapon focus</a:t>
            </a:r>
          </a:p>
          <a:p>
            <a:pPr>
              <a:buNone/>
            </a:pPr>
            <a:endParaRPr lang="en-GB" sz="7200" dirty="0" smtClean="0"/>
          </a:p>
          <a:p>
            <a:pPr>
              <a:buNone/>
            </a:pPr>
            <a:r>
              <a:rPr lang="en-US" sz="7200" b="1" dirty="0" smtClean="0"/>
              <a:t>Reason</a:t>
            </a:r>
            <a:r>
              <a:rPr lang="en-US" sz="7200" dirty="0" smtClean="0"/>
              <a:t>- is memory a rational, logical reflection of events?</a:t>
            </a:r>
          </a:p>
          <a:p>
            <a:pPr>
              <a:buNone/>
            </a:pPr>
            <a:endParaRPr lang="en-GB" sz="7200" dirty="0" smtClean="0"/>
          </a:p>
          <a:p>
            <a:pPr>
              <a:buNone/>
            </a:pPr>
            <a:r>
              <a:rPr lang="en-US" sz="7200" dirty="0" smtClean="0"/>
              <a:t> The Code of the Street and  African-American Adolescent Violence </a:t>
            </a:r>
            <a:r>
              <a:rPr lang="en-US" sz="7200" u="sng" dirty="0" smtClean="0">
                <a:hlinkClick r:id="rId2"/>
              </a:rPr>
              <a:t>https://www.ncjrs.gov/pdffiles1/nij/223509.pdf</a:t>
            </a:r>
            <a:endParaRPr lang="en-US" sz="7200" u="sng" dirty="0" smtClean="0"/>
          </a:p>
          <a:p>
            <a:pPr>
              <a:buNone/>
            </a:pPr>
            <a:endParaRPr lang="en-GB" sz="7200" dirty="0" smtClean="0"/>
          </a:p>
          <a:p>
            <a:pPr>
              <a:buNone/>
            </a:pPr>
            <a:r>
              <a:rPr lang="en-US" sz="7200" b="1" dirty="0" smtClean="0"/>
              <a:t>Language</a:t>
            </a:r>
            <a:r>
              <a:rPr lang="en-US" sz="7200" dirty="0" smtClean="0"/>
              <a:t> and its affect on memory- Loftus and Palmer</a:t>
            </a:r>
            <a:endParaRPr lang="en-GB" sz="7200" dirty="0" smtClean="0"/>
          </a:p>
          <a:p>
            <a:pPr>
              <a:buNone/>
            </a:pPr>
            <a:r>
              <a:rPr lang="en-US" sz="7200" dirty="0" smtClean="0"/>
              <a:t> </a:t>
            </a:r>
            <a:endParaRPr lang="en-GB" sz="7200" dirty="0" smtClean="0"/>
          </a:p>
          <a:p>
            <a:pPr lvl="0">
              <a:buNone/>
            </a:pPr>
            <a:r>
              <a:rPr lang="en-US" sz="7200" b="1" dirty="0" smtClean="0">
                <a:solidFill>
                  <a:srgbClr val="7030A0"/>
                </a:solidFill>
              </a:rPr>
              <a:t>How has schema </a:t>
            </a:r>
            <a:r>
              <a:rPr lang="en-US" sz="7200" dirty="0" smtClean="0"/>
              <a:t>been researched? Strengths and weaknesses of these methods? </a:t>
            </a:r>
            <a:endParaRPr lang="en-GB" sz="7200" dirty="0" smtClean="0"/>
          </a:p>
          <a:p>
            <a:endParaRPr lang="en-GB" dirty="0" smtClean="0"/>
          </a:p>
          <a:p>
            <a:endParaRPr lang="en-GB" dirty="0" smtClean="0"/>
          </a:p>
          <a:p>
            <a:pPr>
              <a:buNone/>
            </a:pPr>
            <a:r>
              <a:rPr lang="en-US" dirty="0" smtClean="0"/>
              <a:t> </a:t>
            </a: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ToK</a:t>
            </a:r>
            <a:r>
              <a:rPr lang="en-GB" dirty="0" smtClean="0"/>
              <a:t>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solidFill>
                  <a:srgbClr val="7030A0"/>
                </a:solidFill>
              </a:rPr>
              <a:t>Encoding</a:t>
            </a:r>
            <a:r>
              <a:rPr lang="en-GB" dirty="0" smtClean="0"/>
              <a:t>- selection of material, interpretation</a:t>
            </a:r>
          </a:p>
          <a:p>
            <a:pPr>
              <a:buNone/>
            </a:pPr>
            <a:r>
              <a:rPr lang="en-GB" dirty="0" smtClean="0"/>
              <a:t>classroom script- </a:t>
            </a:r>
            <a:r>
              <a:rPr lang="en-US" i="1" dirty="0" smtClean="0"/>
              <a:t>Brewer and </a:t>
            </a:r>
            <a:r>
              <a:rPr lang="en-US" i="1" dirty="0" err="1" smtClean="0"/>
              <a:t>Treyens</a:t>
            </a:r>
            <a:r>
              <a:rPr lang="en-US" i="1" dirty="0" smtClean="0"/>
              <a:t> 1981,</a:t>
            </a:r>
            <a:r>
              <a:rPr lang="en-GB" dirty="0" smtClean="0"/>
              <a:t> music</a:t>
            </a:r>
          </a:p>
          <a:p>
            <a:r>
              <a:rPr lang="en-GB" dirty="0" smtClean="0">
                <a:solidFill>
                  <a:srgbClr val="FF0000"/>
                </a:solidFill>
              </a:rPr>
              <a:t>Construction theory- </a:t>
            </a:r>
            <a:r>
              <a:rPr lang="en-GB" i="1" dirty="0" smtClean="0"/>
              <a:t>Bartlett</a:t>
            </a:r>
            <a:r>
              <a:rPr lang="en-GB" dirty="0" smtClean="0"/>
              <a:t>, owl and man picture, music, </a:t>
            </a:r>
            <a:r>
              <a:rPr lang="en-GB" i="1" dirty="0" err="1" smtClean="0"/>
              <a:t>Trafimow</a:t>
            </a:r>
            <a:r>
              <a:rPr lang="en-GB" i="1" dirty="0" smtClean="0"/>
              <a:t> and </a:t>
            </a:r>
            <a:r>
              <a:rPr lang="en-GB" i="1" dirty="0" err="1" smtClean="0"/>
              <a:t>Wyer</a:t>
            </a:r>
            <a:r>
              <a:rPr lang="en-GB" i="1" dirty="0" smtClean="0"/>
              <a:t> (washing and photocopying)</a:t>
            </a:r>
            <a:endParaRPr lang="en-GB" dirty="0" smtClean="0"/>
          </a:p>
          <a:p>
            <a:r>
              <a:rPr lang="en-GB" dirty="0" smtClean="0">
                <a:solidFill>
                  <a:srgbClr val="0070C0"/>
                </a:solidFill>
              </a:rPr>
              <a:t>Pragmatic view- </a:t>
            </a:r>
            <a:r>
              <a:rPr lang="en-GB" i="1" dirty="0" smtClean="0"/>
              <a:t>Anderson and </a:t>
            </a:r>
            <a:r>
              <a:rPr lang="en-GB" i="1" dirty="0" err="1" smtClean="0"/>
              <a:t>Pichert</a:t>
            </a:r>
            <a:endParaRPr lang="en-GB" i="1" dirty="0" smtClean="0"/>
          </a:p>
          <a:p>
            <a:r>
              <a:rPr lang="en-GB" dirty="0" smtClean="0">
                <a:solidFill>
                  <a:srgbClr val="00B050"/>
                </a:solidFill>
              </a:rPr>
              <a:t>Storage and integration</a:t>
            </a:r>
            <a:r>
              <a:rPr lang="en-GB" dirty="0" smtClean="0"/>
              <a:t>: </a:t>
            </a:r>
            <a:r>
              <a:rPr lang="en-GB" i="1" dirty="0" err="1" smtClean="0"/>
              <a:t>Sulin</a:t>
            </a:r>
            <a:r>
              <a:rPr lang="en-GB" i="1" dirty="0" smtClean="0"/>
              <a:t> and </a:t>
            </a:r>
            <a:r>
              <a:rPr lang="en-GB" i="1" dirty="0" err="1" smtClean="0"/>
              <a:t>Dooling</a:t>
            </a:r>
            <a:r>
              <a:rPr lang="en-GB" i="1" dirty="0" smtClean="0"/>
              <a:t> (</a:t>
            </a:r>
            <a:r>
              <a:rPr lang="en-GB" i="1" dirty="0" err="1" smtClean="0"/>
              <a:t>Adolf</a:t>
            </a:r>
            <a:r>
              <a:rPr lang="en-GB" i="1" dirty="0" smtClean="0"/>
              <a:t> Hitler, Helen Keller)</a:t>
            </a:r>
          </a:p>
          <a:p>
            <a:r>
              <a:rPr lang="en-GB" dirty="0" smtClean="0">
                <a:solidFill>
                  <a:srgbClr val="002060"/>
                </a:solidFill>
              </a:rPr>
              <a:t>Abstraction</a:t>
            </a:r>
            <a:r>
              <a:rPr lang="en-GB" dirty="0" smtClean="0"/>
              <a:t>: folktales, poetry, </a:t>
            </a:r>
          </a:p>
          <a:p>
            <a:r>
              <a:rPr lang="en-GB" dirty="0" smtClean="0"/>
              <a:t>Retrieval and reconstruction: EWT,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5" name="Picture 4" descr="http://t3.gstatic.com/images?q=tbn:ANd9GcSmZ2izU2TOoLOXoBHMxwP3FGFW-U0XzvsWLni--oU1CyqcJITPzQ"/>
          <p:cNvPicPr/>
          <p:nvPr/>
        </p:nvPicPr>
        <p:blipFill>
          <a:blip r:embed="rId2" cstate="print"/>
          <a:srcRect/>
          <a:stretch>
            <a:fillRect/>
          </a:stretch>
        </p:blipFill>
        <p:spPr bwMode="auto">
          <a:xfrm>
            <a:off x="642910" y="785794"/>
            <a:ext cx="7929618" cy="50006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92D050"/>
                </a:solidFill>
              </a:rPr>
              <a:t>Bartlett, 1932 Schema</a:t>
            </a:r>
            <a:endParaRPr lang="en-GB" b="1" dirty="0">
              <a:solidFill>
                <a:srgbClr val="92D050"/>
              </a:solidFill>
            </a:endParaRPr>
          </a:p>
        </p:txBody>
      </p:sp>
      <p:sp>
        <p:nvSpPr>
          <p:cNvPr id="3" name="Content Placeholder 2"/>
          <p:cNvSpPr>
            <a:spLocks noGrp="1"/>
          </p:cNvSpPr>
          <p:nvPr>
            <p:ph idx="1"/>
          </p:nvPr>
        </p:nvSpPr>
        <p:spPr/>
        <p:txBody>
          <a:bodyPr/>
          <a:lstStyle/>
          <a:p>
            <a:r>
              <a:rPr lang="en-GB" dirty="0" err="1" smtClean="0"/>
              <a:t>egyptian</a:t>
            </a:r>
            <a:r>
              <a:rPr lang="en-GB" dirty="0" smtClean="0"/>
              <a:t> hieroglyph representing an </a:t>
            </a:r>
            <a:r>
              <a:rPr lang="en-GB" i="1" dirty="0" smtClean="0"/>
              <a:t>owl</a:t>
            </a:r>
            <a:r>
              <a:rPr lang="en-GB" dirty="0" smtClean="0"/>
              <a:t> is progressively transformed into a house cat </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145" name="Object 1"/>
          <p:cNvGraphicFramePr>
            <a:graphicFrameLocks noChangeAspect="1"/>
          </p:cNvGraphicFramePr>
          <p:nvPr/>
        </p:nvGraphicFramePr>
        <p:xfrm>
          <a:off x="-1" y="0"/>
          <a:ext cx="9019431" cy="6858000"/>
        </p:xfrm>
        <a:graphic>
          <a:graphicData uri="http://schemas.openxmlformats.org/presentationml/2006/ole">
            <p:oleObj spid="_x0000_s24578" name="Slide" r:id="rId3" imgW="4568804" imgH="3425985" progId="PowerPoint.Slide.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smtClean="0">
                <a:solidFill>
                  <a:srgbClr val="FFC000"/>
                </a:solidFill>
              </a:rPr>
              <a:t>Procol</a:t>
            </a:r>
            <a:r>
              <a:rPr lang="en-GB" b="1" dirty="0" smtClean="0">
                <a:solidFill>
                  <a:srgbClr val="FFC000"/>
                </a:solidFill>
              </a:rPr>
              <a:t> </a:t>
            </a:r>
            <a:r>
              <a:rPr lang="en-GB" b="1" dirty="0" err="1" smtClean="0">
                <a:solidFill>
                  <a:srgbClr val="FFC000"/>
                </a:solidFill>
              </a:rPr>
              <a:t>Harum</a:t>
            </a:r>
            <a:r>
              <a:rPr lang="en-GB" b="1" dirty="0" smtClean="0">
                <a:solidFill>
                  <a:srgbClr val="FFC000"/>
                </a:solidFill>
              </a:rPr>
              <a:t>, Whiter shade of pale</a:t>
            </a:r>
            <a:endParaRPr lang="en-GB" b="1" dirty="0">
              <a:solidFill>
                <a:srgbClr val="FFC000"/>
              </a:solidFill>
            </a:endParaRPr>
          </a:p>
        </p:txBody>
      </p:sp>
      <p:sp>
        <p:nvSpPr>
          <p:cNvPr id="3" name="Content Placeholder 2"/>
          <p:cNvSpPr>
            <a:spLocks noGrp="1"/>
          </p:cNvSpPr>
          <p:nvPr>
            <p:ph idx="1"/>
          </p:nvPr>
        </p:nvSpPr>
        <p:spPr/>
        <p:txBody>
          <a:bodyPr/>
          <a:lstStyle/>
          <a:p>
            <a:endParaRPr lang="en-GB" dirty="0"/>
          </a:p>
        </p:txBody>
      </p:sp>
      <p:pic>
        <p:nvPicPr>
          <p:cNvPr id="4" name="irc_mi" descr="http://t2.gstatic.com/images?q=tbn:ANd9GcRuIoW4GQLnlLXTZ9nE7J-yIoNuf4fCtAa9Bd_XDbnHlVibLZgQ"/>
          <p:cNvPicPr/>
          <p:nvPr/>
        </p:nvPicPr>
        <p:blipFill>
          <a:blip r:embed="rId2" cstate="print"/>
          <a:srcRect/>
          <a:stretch>
            <a:fillRect/>
          </a:stretch>
        </p:blipFill>
        <p:spPr bwMode="auto">
          <a:xfrm>
            <a:off x="428596" y="1571612"/>
            <a:ext cx="8286808" cy="4572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Brewer and </a:t>
            </a:r>
            <a:r>
              <a:rPr lang="en-GB" dirty="0" err="1" smtClean="0">
                <a:solidFill>
                  <a:srgbClr val="00B0F0"/>
                </a:solidFill>
              </a:rPr>
              <a:t>Treyens</a:t>
            </a:r>
            <a:r>
              <a:rPr lang="en-GB" dirty="0" smtClean="0">
                <a:solidFill>
                  <a:srgbClr val="00B0F0"/>
                </a:solidFill>
              </a:rPr>
              <a:t>, 1981</a:t>
            </a:r>
            <a:endParaRPr lang="en-GB" dirty="0">
              <a:solidFill>
                <a:srgbClr val="00B0F0"/>
              </a:solidFill>
            </a:endParaRPr>
          </a:p>
        </p:txBody>
      </p:sp>
      <p:sp>
        <p:nvSpPr>
          <p:cNvPr id="3" name="Content Placeholder 2"/>
          <p:cNvSpPr>
            <a:spLocks noGrp="1"/>
          </p:cNvSpPr>
          <p:nvPr>
            <p:ph idx="1"/>
          </p:nvPr>
        </p:nvSpPr>
        <p:spPr/>
        <p:txBody>
          <a:bodyPr/>
          <a:lstStyle/>
          <a:p>
            <a:r>
              <a:rPr lang="en-US" dirty="0" smtClean="0"/>
              <a:t>Brewer and </a:t>
            </a:r>
            <a:r>
              <a:rPr lang="en-US" dirty="0" err="1" smtClean="0"/>
              <a:t>Treyens</a:t>
            </a:r>
            <a:r>
              <a:rPr lang="en-US" dirty="0" smtClean="0"/>
              <a:t> 1981 (wait 35-60 </a:t>
            </a:r>
            <a:r>
              <a:rPr lang="en-US" dirty="0" err="1" smtClean="0"/>
              <a:t>secs</a:t>
            </a:r>
            <a:r>
              <a:rPr lang="en-US" dirty="0" smtClean="0"/>
              <a:t> then recall the items in the classroom), their research was in an office- though recall for office items 28/30, poor for unusual items 8/30- 30% recalled seeing books even though there were none. Again schema consistent items were more likely to be recalled.</a:t>
            </a:r>
            <a:endParaRPr lang="en-GB" dirty="0" smtClean="0"/>
          </a:p>
          <a:p>
            <a:endParaRPr lang="en-GB" dirty="0"/>
          </a:p>
        </p:txBody>
      </p:sp>
      <p:pic>
        <p:nvPicPr>
          <p:cNvPr id="4" name="rg_hi" descr="http://t1.gstatic.com/images?q=tbn:ANd9GcRk0Ry_tOjJDInIbE_8VixteE8DimcS5bZrr2JjWA7WTTaGze4T"/>
          <p:cNvPicPr/>
          <p:nvPr/>
        </p:nvPicPr>
        <p:blipFill>
          <a:blip r:embed="rId2" cstate="print"/>
          <a:srcRect/>
          <a:stretch>
            <a:fillRect/>
          </a:stretch>
        </p:blipFill>
        <p:spPr bwMode="auto">
          <a:xfrm>
            <a:off x="5715008" y="5076825"/>
            <a:ext cx="2562225" cy="178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C00000"/>
                </a:solidFill>
              </a:rPr>
              <a:t>Trafimow</a:t>
            </a:r>
            <a:r>
              <a:rPr lang="en-GB" dirty="0" smtClean="0">
                <a:solidFill>
                  <a:srgbClr val="C00000"/>
                </a:solidFill>
              </a:rPr>
              <a:t> and </a:t>
            </a:r>
            <a:r>
              <a:rPr lang="en-GB" dirty="0" err="1" smtClean="0">
                <a:solidFill>
                  <a:srgbClr val="C00000"/>
                </a:solidFill>
              </a:rPr>
              <a:t>Wyer</a:t>
            </a:r>
            <a:r>
              <a:rPr lang="en-GB" dirty="0" smtClean="0">
                <a:solidFill>
                  <a:srgbClr val="C00000"/>
                </a:solidFill>
              </a:rPr>
              <a:t>, 1993</a:t>
            </a:r>
            <a:endParaRPr lang="en-GB"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r>
              <a:rPr lang="en-US" i="1" dirty="0" smtClean="0"/>
              <a:t>The procedure is actually quite simple. First you arrange things into different groups. Of course one pile may be sufficient depending on how much there is to do. If you have to go somewhere else due to lack of facilities that is the next step, otherwise you are pretty well set. It is important not to overdo things. That is, it is better to do too few things at one time than too many. In the short run this may not seem important but complications can easily arise. A mistake can be expensive as well. At first the whole procedure will seem complicated. Soon, however, it will become just another facet of life. It is difficult to foresee any end to the necessity for this task in the immediate future, but then one can never tell. After the procedure is completed one arranges the materials into different groups again. Then they can be put into their appropriate places. Eventually they will be used once more and the whole cycle will then have to be repeated. However, that is a part of life.</a:t>
            </a:r>
            <a:endParaRPr lang="en-GB"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rPr>
              <a:t>Anderson and </a:t>
            </a:r>
            <a:r>
              <a:rPr lang="en-GB" b="1" dirty="0" err="1" smtClean="0">
                <a:solidFill>
                  <a:srgbClr val="7030A0"/>
                </a:solidFill>
              </a:rPr>
              <a:t>Pichert</a:t>
            </a:r>
            <a:endParaRPr lang="en-GB"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t> </a:t>
            </a:r>
            <a:r>
              <a:rPr lang="en-US" u="sng" dirty="0" smtClean="0"/>
              <a:t>Anderson &amp; </a:t>
            </a:r>
            <a:r>
              <a:rPr lang="en-US" u="sng" dirty="0" err="1" smtClean="0"/>
              <a:t>Pichert</a:t>
            </a:r>
            <a:r>
              <a:rPr lang="en-US" u="sng" dirty="0" smtClean="0"/>
              <a:t>, (1978)</a:t>
            </a:r>
            <a:r>
              <a:rPr lang="en-US" dirty="0" smtClean="0"/>
              <a:t> </a:t>
            </a:r>
            <a:endParaRPr lang="en-GB" dirty="0" smtClean="0"/>
          </a:p>
          <a:p>
            <a:pPr lvl="0"/>
            <a:r>
              <a:rPr lang="en-US" dirty="0" smtClean="0"/>
              <a:t>  Presented participants with the story of a boy who skipped school, during encoding.  </a:t>
            </a:r>
            <a:endParaRPr lang="en-GB" dirty="0" smtClean="0"/>
          </a:p>
          <a:p>
            <a:r>
              <a:rPr lang="en-US" dirty="0" smtClean="0"/>
              <a:t>   Participants were asked to read the story from the perspective of either a Home Buy or a Burglar</a:t>
            </a:r>
          </a:p>
          <a:p>
            <a:pPr lvl="0"/>
            <a:r>
              <a:rPr lang="en-US" b="1" dirty="0" smtClean="0">
                <a:solidFill>
                  <a:srgbClr val="FF0000"/>
                </a:solidFill>
              </a:rPr>
              <a:t>Conclusion</a:t>
            </a:r>
            <a:r>
              <a:rPr lang="en-US" dirty="0" smtClean="0"/>
              <a:t>:  With a shift in perspective, participants are able to recall information they had previously not remembered</a:t>
            </a:r>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714</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Slide</vt:lpstr>
      <vt:lpstr>Schema</vt:lpstr>
      <vt:lpstr>ToK </vt:lpstr>
      <vt:lpstr>Slide 3</vt:lpstr>
      <vt:lpstr>Bartlett, 1932 Schema</vt:lpstr>
      <vt:lpstr>Slide 5</vt:lpstr>
      <vt:lpstr>Procol Harum, Whiter shade of pale</vt:lpstr>
      <vt:lpstr>Brewer and Treyens, 1981</vt:lpstr>
      <vt:lpstr>Trafimow and Wyer, 1993</vt:lpstr>
      <vt:lpstr>Anderson and Pichert</vt:lpstr>
      <vt:lpstr>Sulin and Dooling</vt:lpstr>
      <vt:lpstr> Schema and memory</vt:lpstr>
      <vt:lpstr>Metacognition- knowing about knowing. </vt:lpstr>
    </vt:vector>
  </TitlesOfParts>
  <Company>JIS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yconway</dc:creator>
  <cp:lastModifiedBy>yconway</cp:lastModifiedBy>
  <cp:revision>36</cp:revision>
  <dcterms:created xsi:type="dcterms:W3CDTF">2013-02-06T04:26:37Z</dcterms:created>
  <dcterms:modified xsi:type="dcterms:W3CDTF">2013-02-06T07:14:11Z</dcterms:modified>
</cp:coreProperties>
</file>