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534"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t>A tribal person in New Guinea can still identify 70 species of birds by their songs; a shaman in the Amazon can identify hundreds of species of plants and which preparations will enhance their chemical potency in he human body; a traditional Polynesian navigator can detect an island miles beyond the horizon by a pattern in the waves and the behaviour of birds. This kind of knowledge seems almost supernatural to a modern person stumbling noisily through the forest.; but it’s not supernatural. It is human intelligence honed over millennia, through unimaginably vast numbers of individual observations, experiments, reflections, intuitions, refinements of art and experience and communication. (Carol Black.13 January 2012. Occupy your Brain. On Power, Knowledge, and the Re-Occupation of Common Sense.)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How does the scientific method influence your understanding of the world?</a:t>
            </a:r>
          </a:p>
          <a:p>
            <a:pPr>
              <a:buNone/>
            </a:pPr>
            <a:r>
              <a:rPr lang="en-GB"/>
              <a:t>What are the implications of thinking in binary oppositions?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t>Examples from Rasyidah’s Extended Essay: talk about traditional knowledge, ecology, policy of taking no more than needed and the imposing of the Malay language rather than the Penan language. Talk about the Borneo project (see link website and earth day) regarding the preservation of the Penan ecology and lifestyle. Read the passage of the Penan man (their voice).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r>
              <a:rPr lang="en-GB">
                <a:solidFill>
                  <a:srgbClr val="555555"/>
                </a:solidFill>
              </a:rPr>
              <a:t>Wade Davis: we all share the same adaptive imperatives. We're all born. We all bring our children into the world. We go through initiation rites. We have to deal with the inexorable separation of death, so it shouldn't surprise us that we all sing, we all dance, we all have art. [...] But what's interesting is the unique cadence of the song, the rhythm of the dance in every culture. [...] All of these peoples teach us that there are other ways of being, other ways of thinking, other ways of orienting yourself in the Earth. [...] When each of you in this room were born, there were 6,000 languages spoken on the planet. Now, a language is not just a body of vocabulary or a set of grammatical rules.A language is a flash of the human spirit. It's a vehicle through which the soul of each particular culture comes into the material world. Every language is an old-growth forest of the mind, a watershed, a thought, an ecosystem of spiritual possibilities. And of those 6,000 languages, as we sit here today in Monterey, fully half are no longer being whispered into the ears of children. They're no longer being taught to babies, which means, effectively, unless something changes, they're already dead.What could be more lonely than to be enveloped in silence, to be the last of your people to speak your language, to have no way to pass on the wisdom of the ancestors or anticipate the promise of the children? And yet, that dreadful fate is indeed the plight of somebody somewhere on Earth roughly every two weeks,because every two weeks, some elder dies and carries with him into the grave the last syllables of an ancient tongue.[...] And I know there's some of you who say, "Well, wouldn't it be better, wouldn't the world be a better place if we all just spoke one language?" And I say, "Great, let's make that language Yoruba. Let's make it Cantonese. Let's make it Kogi." And you'll suddenly discover what it would be like to be unable to speak your own language.’ (TED)</a:t>
            </a: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solidFill>
                  <a:srgbClr val="555555"/>
                </a:solidFill>
              </a:rPr>
              <a:t>Take, for example, this child of a Barasana in the Northwest Amazon, the people of the anaconda who believe that mythologically they came up the milk river from the east in the belly of sacred snakes. Now, this is a people who cognitively do not distinguish the color blue from the color green because the canopy of the heavens is equated to the canopy of the forest upon which the people depend. (Wade Davis, 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solidFill>
                  <a:srgbClr val="555555"/>
                </a:solidFill>
              </a:rPr>
              <a:t> Kogi of the Sierra Nevada de Santa Marta in northern Colombia. Descendants of the ancient Tairona civilization which once carpeted the Caribbean coastal plain of Colombia, in the wake of the conquest, these people retreated into an isolated volcanic massif that soars above the Caribbean coastal plain. In a bloodstained continent, these people alone were never conquered by the Spanish. To this day, they remain ruled by a ritual priesthood but the training for the priesthood is rather extraordinary. The young acolytes are taken away from their families at the age of three and four, sequestered in a shadowy world of darkness in stone huts at the base of glaciers for 18 years: two nine-year periods deliberately chosen to mimic the nine months of gestation they spend in their natural mother's womb; now they are metaphorically in the womb of the great mother. And for this entire time, they are inculturated into the values of their society, values that maintain the proposition that their prayers and their prayers alone maintain the cosmic -- or we might say the ecological -- balance. And at the end of this amazing initiation, one day they're suddenly taken out and for the first time in their lives, at the age of 18, they see a sunrise.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solidFill>
                  <a:srgbClr val="555555"/>
                </a:solidFill>
              </a:rPr>
              <a:t>his is ayahuasca, which many of you have heard about, the most powerful psychoactive preparation of the shaman's repertoire. What makes ayahuasca fascinating is not the sheer pharmacological potential of this preparation, but the elaboration of it. It's made really of two different sources: on the one hand, this woody liana which has in it a series of beta-carbolines, harmine, harmaline, mildly hallucinogenic -- to take the vine alone is rather to have sort of blue hazy smoke drift across your consciousness -- but it's mixed with the leaves of a shrub in the coffee family called Psychotria viridis. This plant had in it some very powerful tryptamines, very close to brain serotonin, dimethyltryptamine, 5-methoxydimethyltryptamine. [...] the thing about tryptamines is they cannot be taken orally because they're denatured by an enzyme found naturally in the human gut called monoamine oxidase.They can only be taken orally if taken in conjunction with some other chemical that denatures the MAO. Now, the fascinating things are that the beta-carbolines found within that liana are MAO inhibitors of the precise sort necessary to potentiate the tryptamine. So you ask yourself a question. How, in a flora of 80,000 species of vascular plants, do these people find these two morphologically unrelated plants that when combined in this way, created a kind of biochemical version of the whole being greater than the sum of the parts? [...] Well, we use that great euphemism, "trial and error," which is exposed to be meaningless. But you ask the Indians, and they say, "The plants talk to us." [...] Well, what does that mean? This tribe, the Cofan, has 17 varieties of ayahuasca, all of which they distinguish a great distance in the forest, all of which are referable to our eye as one species. And then you ask them how they establish their taxonomy and they say, "I thought you knew something about plants. I mean, don't you know anything?" And I said, "No." Well, it turns out you take each of the 17 varieties in the night of a full moon, and it sings to you in a different key. Now, that's not going to get you a Ph.D. at Harvard, but it's a lot more interesting than counting stamens.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sz="900" b="1">
                <a:solidFill>
                  <a:srgbClr val="CCCCCC"/>
                </a:solidFill>
              </a:rPr>
              <a:t>Nenets, Russia:</a:t>
            </a:r>
            <a:r>
              <a:rPr lang="en-GB" sz="900">
                <a:solidFill>
                  <a:srgbClr val="CCCCCC"/>
                </a:solidFill>
              </a:rPr>
              <a:t> The Nenets of the Siberian arctic are a nomadic tribe of reindeer herders. Migrating across the Yamal peninsula, where the Ob river and Ural mountains meet the Arctic coast, the Nenets have thrived for more than a millennium in one of the most inhospitable places on earth, with temperatures that dip to –50C in winter and soar to 35C in summer. On their annual migration of over 1,000 km, these people move huge herds of reindeer from summer pastures in the north to winter pastures just south of the Arctic Circle. Today, more than 10,000 nomads herd 300,000 domestic reindeer.   </a:t>
            </a:r>
            <a:r>
              <a:rPr lang="en-GB" sz="900" b="1">
                <a:solidFill>
                  <a:srgbClr val="CCCCCC"/>
                </a:solidFill>
              </a:rPr>
              <a:t>Mursi, Ethiopia: </a:t>
            </a:r>
            <a:r>
              <a:rPr lang="en-GB" sz="900">
                <a:solidFill>
                  <a:srgbClr val="CCCCCC"/>
                </a:solidFill>
              </a:rPr>
              <a:t>The Mursi tribe lives in the lower Omo Valley, situated in Africa’s Great Rift Valley in south-west Ethiopia. The Mursi, who number about 4,000, are a nomadic tribe of herdsmen who, over the past few decades have encountered growing threats to their livelihood. Extreme drought has made it more and more difficult for many Mursi families to feed themselves by means of their traditional activities, such as cultivation and cattle herding. Furthermore, the establishment of national parks with fences and roads has seriously restricted the access of local tribes and threatened their natural resources.</a:t>
            </a:r>
            <a:r>
              <a:rPr lang="en-GB" sz="900" b="1">
                <a:solidFill>
                  <a:srgbClr val="CCCCCC"/>
                </a:solidFill>
              </a:rPr>
              <a:t>Rabari, India:</a:t>
            </a:r>
            <a:r>
              <a:rPr lang="en-GB" sz="900">
                <a:solidFill>
                  <a:srgbClr val="CCCCCC"/>
                </a:solidFill>
              </a:rPr>
              <a:t> For almost 1,000 years, the people of the Rabari tribe have roamed the deserts and plains of what is today western India. Now found largely in Gujarat and Rajasthan, it is believed that they migrated from the Iranian plateau more than a millennium ago. Their name means ‘outsider’ and traditionally they were camel herders, crossing desert areas that were off-limits to other tribal groups. Although only about one to two per cent still practises an entirely nomadic lifestyle, the main sources of Rabari income comes through livestock. Women usually wear long black headscarves (lobadi) and distinctive heavy brass earrings, and tattoo magical symbols on their necks, breasts and arms. </a:t>
            </a:r>
            <a:r>
              <a:rPr lang="en-GB" sz="900" b="1">
                <a:solidFill>
                  <a:srgbClr val="CCCCCC"/>
                </a:solidFill>
              </a:rPr>
              <a:t>Drokpa, India/Pakistan:</a:t>
            </a:r>
            <a:r>
              <a:rPr lang="en-GB" sz="900">
                <a:solidFill>
                  <a:srgbClr val="CCCCCC"/>
                </a:solidFill>
              </a:rPr>
              <a:t> Around 2,500 Drokpas live in three villages in the Dha-Hanu valley of Ladakh, which is situated in Jammu and Kashmir, a disputed territory between India and Pakistan. The Drokpas are completely different from the Tibeto-Burman inhabitants of most of Ladakh – tall and fair, with big, lightly coloured eyes, full lips and distinctive noses and eyebrows. Historians have identified the Drokpa people as the only authentic descendants of the Aryans left in India. For centuries, the Drokpas have been indulging in public kissing and wife-swapping without any inhibitions or consideration for marital relationships. Since the practice was banned by the authorities, the Drokpas now only conduct this passionate display in the absence of outsiders.</a:t>
            </a:r>
            <a:r>
              <a:rPr lang="en-GB" sz="900" b="1">
                <a:solidFill>
                  <a:srgbClr val="CCCCCC"/>
                </a:solidFill>
              </a:rPr>
              <a:t>Ni-Vanuatu, Vanuatu:</a:t>
            </a:r>
            <a:r>
              <a:rPr lang="en-GB" sz="900">
                <a:solidFill>
                  <a:srgbClr val="CCCCCC"/>
                </a:solidFill>
              </a:rPr>
              <a:t> The Ni-Vanuatu are the Melanesian people who make up the population of the Republic of Vanuatu. This chain of 83 islands in the south-west Pacific Ocean, formerly the New Hebrides, gained independence from Britain and France in 1980. Espiritu Santo is the largest island. Nowadays, all the inhabited islands have their own languages (over 100 distinct languages are spoken) and their own customs and traditions.</a:t>
            </a:r>
            <a:r>
              <a:rPr lang="en-GB" sz="900" b="1">
                <a:solidFill>
                  <a:srgbClr val="CCCCCC"/>
                </a:solidFill>
              </a:rPr>
              <a:t>Ladakhi, India:</a:t>
            </a:r>
            <a:r>
              <a:rPr lang="en-GB" sz="900">
                <a:solidFill>
                  <a:srgbClr val="CCCCCC"/>
                </a:solidFill>
              </a:rPr>
              <a:t> The people of Ladakh (meaning land of the passes) live in very high mountain valleys between the Himalaya and Karakoram ranges in the northern Indian state of Jammu and Kashmir. Well-to-do Ladakhi women have a striking and opulent appearance. Their gonchas are made of heavy Chinese silk and they wear impressive jewellery, with baroque pearls, turquoises, coral and amber bedecking their necks and ears. The gonchas of the less fortunate are made of coarse, home-spun, woollen cloth.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mlii.com/e977d5bf/Have-a-Last-Good-Look-At-Them-Before-They-Pass-Away" TargetMode="External"/><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youtube.com/v/bL7vK0pOvK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583342"/>
            <a:ext cx="7772400" cy="1159856"/>
          </a:xfrm>
          <a:prstGeom prst="rect">
            <a:avLst/>
          </a:prstGeom>
        </p:spPr>
        <p:txBody>
          <a:bodyPr lIns="91425" tIns="91425" rIns="91425" bIns="91425" anchor="b" anchorCtr="0">
            <a:noAutofit/>
          </a:bodyPr>
          <a:lstStyle/>
          <a:p>
            <a:pPr>
              <a:buNone/>
            </a:pPr>
            <a:r>
              <a:rPr lang="en-GB"/>
              <a:t>Indigenous Knowledge</a:t>
            </a:r>
          </a:p>
        </p:txBody>
      </p:sp>
      <p:sp>
        <p:nvSpPr>
          <p:cNvPr id="24" name="Shape 24"/>
          <p:cNvSpPr txBox="1">
            <a:spLocks noGrp="1"/>
          </p:cNvSpPr>
          <p:nvPr>
            <p:ph type="subTitle" idx="1"/>
          </p:nvPr>
        </p:nvSpPr>
        <p:spPr>
          <a:xfrm>
            <a:off x="685800" y="2840053"/>
            <a:ext cx="7772400" cy="784737"/>
          </a:xfrm>
          <a:prstGeom prst="rect">
            <a:avLst/>
          </a:prstGeom>
        </p:spPr>
        <p:txBody>
          <a:bodyPr lIns="91425" tIns="91425" rIns="91425" bIns="91425" anchor="t" anchorCtr="0">
            <a:noAutofit/>
          </a:bodyPr>
          <a:lstStyle/>
          <a:p>
            <a:pPr>
              <a:buNone/>
            </a:pPr>
            <a:r>
              <a:rPr lang="en-GB"/>
              <a:t>A cross-curricular lesson on a new AOK</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GB"/>
              <a:t>Culture specific knowledge</a:t>
            </a:r>
          </a:p>
        </p:txBody>
      </p:sp>
      <p:sp>
        <p:nvSpPr>
          <p:cNvPr id="98" name="Shape 9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GB" sz="1100" u="sng">
                <a:solidFill>
                  <a:schemeClr val="hlink"/>
                </a:solidFill>
                <a:hlinkClick r:id="rId3"/>
              </a:rPr>
              <a:t>http://www.emlii.com/e977d5bf/Have-a-Last-Good-Look-At-Them-Before-They-Pass-Away</a:t>
            </a:r>
          </a:p>
          <a:p>
            <a:endParaRPr/>
          </a:p>
          <a:p>
            <a:endParaRPr/>
          </a:p>
        </p:txBody>
      </p:sp>
      <p:pic>
        <p:nvPicPr>
          <p:cNvPr id="99" name="Shape 99"/>
          <p:cNvPicPr preferRelativeResize="0"/>
          <p:nvPr/>
        </p:nvPicPr>
        <p:blipFill>
          <a:blip r:embed="rId4"/>
          <a:stretch>
            <a:fillRect/>
          </a:stretch>
        </p:blipFill>
        <p:spPr>
          <a:xfrm>
            <a:off x="2892050" y="1676550"/>
            <a:ext cx="3058624" cy="3249300"/>
          </a:xfrm>
          <a:prstGeom prst="rect">
            <a:avLst/>
          </a:prstGeom>
        </p:spPr>
      </p:pic>
      <p:pic>
        <p:nvPicPr>
          <p:cNvPr id="100" name="Shape 100"/>
          <p:cNvPicPr preferRelativeResize="0"/>
          <p:nvPr/>
        </p:nvPicPr>
        <p:blipFill>
          <a:blip r:embed="rId5"/>
          <a:stretch>
            <a:fillRect/>
          </a:stretch>
        </p:blipFill>
        <p:spPr>
          <a:xfrm>
            <a:off x="247275" y="2299050"/>
            <a:ext cx="3028950" cy="1876425"/>
          </a:xfrm>
          <a:prstGeom prst="rect">
            <a:avLst/>
          </a:prstGeom>
        </p:spPr>
      </p:pic>
      <p:pic>
        <p:nvPicPr>
          <p:cNvPr id="101" name="Shape 101"/>
          <p:cNvPicPr preferRelativeResize="0"/>
          <p:nvPr/>
        </p:nvPicPr>
        <p:blipFill>
          <a:blip r:embed="rId6"/>
          <a:stretch>
            <a:fillRect/>
          </a:stretch>
        </p:blipFill>
        <p:spPr>
          <a:xfrm>
            <a:off x="5086100" y="2110500"/>
            <a:ext cx="3019425" cy="1905000"/>
          </a:xfrm>
          <a:prstGeom prst="rect">
            <a:avLst/>
          </a:prstGeom>
        </p:spPr>
      </p:pic>
      <p:pic>
        <p:nvPicPr>
          <p:cNvPr id="102" name="Shape 102"/>
          <p:cNvPicPr preferRelativeResize="0"/>
          <p:nvPr/>
        </p:nvPicPr>
        <p:blipFill>
          <a:blip r:embed="rId7"/>
          <a:stretch>
            <a:fillRect/>
          </a:stretch>
        </p:blipFill>
        <p:spPr>
          <a:xfrm>
            <a:off x="6925300" y="2686650"/>
            <a:ext cx="1895475" cy="2190750"/>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342753"/>
            <a:ext cx="8229600" cy="857400"/>
          </a:xfrm>
          <a:prstGeom prst="rect">
            <a:avLst/>
          </a:prstGeom>
          <a:solidFill>
            <a:srgbClr val="9FC5E8"/>
          </a:solidFill>
        </p:spPr>
        <p:txBody>
          <a:bodyPr lIns="91425" tIns="91425" rIns="91425" bIns="91425" anchor="b" anchorCtr="0">
            <a:noAutofit/>
          </a:bodyPr>
          <a:lstStyle/>
          <a:p>
            <a:pPr lvl="0" rtl="0">
              <a:buNone/>
            </a:pPr>
            <a:r>
              <a:rPr lang="en-GB" sz="3000"/>
              <a:t>What does it mean to be indigenous?</a:t>
            </a:r>
          </a:p>
        </p:txBody>
      </p:sp>
      <p:sp>
        <p:nvSpPr>
          <p:cNvPr id="108" name="Shape 108"/>
          <p:cNvSpPr txBox="1">
            <a:spLocks noGrp="1"/>
          </p:cNvSpPr>
          <p:nvPr>
            <p:ph type="body" idx="1"/>
          </p:nvPr>
        </p:nvSpPr>
        <p:spPr>
          <a:xfrm>
            <a:off x="422900" y="1200150"/>
            <a:ext cx="8229600" cy="3892199"/>
          </a:xfrm>
          <a:prstGeom prst="rect">
            <a:avLst/>
          </a:prstGeom>
        </p:spPr>
        <p:txBody>
          <a:bodyPr lIns="91425" tIns="91425" rIns="91425" bIns="91425" anchor="t" anchorCtr="0">
            <a:noAutofit/>
          </a:bodyPr>
          <a:lstStyle/>
          <a:p>
            <a:pPr lvl="0" rtl="0">
              <a:buNone/>
            </a:pPr>
            <a:r>
              <a:rPr lang="en-GB" u="sng"/>
              <a:t>How do we know?</a:t>
            </a:r>
            <a:r>
              <a:rPr lang="en-GB"/>
              <a:t> </a:t>
            </a:r>
          </a:p>
          <a:p>
            <a:pPr lvl="0" rtl="0">
              <a:buNone/>
            </a:pPr>
            <a:r>
              <a:rPr lang="en-GB" sz="1400" b="1"/>
              <a:t>Dominant paradigm</a:t>
            </a:r>
          </a:p>
          <a:p>
            <a:pPr lvl="0" rtl="0">
              <a:buNone/>
            </a:pPr>
            <a:r>
              <a:rPr lang="en-GB" sz="1400" b="1"/>
              <a:t>Western science</a:t>
            </a:r>
          </a:p>
          <a:p>
            <a:pPr lvl="0" rtl="0">
              <a:buNone/>
            </a:pPr>
            <a:r>
              <a:rPr lang="en-GB" sz="1400"/>
              <a:t>Scientific method</a:t>
            </a:r>
          </a:p>
          <a:p>
            <a:pPr lvl="0" rtl="0">
              <a:buNone/>
            </a:pPr>
            <a:r>
              <a:rPr lang="en-GB" sz="1400"/>
              <a:t>Evidence/explanation in physical world</a:t>
            </a:r>
          </a:p>
          <a:p>
            <a:pPr lvl="0" rtl="0">
              <a:buNone/>
            </a:pPr>
            <a:r>
              <a:rPr lang="en-GB" sz="1400"/>
              <a:t>Understanding how</a:t>
            </a:r>
          </a:p>
          <a:p>
            <a:pPr lvl="0" rtl="0">
              <a:buNone/>
            </a:pPr>
            <a:r>
              <a:rPr lang="en-GB" sz="1400"/>
              <a:t>Education at school/formal</a:t>
            </a:r>
          </a:p>
          <a:p>
            <a:pPr lvl="0" rtl="0">
              <a:buNone/>
            </a:pPr>
            <a:r>
              <a:rPr lang="en-GB" sz="1400"/>
              <a:t>Media</a:t>
            </a:r>
          </a:p>
          <a:p>
            <a:pPr lvl="0" rtl="0">
              <a:buNone/>
            </a:pPr>
            <a:r>
              <a:rPr lang="en-GB" sz="1400"/>
              <a:t>Written tradition</a:t>
            </a:r>
          </a:p>
          <a:p>
            <a:pPr lvl="0" rtl="0">
              <a:buNone/>
            </a:pPr>
            <a:r>
              <a:rPr lang="en-GB" sz="1400"/>
              <a:t>Part to whole</a:t>
            </a:r>
          </a:p>
          <a:p>
            <a:pPr lvl="0" rtl="0">
              <a:buNone/>
            </a:pPr>
            <a:r>
              <a:rPr lang="en-GB" sz="1400"/>
              <a:t>Hypothesis/ falsification</a:t>
            </a:r>
          </a:p>
          <a:p>
            <a:pPr lvl="0" rtl="0">
              <a:buNone/>
            </a:pPr>
            <a:r>
              <a:rPr lang="en-GB" sz="1400"/>
              <a:t>Skepticism</a:t>
            </a:r>
          </a:p>
          <a:p>
            <a:endParaRPr/>
          </a:p>
          <a:p>
            <a:endParaRPr/>
          </a:p>
        </p:txBody>
      </p:sp>
      <p:sp>
        <p:nvSpPr>
          <p:cNvPr id="109" name="Shape 109"/>
          <p:cNvSpPr/>
          <p:nvPr/>
        </p:nvSpPr>
        <p:spPr>
          <a:xfrm>
            <a:off x="3317550" y="3059350"/>
            <a:ext cx="1902000" cy="857400"/>
          </a:xfrm>
          <a:prstGeom prst="lef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en-GB" sz="1000"/>
              <a:t>Or should we not think in opposite pairs? </a:t>
            </a:r>
          </a:p>
        </p:txBody>
      </p:sp>
      <p:sp>
        <p:nvSpPr>
          <p:cNvPr id="110" name="Shape 110"/>
          <p:cNvSpPr txBox="1"/>
          <p:nvPr/>
        </p:nvSpPr>
        <p:spPr>
          <a:xfrm>
            <a:off x="5332100" y="1785600"/>
            <a:ext cx="3711900" cy="3306600"/>
          </a:xfrm>
          <a:prstGeom prst="rect">
            <a:avLst/>
          </a:prstGeom>
        </p:spPr>
        <p:txBody>
          <a:bodyPr lIns="91425" tIns="91425" rIns="91425" bIns="91425" anchor="t" anchorCtr="0">
            <a:noAutofit/>
          </a:bodyPr>
          <a:lstStyle/>
          <a:p>
            <a:pPr lvl="0" rtl="0">
              <a:buNone/>
            </a:pPr>
            <a:r>
              <a:rPr lang="en-GB" b="1"/>
              <a:t>Indigenous/native knowledge</a:t>
            </a:r>
          </a:p>
          <a:p>
            <a:pPr lvl="0" rtl="0">
              <a:buNone/>
            </a:pPr>
            <a:r>
              <a:rPr lang="en-GB"/>
              <a:t>Education through life</a:t>
            </a:r>
          </a:p>
          <a:p>
            <a:pPr lvl="0" rtl="0">
              <a:buNone/>
            </a:pPr>
            <a:r>
              <a:rPr lang="en-GB"/>
              <a:t>Language (metaphor)</a:t>
            </a:r>
          </a:p>
          <a:p>
            <a:pPr lvl="0" rtl="0">
              <a:buNone/>
            </a:pPr>
            <a:r>
              <a:rPr lang="en-GB"/>
              <a:t>Nature/ecology</a:t>
            </a:r>
          </a:p>
          <a:p>
            <a:pPr lvl="0" rtl="0">
              <a:buNone/>
            </a:pPr>
            <a:r>
              <a:rPr lang="en-GB"/>
              <a:t>Oral history/stories (generally not documented)</a:t>
            </a:r>
          </a:p>
          <a:p>
            <a:pPr lvl="0" rtl="0">
              <a:buNone/>
            </a:pPr>
            <a:r>
              <a:rPr lang="en-GB"/>
              <a:t>Tradition and inherited wisdom</a:t>
            </a:r>
          </a:p>
          <a:p>
            <a:pPr lvl="0" rtl="0">
              <a:buNone/>
            </a:pPr>
            <a:r>
              <a:rPr lang="en-GB"/>
              <a:t>Holistic</a:t>
            </a:r>
          </a:p>
          <a:p>
            <a:pPr lvl="0" rtl="0">
              <a:buNone/>
            </a:pPr>
            <a:r>
              <a:rPr lang="en-GB"/>
              <a:t>Locally bound</a:t>
            </a:r>
          </a:p>
          <a:p>
            <a:pPr lvl="0" rtl="0">
              <a:buNone/>
            </a:pPr>
            <a:r>
              <a:rPr lang="en-GB"/>
              <a:t>Closely related to survival</a:t>
            </a:r>
          </a:p>
          <a:p>
            <a:pPr lvl="0" rtl="0">
              <a:buNone/>
            </a:pPr>
            <a:r>
              <a:rPr lang="en-GB"/>
              <a:t>Culture and context specific</a:t>
            </a:r>
          </a:p>
          <a:p>
            <a:pPr lvl="0" rtl="0">
              <a:buNone/>
            </a:pPr>
            <a:r>
              <a:rPr lang="en-GB"/>
              <a:t>Non-formal</a:t>
            </a:r>
          </a:p>
          <a:p>
            <a:pPr lvl="0" rtl="0">
              <a:buNone/>
            </a:pPr>
            <a:r>
              <a:rPr lang="en-GB"/>
              <a:t>Practical applications</a:t>
            </a:r>
          </a:p>
          <a:p>
            <a:pPr lvl="0" rtl="0">
              <a:buNone/>
            </a:pPr>
            <a:r>
              <a:rPr lang="en-GB"/>
              <a:t>Physical and metaphysical world</a:t>
            </a:r>
          </a:p>
          <a:p>
            <a:endParaRPr/>
          </a:p>
          <a:p>
            <a:endParaRPr/>
          </a:p>
          <a:p>
            <a:endParaRPr/>
          </a:p>
          <a:p>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Non-formal, orally transmitted</a:t>
            </a:r>
          </a:p>
        </p:txBody>
      </p:sp>
      <p:sp>
        <p:nvSpPr>
          <p:cNvPr id="116" name="Shape 116"/>
          <p:cNvSpPr txBox="1">
            <a:spLocks noGrp="1"/>
          </p:cNvSpPr>
          <p:nvPr>
            <p:ph type="body" idx="1"/>
          </p:nvPr>
        </p:nvSpPr>
        <p:spPr>
          <a:xfrm>
            <a:off x="457200" y="1200150"/>
            <a:ext cx="3477599"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language</a:t>
            </a:r>
          </a:p>
          <a:p>
            <a:pPr marL="457200" lvl="0" indent="-419100" rtl="0">
              <a:buClr>
                <a:schemeClr val="dk1"/>
              </a:buClr>
              <a:buSzPct val="166666"/>
              <a:buFont typeface="Arial"/>
              <a:buChar char="•"/>
            </a:pPr>
            <a:r>
              <a:rPr lang="en-GB"/>
              <a:t>songs</a:t>
            </a:r>
          </a:p>
          <a:p>
            <a:pPr marL="457200" lvl="0" indent="-419100" rtl="0">
              <a:buClr>
                <a:schemeClr val="dk1"/>
              </a:buClr>
              <a:buSzPct val="166666"/>
              <a:buFont typeface="Arial"/>
              <a:buChar char="•"/>
            </a:pPr>
            <a:r>
              <a:rPr lang="en-GB"/>
              <a:t>stories</a:t>
            </a:r>
          </a:p>
          <a:p>
            <a:pPr marL="457200" lvl="0" indent="-419100" rtl="0">
              <a:buClr>
                <a:schemeClr val="dk1"/>
              </a:buClr>
              <a:buSzPct val="166666"/>
              <a:buFont typeface="Arial"/>
              <a:buChar char="•"/>
            </a:pPr>
            <a:r>
              <a:rPr lang="en-GB"/>
              <a:t>dance</a:t>
            </a:r>
          </a:p>
          <a:p>
            <a:pPr marL="457200" lvl="0" indent="-419100" rtl="0">
              <a:buClr>
                <a:schemeClr val="dk1"/>
              </a:buClr>
              <a:buSzPct val="166666"/>
              <a:buFont typeface="Arial"/>
              <a:buChar char="•"/>
            </a:pPr>
            <a:r>
              <a:rPr lang="en-GB"/>
              <a:t>rituals</a:t>
            </a:r>
          </a:p>
          <a:p>
            <a:pPr marL="457200" lvl="0" indent="-419100" rtl="0">
              <a:buClr>
                <a:schemeClr val="dk1"/>
              </a:buClr>
              <a:buSzPct val="166666"/>
              <a:buFont typeface="Arial"/>
              <a:buChar char="•"/>
            </a:pPr>
            <a:r>
              <a:rPr lang="en-GB"/>
              <a:t>demonstrations</a:t>
            </a:r>
          </a:p>
          <a:p>
            <a:pPr marL="457200" lvl="0" indent="-419100">
              <a:buClr>
                <a:schemeClr val="dk1"/>
              </a:buClr>
              <a:buSzPct val="166666"/>
              <a:buFont typeface="Arial"/>
              <a:buChar char="•"/>
            </a:pPr>
            <a:r>
              <a:rPr lang="en-GB"/>
              <a:t>shared work</a:t>
            </a:r>
          </a:p>
        </p:txBody>
      </p:sp>
      <p:sp>
        <p:nvSpPr>
          <p:cNvPr id="117" name="Shape 117"/>
          <p:cNvSpPr/>
          <p:nvPr/>
        </p:nvSpPr>
        <p:spPr>
          <a:xfrm>
            <a:off x="4629150" y="3300425"/>
            <a:ext cx="3651900" cy="1414199"/>
          </a:xfrm>
          <a:prstGeom prst="flowChartMagneticTape">
            <a:avLst/>
          </a:prstGeom>
          <a:solidFill>
            <a:srgbClr val="A4C2F4"/>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en-GB"/>
              <a:t>What are the implications of the last speaker of a language dying?</a:t>
            </a:r>
          </a:p>
        </p:txBody>
      </p:sp>
      <p:sp>
        <p:nvSpPr>
          <p:cNvPr id="118" name="Shape 118"/>
          <p:cNvSpPr/>
          <p:nvPr/>
        </p:nvSpPr>
        <p:spPr>
          <a:xfrm>
            <a:off x="5109225" y="1200149"/>
            <a:ext cx="2777489" cy="1628478"/>
          </a:xfrm>
          <a:prstGeom prst="irregularSeal2">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en-GB"/>
              <a:t>Remember the ‘lost in translation’ lesson?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Case study: The Penan (Malaysia)</a:t>
            </a:r>
          </a:p>
        </p:txBody>
      </p:sp>
      <p:sp>
        <p:nvSpPr>
          <p:cNvPr id="124" name="Shape 12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rgbClr val="000000"/>
              </a:buClr>
              <a:buSzPct val="61111"/>
              <a:buFont typeface="Arial"/>
              <a:buNone/>
            </a:pPr>
            <a:r>
              <a:rPr lang="en-GB" sz="1800">
                <a:solidFill>
                  <a:srgbClr val="000000"/>
                </a:solidFill>
              </a:rPr>
              <a:t>Real life situation: Copy of the </a:t>
            </a:r>
            <a:r>
              <a:rPr lang="en-GB" sz="1800" b="1">
                <a:solidFill>
                  <a:srgbClr val="000000"/>
                </a:solidFill>
              </a:rPr>
              <a:t>Penan dictionary</a:t>
            </a:r>
          </a:p>
          <a:p>
            <a:pPr lvl="0" rtl="0">
              <a:spcBef>
                <a:spcPts val="0"/>
              </a:spcBef>
              <a:buClr>
                <a:srgbClr val="000000"/>
              </a:buClr>
              <a:buSzPct val="61111"/>
              <a:buFont typeface="Arial"/>
              <a:buNone/>
            </a:pPr>
            <a:r>
              <a:rPr lang="en-GB" sz="1800">
                <a:solidFill>
                  <a:srgbClr val="000000"/>
                </a:solidFill>
              </a:rPr>
              <a:t>(only 7 in existence)</a:t>
            </a:r>
          </a:p>
          <a:p>
            <a:endParaRPr/>
          </a:p>
        </p:txBody>
      </p:sp>
      <p:sp>
        <p:nvSpPr>
          <p:cNvPr id="125" name="Shape 125"/>
          <p:cNvSpPr/>
          <p:nvPr/>
        </p:nvSpPr>
        <p:spPr>
          <a:xfrm>
            <a:off x="445775" y="1234450"/>
            <a:ext cx="8178150" cy="617200"/>
          </a:xfrm>
          <a:prstGeom prst="flowChartProcess">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en-GB"/>
              <a:t>Culture specific/Non-formal, orally transmitted/holistic/dynamic and adaptive, closely related to survival/importance of ecology and the natural environment/the metaphysical.</a:t>
            </a:r>
          </a:p>
        </p:txBody>
      </p:sp>
      <p:pic>
        <p:nvPicPr>
          <p:cNvPr id="126" name="Shape 126"/>
          <p:cNvPicPr preferRelativeResize="0"/>
          <p:nvPr/>
        </p:nvPicPr>
        <p:blipFill>
          <a:blip r:embed="rId3"/>
          <a:stretch>
            <a:fillRect/>
          </a:stretch>
        </p:blipFill>
        <p:spPr>
          <a:xfrm>
            <a:off x="457200" y="1851650"/>
            <a:ext cx="2678125" cy="1691650"/>
          </a:xfrm>
          <a:prstGeom prst="rect">
            <a:avLst/>
          </a:prstGeom>
        </p:spPr>
      </p:pic>
      <p:pic>
        <p:nvPicPr>
          <p:cNvPr id="127" name="Shape 127"/>
          <p:cNvPicPr preferRelativeResize="0"/>
          <p:nvPr/>
        </p:nvPicPr>
        <p:blipFill>
          <a:blip r:embed="rId4"/>
          <a:stretch>
            <a:fillRect/>
          </a:stretch>
        </p:blipFill>
        <p:spPr>
          <a:xfrm>
            <a:off x="2771500" y="1851650"/>
            <a:ext cx="2341499" cy="1691649"/>
          </a:xfrm>
          <a:prstGeom prst="rect">
            <a:avLst/>
          </a:prstGeom>
        </p:spPr>
      </p:pic>
      <p:pic>
        <p:nvPicPr>
          <p:cNvPr id="128" name="Shape 128"/>
          <p:cNvPicPr preferRelativeResize="0"/>
          <p:nvPr/>
        </p:nvPicPr>
        <p:blipFill>
          <a:blip r:embed="rId5"/>
          <a:stretch>
            <a:fillRect/>
          </a:stretch>
        </p:blipFill>
        <p:spPr>
          <a:xfrm>
            <a:off x="4383281" y="1851650"/>
            <a:ext cx="4240643" cy="3074199"/>
          </a:xfrm>
          <a:prstGeom prst="rect">
            <a:avLst/>
          </a:prstGeom>
        </p:spPr>
      </p:pic>
      <p:sp>
        <p:nvSpPr>
          <p:cNvPr id="129" name="Shape 129"/>
          <p:cNvSpPr/>
          <p:nvPr/>
        </p:nvSpPr>
        <p:spPr>
          <a:xfrm>
            <a:off x="445775" y="3543300"/>
            <a:ext cx="3986099" cy="14141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buNone/>
            </a:pPr>
            <a:r>
              <a:rPr lang="en-GB" sz="1800"/>
              <a:t>Real life situation: Copy of the </a:t>
            </a:r>
            <a:r>
              <a:rPr lang="en-GB" sz="1800" b="1"/>
              <a:t>Penan dictionary</a:t>
            </a:r>
          </a:p>
          <a:p>
            <a:pPr lvl="0" rtl="0">
              <a:buNone/>
            </a:pPr>
            <a:r>
              <a:rPr lang="en-GB" sz="1800"/>
              <a:t>(only 7 in existence)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234325" y="77403"/>
            <a:ext cx="8229600" cy="857400"/>
          </a:xfrm>
          <a:prstGeom prst="rect">
            <a:avLst/>
          </a:prstGeom>
        </p:spPr>
        <p:txBody>
          <a:bodyPr lIns="91425" tIns="91425" rIns="91425" bIns="91425" anchor="b" anchorCtr="0">
            <a:noAutofit/>
          </a:bodyPr>
          <a:lstStyle/>
          <a:p>
            <a:pPr>
              <a:buNone/>
            </a:pPr>
            <a:r>
              <a:rPr lang="en-GB" sz="3000" b="0">
                <a:solidFill>
                  <a:srgbClr val="741B47"/>
                </a:solidFill>
              </a:rPr>
              <a:t>Aims of the lesson:</a:t>
            </a:r>
          </a:p>
        </p:txBody>
      </p:sp>
      <p:sp>
        <p:nvSpPr>
          <p:cNvPr id="30" name="Shape 30"/>
          <p:cNvSpPr txBox="1">
            <a:spLocks noGrp="1"/>
          </p:cNvSpPr>
          <p:nvPr>
            <p:ph type="body" idx="1"/>
          </p:nvPr>
        </p:nvSpPr>
        <p:spPr>
          <a:xfrm>
            <a:off x="422900" y="934800"/>
            <a:ext cx="8229600" cy="4122900"/>
          </a:xfrm>
          <a:prstGeom prst="rect">
            <a:avLst/>
          </a:prstGeom>
        </p:spPr>
        <p:txBody>
          <a:bodyPr lIns="91425" tIns="91425" rIns="91425" bIns="91425" anchor="t" anchorCtr="0">
            <a:noAutofit/>
          </a:bodyPr>
          <a:lstStyle/>
          <a:p>
            <a:pPr marL="457200" lvl="0" indent="-342900" rtl="0">
              <a:lnSpc>
                <a:spcPct val="115000"/>
              </a:lnSpc>
              <a:spcBef>
                <a:spcPts val="0"/>
              </a:spcBef>
              <a:buClr>
                <a:schemeClr val="dk1"/>
              </a:buClr>
              <a:buSzPct val="100000"/>
              <a:buFont typeface="Arial"/>
              <a:buChar char="❏"/>
            </a:pPr>
            <a:r>
              <a:rPr lang="en-GB" sz="1800" i="1"/>
              <a:t>Understand the notions of</a:t>
            </a:r>
            <a:r>
              <a:rPr lang="en-GB" sz="1800" i="1">
                <a:solidFill>
                  <a:srgbClr val="4C1130"/>
                </a:solidFill>
              </a:rPr>
              <a:t> </a:t>
            </a:r>
            <a:r>
              <a:rPr lang="en-GB" sz="1800" b="1" i="1">
                <a:solidFill>
                  <a:srgbClr val="4C1130"/>
                </a:solidFill>
              </a:rPr>
              <a:t>indigenous knowledge</a:t>
            </a:r>
            <a:r>
              <a:rPr lang="en-GB" sz="1800" i="1"/>
              <a:t> and </a:t>
            </a:r>
            <a:r>
              <a:rPr lang="en-GB" sz="1800" b="1" i="1">
                <a:solidFill>
                  <a:srgbClr val="4C1130"/>
                </a:solidFill>
              </a:rPr>
              <a:t>culture</a:t>
            </a:r>
            <a:r>
              <a:rPr lang="en-GB" sz="1800" i="1"/>
              <a:t>.</a:t>
            </a:r>
          </a:p>
          <a:p>
            <a:endParaRPr/>
          </a:p>
          <a:p>
            <a:pPr marL="457200" lvl="0" indent="-342900" rtl="0">
              <a:lnSpc>
                <a:spcPct val="115000"/>
              </a:lnSpc>
              <a:spcBef>
                <a:spcPts val="0"/>
              </a:spcBef>
              <a:buClr>
                <a:schemeClr val="dk1"/>
              </a:buClr>
              <a:buSzPct val="100000"/>
              <a:buFont typeface="Arial"/>
              <a:buChar char="❏"/>
            </a:pPr>
            <a:r>
              <a:rPr lang="en-GB" sz="1800" i="1"/>
              <a:t>See the </a:t>
            </a:r>
            <a:r>
              <a:rPr lang="en-GB" sz="1800" b="1" i="1">
                <a:solidFill>
                  <a:srgbClr val="134F5C"/>
                </a:solidFill>
              </a:rPr>
              <a:t>relevance </a:t>
            </a:r>
            <a:r>
              <a:rPr lang="en-GB" sz="1800" i="1"/>
              <a:t>of studying Indigenous Knowledge in IB.</a:t>
            </a:r>
          </a:p>
          <a:p>
            <a:endParaRPr/>
          </a:p>
          <a:p>
            <a:pPr marL="457200" lvl="0" indent="-342900" rtl="0">
              <a:lnSpc>
                <a:spcPct val="115000"/>
              </a:lnSpc>
              <a:spcBef>
                <a:spcPts val="0"/>
              </a:spcBef>
              <a:buClr>
                <a:schemeClr val="dk1"/>
              </a:buClr>
              <a:buSzPct val="100000"/>
              <a:buFont typeface="Arial"/>
              <a:buChar char="❏"/>
            </a:pPr>
            <a:r>
              <a:rPr lang="en-GB" sz="1800" i="1"/>
              <a:t>Develop </a:t>
            </a:r>
            <a:r>
              <a:rPr lang="en-GB" sz="1800" b="1" i="1">
                <a:solidFill>
                  <a:srgbClr val="134F5C"/>
                </a:solidFill>
              </a:rPr>
              <a:t>links</a:t>
            </a:r>
            <a:r>
              <a:rPr lang="en-GB" sz="1800" i="1"/>
              <a:t> between areas of knowledge and ways of knowing in the context of indigenous knowledge.</a:t>
            </a:r>
          </a:p>
          <a:p>
            <a:endParaRPr/>
          </a:p>
          <a:p>
            <a:pPr marL="457200" lvl="0" indent="-342900" rtl="0">
              <a:lnSpc>
                <a:spcPct val="115000"/>
              </a:lnSpc>
              <a:spcBef>
                <a:spcPts val="0"/>
              </a:spcBef>
              <a:buClr>
                <a:schemeClr val="dk1"/>
              </a:buClr>
              <a:buSzPct val="100000"/>
              <a:buFont typeface="Arial"/>
              <a:buChar char="❏"/>
            </a:pPr>
            <a:r>
              <a:rPr lang="en-GB" sz="1800" b="1" i="1">
                <a:solidFill>
                  <a:srgbClr val="134F5C"/>
                </a:solidFill>
              </a:rPr>
              <a:t>Revise</a:t>
            </a:r>
            <a:r>
              <a:rPr lang="en-GB" sz="1800" i="1"/>
              <a:t> what has been covered throughout the year by showing examples of how  previous learning can be applied to Indigenous Knowledge as an Area of Knowledge.</a:t>
            </a:r>
          </a:p>
          <a:p>
            <a:endParaRPr/>
          </a:p>
          <a:p>
            <a:pPr marL="457200" lvl="0" indent="-342900">
              <a:lnSpc>
                <a:spcPct val="115000"/>
              </a:lnSpc>
              <a:spcBef>
                <a:spcPts val="0"/>
              </a:spcBef>
              <a:buClr>
                <a:schemeClr val="dk1"/>
              </a:buClr>
              <a:buSzPct val="100000"/>
              <a:buFont typeface="Arial"/>
              <a:buChar char="❏"/>
            </a:pPr>
            <a:r>
              <a:rPr lang="en-GB" sz="1800" i="1"/>
              <a:t>Do independent </a:t>
            </a:r>
            <a:r>
              <a:rPr lang="en-GB" sz="1800" b="1" i="1">
                <a:solidFill>
                  <a:srgbClr val="134F5C"/>
                </a:solidFill>
              </a:rPr>
              <a:t>research </a:t>
            </a:r>
            <a:r>
              <a:rPr lang="en-GB" sz="1800" i="1"/>
              <a:t>into real life situations which can be developed into knowledge questions (preparation for presentations).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05978"/>
            <a:ext cx="8229600" cy="857400"/>
          </a:xfrm>
          <a:prstGeom prst="rect">
            <a:avLst/>
          </a:prstGeom>
          <a:solidFill>
            <a:srgbClr val="D9D2E9"/>
          </a:solidFill>
        </p:spPr>
        <p:txBody>
          <a:bodyPr lIns="91425" tIns="91425" rIns="91425" bIns="91425" anchor="b" anchorCtr="0">
            <a:noAutofit/>
          </a:bodyPr>
          <a:lstStyle/>
          <a:p>
            <a:pPr lvl="0" rtl="0">
              <a:buNone/>
            </a:pPr>
            <a:r>
              <a:rPr lang="en-GB" sz="3000"/>
              <a:t>Why do we study indigenous knowledge?</a:t>
            </a:r>
          </a:p>
        </p:txBody>
      </p:sp>
      <p:sp>
        <p:nvSpPr>
          <p:cNvPr id="36" name="Shape 36"/>
          <p:cNvSpPr txBox="1">
            <a:spLocks noGrp="1"/>
          </p:cNvSpPr>
          <p:nvPr>
            <p:ph type="body" idx="1"/>
          </p:nvPr>
        </p:nvSpPr>
        <p:spPr>
          <a:xfrm>
            <a:off x="457200" y="1363025"/>
            <a:ext cx="8229600" cy="32661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dirty="0"/>
              <a:t>Recognising perspectives.</a:t>
            </a:r>
          </a:p>
          <a:p>
            <a:pPr marL="457200" lvl="0" indent="-419100" rtl="0">
              <a:buClr>
                <a:schemeClr val="dk1"/>
              </a:buClr>
              <a:buSzPct val="166666"/>
              <a:buFont typeface="Arial"/>
              <a:buChar char="•"/>
            </a:pPr>
            <a:r>
              <a:rPr lang="en-GB" dirty="0"/>
              <a:t>Be caring and considerate.</a:t>
            </a:r>
          </a:p>
          <a:p>
            <a:pPr marL="457200" lvl="0" indent="-419100" rtl="0">
              <a:buClr>
                <a:schemeClr val="dk1"/>
              </a:buClr>
              <a:buSzPct val="166666"/>
              <a:buFont typeface="Arial"/>
              <a:buChar char="•"/>
            </a:pPr>
            <a:r>
              <a:rPr lang="en-GB" dirty="0"/>
              <a:t>Internationalism.</a:t>
            </a:r>
          </a:p>
          <a:p>
            <a:pPr marL="457200" lvl="0" indent="-419100" rtl="0">
              <a:buClr>
                <a:schemeClr val="dk1"/>
              </a:buClr>
              <a:buSzPct val="166666"/>
              <a:buFont typeface="Arial"/>
              <a:buChar char="•"/>
            </a:pPr>
            <a:r>
              <a:rPr lang="en-GB" dirty="0"/>
              <a:t>Implications of </a:t>
            </a:r>
            <a:r>
              <a:rPr lang="en-GB" dirty="0" smtClean="0"/>
              <a:t>‘one </a:t>
            </a:r>
            <a:r>
              <a:rPr lang="en-GB" dirty="0"/>
              <a:t>language’/‘one culture’.</a:t>
            </a:r>
          </a:p>
          <a:p>
            <a:pPr marL="457200" lvl="0" indent="-419100" rtl="0">
              <a:buClr>
                <a:schemeClr val="dk1"/>
              </a:buClr>
              <a:buSzPct val="166666"/>
              <a:buFont typeface="Arial"/>
              <a:buChar char="•"/>
            </a:pPr>
            <a:r>
              <a:rPr lang="en-GB" dirty="0"/>
              <a:t>Understanding links between </a:t>
            </a:r>
            <a:r>
              <a:rPr lang="en-GB" dirty="0" err="1"/>
              <a:t>AOKs</a:t>
            </a:r>
            <a:r>
              <a:rPr lang="en-GB" dirty="0"/>
              <a:t> (holistic approach to knowledge).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342753"/>
            <a:ext cx="8229600" cy="857400"/>
          </a:xfrm>
          <a:prstGeom prst="rect">
            <a:avLst/>
          </a:prstGeom>
          <a:solidFill>
            <a:srgbClr val="9FC5E8"/>
          </a:solidFill>
        </p:spPr>
        <p:txBody>
          <a:bodyPr lIns="91425" tIns="91425" rIns="91425" bIns="91425" anchor="b" anchorCtr="0">
            <a:noAutofit/>
          </a:bodyPr>
          <a:lstStyle/>
          <a:p>
            <a:pPr>
              <a:buNone/>
            </a:pPr>
            <a:r>
              <a:rPr lang="en-GB" sz="3000"/>
              <a:t>What does it mean to be indigenous?</a:t>
            </a:r>
          </a:p>
        </p:txBody>
      </p:sp>
      <p:sp>
        <p:nvSpPr>
          <p:cNvPr id="42" name="Shape 4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GB" dirty="0">
                <a:solidFill>
                  <a:srgbClr val="3D85C6"/>
                </a:solidFill>
              </a:rPr>
              <a:t>UNESCO</a:t>
            </a:r>
            <a:r>
              <a:rPr lang="en-GB" dirty="0"/>
              <a:t> definition 2004:</a:t>
            </a:r>
          </a:p>
          <a:p>
            <a:pPr lvl="0" rtl="0">
              <a:buNone/>
            </a:pPr>
            <a:r>
              <a:rPr lang="en-GB" sz="1400" smtClean="0"/>
              <a:t>  “</a:t>
            </a:r>
            <a:r>
              <a:rPr lang="en-GB" sz="1400" dirty="0"/>
              <a:t>Indigenous communities, peoples and nations are those which, having a historical </a:t>
            </a:r>
            <a:r>
              <a:rPr lang="en-GB" sz="1400"/>
              <a:t>continuity </a:t>
            </a:r>
            <a:r>
              <a:rPr lang="en-GB" sz="1400" smtClean="0"/>
              <a:t>with pre-invasion </a:t>
            </a:r>
            <a:r>
              <a:rPr lang="en-GB" sz="1400" dirty="0"/>
              <a:t>and pre-colonial societies that developed on their territories, consider themselves distinct from other sectors of the societies now prevailing on those territories, or parts of them. They form at present non-dominant sectors of society and are determined to preserve, develop and transmit to future generations their ancestral territories, and their ethnic identity as the basis of their continued existence as peoples, in accordance with their own cultural patterns, social institutions and legal system.”</a:t>
            </a:r>
          </a:p>
          <a:p>
            <a:endParaRPr dirty="0"/>
          </a:p>
          <a:p>
            <a:endParaRPr dirty="0"/>
          </a:p>
          <a:p>
            <a:pPr lvl="0" rtl="0">
              <a:buNone/>
            </a:pPr>
            <a:r>
              <a:rPr lang="en-GB" dirty="0"/>
              <a:t> </a:t>
            </a:r>
          </a:p>
          <a:p>
            <a:endParaRPr dirty="0"/>
          </a:p>
          <a:p>
            <a:endParaRPr dirty="0"/>
          </a:p>
          <a:p>
            <a:endParaRPr dirty="0"/>
          </a:p>
          <a:p>
            <a:endParaRPr dirty="0"/>
          </a:p>
        </p:txBody>
      </p:sp>
      <p:sp>
        <p:nvSpPr>
          <p:cNvPr id="43" name="Shape 43"/>
          <p:cNvSpPr txBox="1"/>
          <p:nvPr/>
        </p:nvSpPr>
        <p:spPr>
          <a:xfrm>
            <a:off x="6000750" y="2571775"/>
            <a:ext cx="2443200" cy="1954499"/>
          </a:xfrm>
          <a:prstGeom prst="rect">
            <a:avLst/>
          </a:prstGeom>
        </p:spPr>
        <p:txBody>
          <a:bodyPr lIns="91425" tIns="91425" rIns="91425" bIns="91425" anchor="t" anchorCtr="0">
            <a:noAutofit/>
          </a:bodyPr>
          <a:lstStyle/>
          <a:p>
            <a:pPr>
              <a:buNone/>
            </a:pPr>
            <a:r>
              <a:rPr lang="en-GB"/>
              <a:t>
</a:t>
            </a:r>
          </a:p>
        </p:txBody>
      </p:sp>
      <p:sp>
        <p:nvSpPr>
          <p:cNvPr id="44" name="Shape 44"/>
          <p:cNvSpPr/>
          <p:nvPr/>
        </p:nvSpPr>
        <p:spPr>
          <a:xfrm>
            <a:off x="668650" y="3602000"/>
            <a:ext cx="1011599" cy="2741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45" name="Shape 45"/>
          <p:cNvSpPr txBox="1"/>
          <p:nvPr/>
        </p:nvSpPr>
        <p:spPr>
          <a:xfrm>
            <a:off x="1787425" y="3554750"/>
            <a:ext cx="6360900" cy="368700"/>
          </a:xfrm>
          <a:prstGeom prst="rect">
            <a:avLst/>
          </a:prstGeom>
        </p:spPr>
        <p:txBody>
          <a:bodyPr lIns="91425" tIns="91425" rIns="91425" bIns="91425" anchor="t" anchorCtr="0">
            <a:noAutofit/>
          </a:bodyPr>
          <a:lstStyle/>
          <a:p>
            <a:pPr>
              <a:buNone/>
            </a:pPr>
            <a:r>
              <a:rPr lang="en-GB"/>
              <a:t>What are the</a:t>
            </a:r>
            <a:r>
              <a:rPr lang="en-GB">
                <a:solidFill>
                  <a:srgbClr val="3D85C6"/>
                </a:solidFill>
              </a:rPr>
              <a:t> implications</a:t>
            </a:r>
            <a:r>
              <a:rPr lang="en-GB"/>
              <a:t> for these peoples of living on the edges of society?</a:t>
            </a:r>
          </a:p>
        </p:txBody>
      </p:sp>
      <p:sp>
        <p:nvSpPr>
          <p:cNvPr id="46" name="Shape 46"/>
          <p:cNvSpPr/>
          <p:nvPr/>
        </p:nvSpPr>
        <p:spPr>
          <a:xfrm>
            <a:off x="647200" y="4203750"/>
            <a:ext cx="1054500" cy="2741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47" name="Shape 47"/>
          <p:cNvSpPr txBox="1"/>
          <p:nvPr/>
        </p:nvSpPr>
        <p:spPr>
          <a:xfrm>
            <a:off x="1787425" y="4203750"/>
            <a:ext cx="6026400" cy="368700"/>
          </a:xfrm>
          <a:prstGeom prst="rect">
            <a:avLst/>
          </a:prstGeom>
        </p:spPr>
        <p:txBody>
          <a:bodyPr lIns="91425" tIns="91425" rIns="91425" bIns="91425" anchor="t" anchorCtr="0">
            <a:noAutofit/>
          </a:bodyPr>
          <a:lstStyle/>
          <a:p>
            <a:pPr>
              <a:buNone/>
            </a:pPr>
            <a:r>
              <a:rPr lang="en-GB">
                <a:solidFill>
                  <a:srgbClr val="3D85C6"/>
                </a:solidFill>
              </a:rPr>
              <a:t>Why bother </a:t>
            </a:r>
            <a:r>
              <a:rPr lang="en-GB"/>
              <a:t>preserving ethnic identity?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Wade Davis at TED</a:t>
            </a:r>
          </a:p>
        </p:txBody>
      </p:sp>
      <p:sp>
        <p:nvSpPr>
          <p:cNvPr id="53" name="Shape 5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54" name="Shape 54"/>
          <p:cNvSpPr txBox="1"/>
          <p:nvPr/>
        </p:nvSpPr>
        <p:spPr>
          <a:xfrm>
            <a:off x="5099775" y="1672250"/>
            <a:ext cx="3486899" cy="2360100"/>
          </a:xfrm>
          <a:prstGeom prst="rect">
            <a:avLst/>
          </a:prstGeom>
        </p:spPr>
        <p:txBody>
          <a:bodyPr lIns="91425" tIns="91425" rIns="91425" bIns="91425" anchor="t" anchorCtr="0">
            <a:noAutofit/>
          </a:bodyPr>
          <a:lstStyle/>
          <a:p>
            <a:pPr>
              <a:buNone/>
            </a:pPr>
            <a:r>
              <a:rPr lang="en-GB" sz="1800">
                <a:solidFill>
                  <a:srgbClr val="555555"/>
                </a:solidFill>
              </a:rPr>
              <a:t>‘The world in which we live does not exist in some absolute sense, but is just one model of reality, the consequence of one particular set of adaptive choices that our lineage made, albeit successfully, many generations ago.’</a:t>
            </a:r>
          </a:p>
        </p:txBody>
      </p:sp>
      <p:sp>
        <p:nvSpPr>
          <p:cNvPr id="55" name="Shape 55">
            <a:hlinkClick r:id="rId3"/>
          </p:cNvPr>
          <p:cNvSpPr/>
          <p:nvPr/>
        </p:nvSpPr>
        <p:spPr>
          <a:xfrm>
            <a:off x="457200" y="1348500"/>
            <a:ext cx="4572000" cy="3429000"/>
          </a:xfrm>
          <a:prstGeom prst="rect">
            <a:avLst/>
          </a:prstGeom>
          <a:blipFill>
            <a:blip r:embed="rId4"/>
            <a:stretch>
              <a:fillRect/>
            </a:stretch>
          </a:blip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Barasana (Northwest Amazon)</a:t>
            </a:r>
          </a:p>
        </p:txBody>
      </p:sp>
      <p:sp>
        <p:nvSpPr>
          <p:cNvPr id="61" name="Shape 6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pic>
        <p:nvPicPr>
          <p:cNvPr id="62" name="Shape 62"/>
          <p:cNvPicPr preferRelativeResize="0"/>
          <p:nvPr/>
        </p:nvPicPr>
        <p:blipFill>
          <a:blip r:embed="rId3"/>
          <a:stretch>
            <a:fillRect/>
          </a:stretch>
        </p:blipFill>
        <p:spPr>
          <a:xfrm>
            <a:off x="540225" y="1342150"/>
            <a:ext cx="2375200" cy="2132800"/>
          </a:xfrm>
          <a:prstGeom prst="rect">
            <a:avLst/>
          </a:prstGeom>
        </p:spPr>
      </p:pic>
      <p:pic>
        <p:nvPicPr>
          <p:cNvPr id="63" name="Shape 63"/>
          <p:cNvPicPr preferRelativeResize="0"/>
          <p:nvPr/>
        </p:nvPicPr>
        <p:blipFill>
          <a:blip r:embed="rId4"/>
          <a:stretch>
            <a:fillRect/>
          </a:stretch>
        </p:blipFill>
        <p:spPr>
          <a:xfrm>
            <a:off x="3150112" y="2090697"/>
            <a:ext cx="1997799" cy="2540052"/>
          </a:xfrm>
          <a:prstGeom prst="rect">
            <a:avLst/>
          </a:prstGeom>
        </p:spPr>
      </p:pic>
      <p:pic>
        <p:nvPicPr>
          <p:cNvPr id="64" name="Shape 64"/>
          <p:cNvPicPr preferRelativeResize="0"/>
          <p:nvPr/>
        </p:nvPicPr>
        <p:blipFill>
          <a:blip r:embed="rId5"/>
          <a:stretch>
            <a:fillRect/>
          </a:stretch>
        </p:blipFill>
        <p:spPr>
          <a:xfrm>
            <a:off x="5382600" y="2026250"/>
            <a:ext cx="2457450" cy="1600200"/>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Kogi people </a:t>
            </a:r>
            <a:r>
              <a:rPr lang="en-GB" sz="2400"/>
              <a:t>(Sierra Nevada Northern Colombia)</a:t>
            </a:r>
          </a:p>
        </p:txBody>
      </p:sp>
      <p:sp>
        <p:nvSpPr>
          <p:cNvPr id="70" name="Shape 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pic>
        <p:nvPicPr>
          <p:cNvPr id="71" name="Shape 71"/>
          <p:cNvPicPr preferRelativeResize="0"/>
          <p:nvPr/>
        </p:nvPicPr>
        <p:blipFill>
          <a:blip r:embed="rId3"/>
          <a:stretch>
            <a:fillRect/>
          </a:stretch>
        </p:blipFill>
        <p:spPr>
          <a:xfrm>
            <a:off x="457200" y="1350250"/>
            <a:ext cx="3841350" cy="2504225"/>
          </a:xfrm>
          <a:prstGeom prst="rect">
            <a:avLst/>
          </a:prstGeom>
        </p:spPr>
      </p:pic>
      <p:pic>
        <p:nvPicPr>
          <p:cNvPr id="72" name="Shape 72"/>
          <p:cNvPicPr preferRelativeResize="0"/>
          <p:nvPr/>
        </p:nvPicPr>
        <p:blipFill>
          <a:blip r:embed="rId4"/>
          <a:stretch>
            <a:fillRect/>
          </a:stretch>
        </p:blipFill>
        <p:spPr>
          <a:xfrm>
            <a:off x="4813350" y="2287200"/>
            <a:ext cx="3228975" cy="215265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Ayahuasca: </a:t>
            </a:r>
            <a:r>
              <a:rPr lang="en-GB" sz="2400"/>
              <a:t>How do you know your plants?</a:t>
            </a:r>
          </a:p>
        </p:txBody>
      </p:sp>
      <p:sp>
        <p:nvSpPr>
          <p:cNvPr id="78" name="Shape 7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pic>
        <p:nvPicPr>
          <p:cNvPr id="79" name="Shape 79"/>
          <p:cNvPicPr preferRelativeResize="0"/>
          <p:nvPr/>
        </p:nvPicPr>
        <p:blipFill>
          <a:blip r:embed="rId3"/>
          <a:stretch>
            <a:fillRect/>
          </a:stretch>
        </p:blipFill>
        <p:spPr>
          <a:xfrm>
            <a:off x="457200" y="1484775"/>
            <a:ext cx="3979599" cy="2962675"/>
          </a:xfrm>
          <a:prstGeom prst="rect">
            <a:avLst/>
          </a:prstGeom>
        </p:spPr>
      </p:pic>
      <p:pic>
        <p:nvPicPr>
          <p:cNvPr id="80" name="Shape 80"/>
          <p:cNvPicPr preferRelativeResize="0"/>
          <p:nvPr/>
        </p:nvPicPr>
        <p:blipFill>
          <a:blip r:embed="rId4"/>
          <a:stretch>
            <a:fillRect/>
          </a:stretch>
        </p:blipFill>
        <p:spPr>
          <a:xfrm>
            <a:off x="4635450" y="1323037"/>
            <a:ext cx="4371975" cy="3286125"/>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Disappearing lives (Jimmy Nelson)</a:t>
            </a:r>
          </a:p>
        </p:txBody>
      </p:sp>
      <p:sp>
        <p:nvSpPr>
          <p:cNvPr id="86" name="Shape 8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pic>
        <p:nvPicPr>
          <p:cNvPr id="87" name="Shape 87"/>
          <p:cNvPicPr preferRelativeResize="0"/>
          <p:nvPr/>
        </p:nvPicPr>
        <p:blipFill>
          <a:blip r:embed="rId3"/>
          <a:stretch>
            <a:fillRect/>
          </a:stretch>
        </p:blipFill>
        <p:spPr>
          <a:xfrm>
            <a:off x="0" y="1140850"/>
            <a:ext cx="2433075" cy="1543175"/>
          </a:xfrm>
          <a:prstGeom prst="rect">
            <a:avLst/>
          </a:prstGeom>
        </p:spPr>
      </p:pic>
      <p:pic>
        <p:nvPicPr>
          <p:cNvPr id="88" name="Shape 88"/>
          <p:cNvPicPr preferRelativeResize="0"/>
          <p:nvPr/>
        </p:nvPicPr>
        <p:blipFill>
          <a:blip r:embed="rId4"/>
          <a:stretch>
            <a:fillRect/>
          </a:stretch>
        </p:blipFill>
        <p:spPr>
          <a:xfrm>
            <a:off x="2433075" y="1140850"/>
            <a:ext cx="2452078" cy="1543174"/>
          </a:xfrm>
          <a:prstGeom prst="rect">
            <a:avLst/>
          </a:prstGeom>
        </p:spPr>
      </p:pic>
      <p:pic>
        <p:nvPicPr>
          <p:cNvPr id="89" name="Shape 89"/>
          <p:cNvPicPr preferRelativeResize="0"/>
          <p:nvPr/>
        </p:nvPicPr>
        <p:blipFill>
          <a:blip r:embed="rId5"/>
          <a:stretch>
            <a:fillRect/>
          </a:stretch>
        </p:blipFill>
        <p:spPr>
          <a:xfrm>
            <a:off x="0" y="2684025"/>
            <a:ext cx="3642774" cy="2315500"/>
          </a:xfrm>
          <a:prstGeom prst="rect">
            <a:avLst/>
          </a:prstGeom>
        </p:spPr>
      </p:pic>
      <p:pic>
        <p:nvPicPr>
          <p:cNvPr id="90" name="Shape 90"/>
          <p:cNvPicPr preferRelativeResize="0"/>
          <p:nvPr/>
        </p:nvPicPr>
        <p:blipFill>
          <a:blip r:embed="rId6"/>
          <a:stretch>
            <a:fillRect/>
          </a:stretch>
        </p:blipFill>
        <p:spPr>
          <a:xfrm>
            <a:off x="3642775" y="2684025"/>
            <a:ext cx="5501226" cy="2315499"/>
          </a:xfrm>
          <a:prstGeom prst="rect">
            <a:avLst/>
          </a:prstGeom>
        </p:spPr>
      </p:pic>
      <p:pic>
        <p:nvPicPr>
          <p:cNvPr id="91" name="Shape 91"/>
          <p:cNvPicPr preferRelativeResize="0"/>
          <p:nvPr/>
        </p:nvPicPr>
        <p:blipFill>
          <a:blip r:embed="rId7"/>
          <a:stretch>
            <a:fillRect/>
          </a:stretch>
        </p:blipFill>
        <p:spPr>
          <a:xfrm>
            <a:off x="7685250" y="1140850"/>
            <a:ext cx="1458749" cy="1543175"/>
          </a:xfrm>
          <a:prstGeom prst="rect">
            <a:avLst/>
          </a:prstGeom>
        </p:spPr>
      </p:pic>
      <p:pic>
        <p:nvPicPr>
          <p:cNvPr id="92" name="Shape 92"/>
          <p:cNvPicPr preferRelativeResize="0"/>
          <p:nvPr/>
        </p:nvPicPr>
        <p:blipFill>
          <a:blip r:embed="rId8"/>
          <a:stretch>
            <a:fillRect/>
          </a:stretch>
        </p:blipFill>
        <p:spPr>
          <a:xfrm>
            <a:off x="4885150" y="1140850"/>
            <a:ext cx="2800099" cy="1543174"/>
          </a:xfrm>
          <a:prstGeom prst="rect">
            <a:avLst/>
          </a:prstGeom>
        </p:spPr>
      </p:pic>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2544</Words>
  <Application>Microsoft Office PowerPoint</Application>
  <PresentationFormat>On-screen Show (16:9)</PresentationFormat>
  <Paragraphs>91</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simple-light</vt:lpstr>
      <vt:lpstr>Indigenous Knowledge</vt:lpstr>
      <vt:lpstr>Aims of the lesson:</vt:lpstr>
      <vt:lpstr>Why do we study indigenous knowledge?</vt:lpstr>
      <vt:lpstr>What does it mean to be indigenous?</vt:lpstr>
      <vt:lpstr>Wade Davis at TED</vt:lpstr>
      <vt:lpstr>Barasana (Northwest Amazon)</vt:lpstr>
      <vt:lpstr>Kogi people (Sierra Nevada Northern Colombia)</vt:lpstr>
      <vt:lpstr>Ayahuasca: How do you know your plants?</vt:lpstr>
      <vt:lpstr>Disappearing lives (Jimmy Nelson)</vt:lpstr>
      <vt:lpstr>Culture specific knowledge</vt:lpstr>
      <vt:lpstr>What does it mean to be indigenous?</vt:lpstr>
      <vt:lpstr>Non-formal, orally transmitted</vt:lpstr>
      <vt:lpstr>Case study: The Penan (Malaysia)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Knowledge</dc:title>
  <cp:lastModifiedBy>An Gulinck</cp:lastModifiedBy>
  <cp:revision>4</cp:revision>
  <dcterms:modified xsi:type="dcterms:W3CDTF">2017-02-09T03:07:57Z</dcterms:modified>
</cp:coreProperties>
</file>