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86" r:id="rId9"/>
    <p:sldId id="259" r:id="rId10"/>
    <p:sldId id="278" r:id="rId11"/>
    <p:sldId id="262" r:id="rId12"/>
    <p:sldId id="279" r:id="rId13"/>
    <p:sldId id="280" r:id="rId14"/>
    <p:sldId id="284" r:id="rId15"/>
    <p:sldId id="281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400800" cy="1752600"/>
          </a:xfrm>
        </p:spPr>
        <p:txBody>
          <a:bodyPr/>
          <a:lstStyle/>
          <a:p>
            <a:r>
              <a:rPr lang="en-GB" dirty="0" smtClean="0"/>
              <a:t>‘</a:t>
            </a:r>
            <a:r>
              <a:rPr lang="en-GB" sz="2000" dirty="0" smtClean="0"/>
              <a:t>The greatest obstacle to progress is not the absence of knowledge but the illusion of knowledge.’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5029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Daniel </a:t>
            </a:r>
            <a:r>
              <a:rPr lang="en-GB" dirty="0" err="1" smtClean="0"/>
              <a:t>Boorstin</a:t>
            </a:r>
            <a:r>
              <a:rPr lang="en-GB" dirty="0" smtClean="0"/>
              <a:t>, 1914-2004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62000" y="533400"/>
            <a:ext cx="7620000" cy="2362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Theory of Knowledge </a:t>
            </a:r>
          </a:p>
          <a:p>
            <a:pPr algn="ctr"/>
            <a:r>
              <a:rPr lang="en-GB" sz="2800" i="1" dirty="0" smtClean="0"/>
              <a:t>What is it? And why do we study it?</a:t>
            </a:r>
            <a:endParaRPr lang="en-GB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.bp.blogspot.com/-WX79NiTc-mU/TrPYNHZklUI/AAAAAAAAHVw/1oyZT9EUKUs/s1600/memory_stick_ear_study_tests_630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150680" cy="51054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715000" y="3657600"/>
            <a:ext cx="2971800" cy="2209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MEMORY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Can our beliefs contaminate our memory? 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7315200" y="29718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0000" y="990600"/>
            <a:ext cx="1371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make links between various ways of knowing and areas of knowledge.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6600" y="457200"/>
            <a:ext cx="5334000" cy="2057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Sense Perception: </a:t>
            </a:r>
            <a:r>
              <a:rPr lang="en-GB" sz="2400" dirty="0" smtClean="0"/>
              <a:t>How do you know which line is longest? </a:t>
            </a:r>
            <a:endParaRPr lang="en-GB" sz="2400" b="1" dirty="0"/>
          </a:p>
        </p:txBody>
      </p:sp>
      <p:sp>
        <p:nvSpPr>
          <p:cNvPr id="19458" name="AutoShape 2" descr="data:image/jpeg;base64,/9j/4AAQSkZJRgABAQAAAQABAAD/2wCEAAkGBhAQDxMQEBIQDQ0MDQ4QEA4PDRAQDg0OFBAVFRUQFBIXGyYeFxojGhIUHzEsLzMpLywsFR49NzArNScsLSkBCQoKDgwOGg8PGjUjHiQsLCwtLykqNTU1NS8wKSwsKjUyLC8uLCw0LCopLCwsLCksLCwsLykpLDU1MCkvKSwvKf/AABEIAOIA3wMBIgACEQEDEQH/xAAbAAEBAAMBAQEAAAAAAAAAAAAABQECBAYDB//EADwQAAICAQEDCAgEBgEFAAAAAAABAgMEEQUxQRITFiFCUVSUFBVTcZGS0dIGIkNSIzJhobHBgTNiY4Lw/8QAGAEBAQEBAQAAAAAAAAAAAAAAAAMCAQT/xAAuEQACAQIFAgUEAQUAAAAAAAAAAQIREwMhMVGREtFBUmGx8CJxgeGhIzIzQsH/2gAMAwEAAhEDEQA/AP3EAAAAAAAwwAzVWLXTitNVr1pMmbY2w6nGmmPPZdyfN1a/ljHc7bH2YL++5G+x9kcwpSlJ3ZNzUrr2tHZJbopdmC4LgY6qyoifXWXSvyUwAbKAAAAAAAAAAAAAAAGimtWurVb1qtUbkXauypqz0rF0jlRilODeleXWv059z7pcPcdeytrQyK+VHWMoycbKprSymxb4TXB/5MKWdGTU/q6Wd4MIybKAAAAAAAAAAAw2AGStsbYdbjTTFXZlyfN1a6RjHjbY+zBf33IbY2w63GmmKuzLk+br1/LCPG2x9mC/vuRvsfY6oUpSk7si5qV18l+ayXBJdmC3JcCTk5Ppj8/ZGUnJ9Mfy/nj7DY+x1QpSlJ3ZF2krr5L81kuEUuzBcFwKWgQ1KRSiqIpGKiqIyDGo1OmjIMajUAyDGo1AMgxqNQDIMajUAyDGo1AGhG2tsmas9KxdI5UYpSg3pXl1r9Ofc+6XD3FnUaGZRUlQxOCkqM4dlbWhkV8qOsZRk42VT6rKbFvhNcH/AJO5Ebauypqz0nF0jlQSUoN6V5Va/Ts7n3S4e47Nk7WhkQ5UdYyhJxsqn1WU2LfCS7/8mYydemWpmEmn0y19/mx3AAoVAAAAAABhmQAeM2tsVY+TPKnPI9FyXHnp1X2QnjSXUpPk/wA1XX/6+4rV/hquSTjkZjjJJprOtaae5p6lucE1o+tNaNPc0edkpbOlqtZbNk9ZRWrlgSb/AJl31d67PuPM8OMHWmR43hRw3VrJ/wAfr2+2nV0Wh7fN87b9R0Wh7fN87b9SvXYpJOLUoySaaeqae5pm5S1DYvZhsRei0Pb5vnbfqOi0Pb5vnbfqWgdtQ2FmGxF6LQ9vm+dt+o6LQ9vm+dt+paAtQ2FmGxF6LQ9vm+dt+o6LQ9vm+dt+paAtQ2FmGxF6LQ9vm+dt+o6LQ9vm+dt+paAtQ2FmGxF6LQ9vm+dt+o6LQ9vm+dt+paAtQ2FmGxF6LQ9vm+dt+o6LQ9vm+dt+paAtQ2FmGxF6LQ9vm+dt+o6LQ9vm+dt+paPnffGEXObUIQi5SlJ6RjFLrbZy1DYWsPYi3fh2qEXOeRmQhBNylLOtUYxW9t67id+HNjuWQ8yEr68eUORBXWynblx4WTUv5YftW/j1bjspplnyVlqcMCElKmmS0llyT6rrVwhxUeO99x6JIxHDjJppZIjHCjOSklRLT5sEZAPQesAAAAAAAAAGso6rR9afU09zRsADzcoy2dJuOstmzesorVywJN/zRXGrvXZ9x6GuxSScWpRkk009U09zTMzjqtH1p709zRP2Vsj0ZzjXJ+jzalXQ1+WhvXlKEt/Je/Th16E1FxdFp7EoxcHRae36+fakAChUAAAAAAAAAAAAAAA+V98YRc5tQhBOUpSekYpb22QaaZbQkrLU4YEGpU0SWksqS61dauEOMY8d77ihtHY/pFkOck3j1fmePp+S21P8spvil3btSikTcXJ56EZRc3SWnv8AoykZAKFgAAAAAAAAAAAAAAAAAAAAAAAAAAAAAAAAAAAAAAAAAAAAAAAAAAAAAAAYYAkcWFtWu6yyFes1RJRlYl/Cc+MIy4tce7UmZmZPMnLHx5OFFb5OTlRfXrxopf7u99n37rOFhwphGuuKhXWkoxS6kiak5PLQkpuUvp0OgAFCoAAAAAAAAAAAAAAAAAAAAAMMM4dq7WhjwUpJznN8mqmHXZdY90Ir/wCSRxtJVZyUlFVZnaW1a8eKc9XKyahXXCPKstm+zGPHv/odkWSNk7Jny/SclqeXNaKK668Wt/pV/wC3vb/oWdDMW3mzEHJ5vIAA2UABhsANnn8zLszJyx8eThj1vk5OVF9evGil/u75dn37uHbf4nqsuliK+OLXW9Mm9z5M3301f9z4y4cOsoYn4k2bVCNdd9EK61pGMZdSR53iRk6Vy+55JYsZvp6qLxz/AI7ljDxK6oRrrioV1rkxjFaJI++hG6YYHiafnHTHA8TT85S5hrxXJZYuGslJclkEbpjgeJp+cdMcDxNPzi7DdcnbuH5lyWQRumOB4mn5x0xwPE0/OLsN1yLuH5lyWQRumOB4mn5x0xwPE0/OLsN1yLuH5lyWQRumOB4mn5x0xwPE0/OLsN1yLuH5lyWQRumOB4mn5x0xwPE0/OLsN1yLuH5lyWQRumOB4mn5x0xwPE0/OLsN1yLuH5lyWQRumOB4mn5x0xwPE0/OLsN1yLuH5lyWTDZH6Y4HiafnPlk/jTDUf4dsci1tRhTU9bLZt6KK97Yuw3Rx42Gv9lyd+1trQx4KTTnZN8iqmHXZdY90Ir/fBHLsnZM+X6TktTy5x0UV114tb/Sr/wBvi/6DZGyZ8t5OS1PLnHRKL1rxq3+lX/t8X/QsJHEnJ9UuDkYub6pfhfPEaGQCpYAAAGNDIAIe1dkTjZ6VipekJJWVS6q8utdiXdNdmXx6jt2VtCrIr5cFpo3GdcopWVWLfXOPBo7miLtXZVkbPSsXRZKSVlTeleZWuxLumuzLhx6iLj0uq/KISh0PqisvFf8AV8zLCrXcvgjPNLuXwRx7K2rXkQ5cNU03GcJLk2VWLfCceDR26lFRqqKrpaqjHNLuXwQ5pdy+CNgdojtEa80u5fBDml3L4I2AohRGvNLuXwQ5pdy+CNgKIURrzS7l8EOaXcvgjYCiFEa80u5fBDml3L4I2AohRGvNLuXwQ5pdy+CNgKIURrzS7l8EOaXcvgjYCiFEa80u5fBHPnbOqurlXZBShNaNaaP+jTW5rfqdRhodKepxxTVGiDgZ9mNZHGyZOcZvk42XL9buqte5WLv7XvLyZz5+BXfXKq2KnXNaNP8As0+DT60+BJwc+zGsjjZMnOE3ycbLf6vdTa+Fi4fu95NNwyehJO26PTwffuXwYTMlS4AAAAAAMMyACLtXZdkbPSsXRZKSVlbeleXWuxLukuEuHuOzZO1a8ivlw1TUnGdclpZVYt9c48GjtZ8K8KuNkrFFKy1RU5pdc1HXk69+mrMKNHVElBxlWOj1OgAGyoAAAAAAAAAAAAAAAAAAAABho587ArvrlVbFTrmtGn/Zp8Gt+p0mGcarkzjSaoyDg51mNZHGyZOcJvTGypfq/wDhtfCxcH2veXkz4ZeFC2DhZFWQlprGS1T0eqPskZjFxy8DEIuOVcvA2ABsoAAAAAAAAAAAAAAAAAAAAAAAAAAAAAAAAAAAAAAAaWa6dXU9OpvrSZJ2VteTm8fISry61rpH/p5FftateHet6ZY0ODa+yI5EEm3XZXLl1XQ0VlNi3Si/8rc0Yknqic1LWPB3oyRtk7Xm5vGyUq8uta9XVXk1+2r/AKd63xZYR2MlJVRqMlJVRkAGjQAAAAAAAAAAAAAAAAAAAAAAAAAAAMSDZF2rtWx2ei4ukslpOyxrWvDrfbn3yfZjx9xmUlFZmJzUVVm20drTdqxsZRnktRlZKSbqxan2p6b5PhHe/cV4nHsrZUMeHIhrJyk5WWTetl1j3znLi2duhyKerOQUtZGTGhkGyhP2vsiGRBJt12VvlVXQ6rKbOEov/K3NHNsna83N42QlXl1rXq6q8mtdXO1f7W9MsNEr8Q4dM6XO2fMej/xIZCek8ea3Ti/7acdxOSp9SIzi4/XH8+pVTMnm9m7Yz5VQk8RTco/zvIjS5rhPm2m4arr04anV6zzvBR89X9pxYsWvHhhY0Wq0fD7FoEX1nneCj56v7R6zzvBR89X9p24vXh9jt2Oz4fYtAi+s87wUfPV/aPWed4KPnq/tFxevD7C7HZ8PsWgRfWed4KPnq/tHrPO8FHz1f2i4vXh9hdjs+H2LQIvrPO8FHz1f2j1nneCj56v7RcXrw+wux2fD7FoEX1nneCj56v7R6zzvBR89X9ouL14fYXY7Ph9i0CL6zzvBR89X9o9Z53go+er+0XF68PsLsdnw+xaBF9Z53go+er+0es87wUfPV/aLi9eH2F2Oz4fYtAi+s87wUfPV/aPWed4KPnq/tFxevD7C7HZ8PsWjDZG9Z53go+er+049rbZzo0yl6MqEtOVcr43umDf5rFUknLRdehx4sUq58M48aKVaPhnXtTatkrPRcXSWS0nZa1yq8Ot9uffJ9mPH3HbsrZUMevkQ1bbcp2Setl1j32TlxbPnsPCprpjzMucjZ/Ed3K5Ur5S63bKXFsopHYxr9T1EItvrlr7fNxoZAKFgAfDMzIVQlZZJV11rWUpPqSDdDjdM2MzMhVCVlklXXWm5Sk+pIi4mJPMsjkZEXDHrkpY2LLe3wvuX7u6PZ94xMSeZOORkRcMetqWNiyWj14X3L93cuz7z0CRJLrzehFK5m9PcJGdACpcaDQAAaDQAAaDQAAaDQAAaDQAAaDQAAaDQAAaDQAAaGribAA85fRLAm7aYueDNuV+PFayx5N9d9S/bxlH/AJXEvY+RGyMZwkpwmlKMovWMk+KZ9Gjz2RRPAm7aYueFOTlfjxWrx5PffUu7jKP/ACiX+PTT2IP+lmv7fb9HogfLHyIWQjOElOE0pRlF6xknxTPqVL1qaTlote5a9XW/gQsTDnl2RyMiLrprlysbEkuvXhfcv39y7PvL+g0Myj1ak5Q6qV0CRkA0UAAAAAAAAAAAAAAAAAAAAAAAAAAAAAABhoyADz1uLPCsdlEZWYls9bsaC1lTNvrupj3fuj/yi/FmdBoZjHp0MRh06aGQAaNg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data:image/jpeg;base64,/9j/4AAQSkZJRgABAQAAAQABAAD/2wCEAAkGBhAQDxMQEBIQDQ0MDQ4QEA4PDRAQDg0OFBAVFRUQFBIXGyYeFxojGhIUHzEsLzMpLywsFR49NzArNScsLSkBCQoKDgwOGg8PGjUjHiQsLCwtLykqNTU1NS8wKSwsKjUyLC8uLCw0LCopLCwsLCksLCwsLykpLDU1MCkvKSwvKf/AABEIAOIA3wMBIgACEQEDEQH/xAAbAAEBAAMBAQEAAAAAAAAAAAAABQECBAYDB//EADwQAAICAQEDCAgEBgEFAAAAAAABAgMEEQUxQRITFiFCUVSUFBVTcZGS0dIGIkNSIzJhobHBgTNiY4Lw/8QAGAEBAQEBAQAAAAAAAAAAAAAAAAMCAQT/xAAuEQACAQIFAgUEAQUAAAAAAAAAAQIREwMhMVGREtFBUmGx8CJxgeGhIzIzQsH/2gAMAwEAAhEDEQA/AP3EAAAAAAAwwAzVWLXTitNVr1pMmbY2w6nGmmPPZdyfN1a/ljHc7bH2YL++5G+x9kcwpSlJ3ZNzUrr2tHZJbopdmC4LgY6qyoifXWXSvyUwAbKAAAAAAAAAAAAAAAGimtWurVb1qtUbkXauypqz0rF0jlRilODeleXWv059z7pcPcdeytrQyK+VHWMoycbKprSymxb4TXB/5MKWdGTU/q6Wd4MIybKAAAAAAAAAAAw2AGStsbYdbjTTFXZlyfN1a6RjHjbY+zBf33IbY2w63GmmKuzLk+br1/LCPG2x9mC/vuRvsfY6oUpSk7si5qV18l+ayXBJdmC3JcCTk5Ppj8/ZGUnJ9Mfy/nj7DY+x1QpSlJ3ZF2krr5L81kuEUuzBcFwKWgQ1KRSiqIpGKiqIyDGo1OmjIMajUAyDGo1AMgxqNQDIMajUAyDGo1AGhG2tsmas9KxdI5UYpSg3pXl1r9Ofc+6XD3FnUaGZRUlQxOCkqM4dlbWhkV8qOsZRk42VT6rKbFvhNcH/AJO5Ebauypqz0nF0jlQSUoN6V5Va/Ts7n3S4e47Nk7WhkQ5UdYyhJxsqn1WU2LfCS7/8mYydemWpmEmn0y19/mx3AAoVAAAAAABhmQAeM2tsVY+TPKnPI9FyXHnp1X2QnjSXUpPk/wA1XX/6+4rV/hquSTjkZjjJJprOtaae5p6lucE1o+tNaNPc0edkpbOlqtZbNk9ZRWrlgSb/AJl31d67PuPM8OMHWmR43hRw3VrJ/wAfr2+2nV0Wh7fN87b9R0Wh7fN87b9SvXYpJOLUoySaaeqae5pm5S1DYvZhsRei0Pb5vnbfqOi0Pb5vnbfqWgdtQ2FmGxF6LQ9vm+dt+o6LQ9vm+dt+paAtQ2FmGxF6LQ9vm+dt+o6LQ9vm+dt+paAtQ2FmGxF6LQ9vm+dt+o6LQ9vm+dt+paAtQ2FmGxF6LQ9vm+dt+o6LQ9vm+dt+paAtQ2FmGxF6LQ9vm+dt+o6LQ9vm+dt+paAtQ2FmGxF6LQ9vm+dt+o6LQ9vm+dt+paPnffGEXObUIQi5SlJ6RjFLrbZy1DYWsPYi3fh2qEXOeRmQhBNylLOtUYxW9t67id+HNjuWQ8yEr68eUORBXWynblx4WTUv5YftW/j1bjspplnyVlqcMCElKmmS0llyT6rrVwhxUeO99x6JIxHDjJppZIjHCjOSklRLT5sEZAPQesAAAAAAAAAGso6rR9afU09zRsADzcoy2dJuOstmzesorVywJN/zRXGrvXZ9x6GuxSScWpRkk009U09zTMzjqtH1p709zRP2Vsj0ZzjXJ+jzalXQ1+WhvXlKEt/Je/Th16E1FxdFp7EoxcHRae36+fakAChUAAAAAAAAAAAAAAA+V98YRc5tQhBOUpSekYpb22QaaZbQkrLU4YEGpU0SWksqS61dauEOMY8d77ihtHY/pFkOck3j1fmePp+S21P8spvil3btSikTcXJ56EZRc3SWnv8AoykZAKFgAAAAAAAAAAAAAAAAAAAAAAAAAAAAAAAAAAAAAAAAAAAAAAAAAAAAAAAYYAkcWFtWu6yyFes1RJRlYl/Cc+MIy4tce7UmZmZPMnLHx5OFFb5OTlRfXrxopf7u99n37rOFhwphGuuKhXWkoxS6kiak5PLQkpuUvp0OgAFCoAAAAAAAAAAAAAAAAAAAAAMMM4dq7WhjwUpJznN8mqmHXZdY90Ir/wCSRxtJVZyUlFVZnaW1a8eKc9XKyahXXCPKstm+zGPHv/odkWSNk7Jny/SclqeXNaKK668Wt/pV/wC3vb/oWdDMW3mzEHJ5vIAA2UABhsANnn8zLszJyx8eThj1vk5OVF9evGil/u75dn37uHbf4nqsuliK+OLXW9Mm9z5M3301f9z4y4cOsoYn4k2bVCNdd9EK61pGMZdSR53iRk6Vy+55JYsZvp6qLxz/AI7ljDxK6oRrrioV1rkxjFaJI++hG6YYHiafnHTHA8TT85S5hrxXJZYuGslJclkEbpjgeJp+cdMcDxNPzi7DdcnbuH5lyWQRumOB4mn5x0xwPE0/OLsN1yLuH5lyWQRumOB4mn5x0xwPE0/OLsN1yLuH5lyWQRumOB4mn5x0xwPE0/OLsN1yLuH5lyWQRumOB4mn5x0xwPE0/OLsN1yLuH5lyWQRumOB4mn5x0xwPE0/OLsN1yLuH5lyWQRumOB4mn5x0xwPE0/OLsN1yLuH5lyWTDZH6Y4HiafnPlk/jTDUf4dsci1tRhTU9bLZt6KK97Yuw3Rx42Gv9lyd+1trQx4KTTnZN8iqmHXZdY90Ir/fBHLsnZM+X6TktTy5x0UV114tb/Sr/wBvi/6DZGyZ8t5OS1PLnHRKL1rxq3+lX/t8X/QsJHEnJ9UuDkYub6pfhfPEaGQCpYAAAGNDIAIe1dkTjZ6VipekJJWVS6q8utdiXdNdmXx6jt2VtCrIr5cFpo3GdcopWVWLfXOPBo7miLtXZVkbPSsXRZKSVlTeleZWuxLumuzLhx6iLj0uq/KISh0PqisvFf8AV8zLCrXcvgjPNLuXwRx7K2rXkQ5cNU03GcJLk2VWLfCceDR26lFRqqKrpaqjHNLuXwQ5pdy+CNgdojtEa80u5fBDml3L4I2AohRGvNLuXwQ5pdy+CNgKIURrzS7l8EOaXcvgjYCiFEa80u5fBDml3L4I2AohRGvNLuXwQ5pdy+CNgKIURrzS7l8EOaXcvgjYCiFEa80u5fBHPnbOqurlXZBShNaNaaP+jTW5rfqdRhodKepxxTVGiDgZ9mNZHGyZOcZvk42XL9buqte5WLv7XvLyZz5+BXfXKq2KnXNaNP8As0+DT60+BJwc+zGsjjZMnOE3ycbLf6vdTa+Fi4fu95NNwyehJO26PTwffuXwYTMlS4AAAAAAMMyACLtXZdkbPSsXRZKSVlbeleXWuxLukuEuHuOzZO1a8ivlw1TUnGdclpZVYt9c48GjtZ8K8KuNkrFFKy1RU5pdc1HXk69+mrMKNHVElBxlWOj1OgAGyoAAAAAAAAAAAAAAAAAAAABho587ArvrlVbFTrmtGn/Zp8Gt+p0mGcarkzjSaoyDg51mNZHGyZOcJvTGypfq/wDhtfCxcH2veXkz4ZeFC2DhZFWQlprGS1T0eqPskZjFxy8DEIuOVcvA2ABsoAAAAAAAAAAAAAAAAAAAAAAAAAAAAAAAAAAAAAAAaWa6dXU9OpvrSZJ2VteTm8fISry61rpH/p5FftateHet6ZY0ODa+yI5EEm3XZXLl1XQ0VlNi3Si/8rc0Yknqic1LWPB3oyRtk7Xm5vGyUq8uta9XVXk1+2r/AKd63xZYR2MlJVRqMlJVRkAGjQAAAAAAAAAAAAAAAAAAAAAAAAAAAMSDZF2rtWx2ei4ukslpOyxrWvDrfbn3yfZjx9xmUlFZmJzUVVm20drTdqxsZRnktRlZKSbqxan2p6b5PhHe/cV4nHsrZUMeHIhrJyk5WWTetl1j3znLi2duhyKerOQUtZGTGhkGyhP2vsiGRBJt12VvlVXQ6rKbOEov/K3NHNsna83N42QlXl1rXq6q8mtdXO1f7W9MsNEr8Q4dM6XO2fMej/xIZCek8ea3Ti/7acdxOSp9SIzi4/XH8+pVTMnm9m7Yz5VQk8RTco/zvIjS5rhPm2m4arr04anV6zzvBR89X9pxYsWvHhhY0Wq0fD7FoEX1nneCj56v7R6zzvBR89X9p24vXh9jt2Oz4fYtAi+s87wUfPV/aPWed4KPnq/tFxevD7C7HZ8PsWgRfWed4KPnq/tHrPO8FHz1f2i4vXh9hdjs+H2LQIvrPO8FHz1f2j1nneCj56v7RcXrw+wux2fD7FoEX1nneCj56v7R6zzvBR89X9ouL14fYXY7Ph9i0CL6zzvBR89X9o9Z53go+er+0XF68PsLsdnw+xaBF9Z53go+er+0es87wUfPV/aLi9eH2F2Oz4fYtAi+s87wUfPV/aPWed4KPnq/tFxevD7C7HZ8PsWjDZG9Z53go+er+049rbZzo0yl6MqEtOVcr43umDf5rFUknLRdehx4sUq58M48aKVaPhnXtTatkrPRcXSWS0nZa1yq8Ot9uffJ9mPH3HbsrZUMevkQ1bbcp2Setl1j32TlxbPnsPCprpjzMucjZ/Ed3K5Ur5S63bKXFsopHYxr9T1EItvrlr7fNxoZAKFgAfDMzIVQlZZJV11rWUpPqSDdDjdM2MzMhVCVlklXXWm5Sk+pIi4mJPMsjkZEXDHrkpY2LLe3wvuX7u6PZ94xMSeZOORkRcMetqWNiyWj14X3L93cuz7z0CRJLrzehFK5m9PcJGdACpcaDQAAaDQAAaDQAAaDQAAaDQAAaDQAAaDQAAaDQAAaGribAA85fRLAm7aYueDNuV+PFayx5N9d9S/bxlH/AJXEvY+RGyMZwkpwmlKMovWMk+KZ9Gjz2RRPAm7aYueFOTlfjxWrx5PffUu7jKP/ACiX+PTT2IP+lmv7fb9HogfLHyIWQjOElOE0pRlF6xknxTPqVL1qaTlote5a9XW/gQsTDnl2RyMiLrprlysbEkuvXhfcv39y7PvL+g0Myj1ak5Q6qV0CRkA0UAAAAAAAAAAAAAAAAAAAAAAAAAAAAAABhoyADz1uLPCsdlEZWYls9bsaC1lTNvrupj3fuj/yi/FmdBoZjHp0MRh06aGQAaNg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2" name="Picture 6" descr="http://www.thirdeyehealth.com/images/optical-illusions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2971800" cy="2287863"/>
          </a:xfrm>
          <a:prstGeom prst="rect">
            <a:avLst/>
          </a:prstGeom>
          <a:noFill/>
        </p:spPr>
      </p:pic>
      <p:pic>
        <p:nvPicPr>
          <p:cNvPr id="9218" name="Picture 2" descr="http://cdn.gajitz.com/wp-content/uploads/2009/09/color-blindness-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894" y="2819400"/>
            <a:ext cx="3971406" cy="373380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>
            <a:off x="2362200" y="48768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800" y="4114800"/>
            <a:ext cx="24384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Colour blindness: not everyone perceives the world in the same way.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endParaRPr lang="en-GB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n-GB" sz="5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5" name="Picture 6" descr="http://www.joeydevilla.com/wordpress/wp-content/uploads/2008/01/faith_reason_h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8057928" cy="35052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04800" y="228600"/>
            <a:ext cx="5486400" cy="2209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Faith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Does faith meet a psychological need?</a:t>
            </a:r>
          </a:p>
          <a:p>
            <a:pPr algn="ctr"/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867400" y="9906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8000" y="5334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make links in TOK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2.gstatic.com/images?q=tbn:ANd9GcR99iSX_6rQ5Y6cCRE7m_khDnHqpbxF5CeS0rgOyne7-ZnhuXq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2971800" cy="237744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4038600" y="1905000"/>
            <a:ext cx="4267200" cy="2743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Intuition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Should you trust your intuition?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00400" y="42672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1600" y="4953000"/>
            <a:ext cx="274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analyse strengths and weaknesses of ways of knowing.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spleased tired young woman in pyjama getting ready for work, sitting on living room floor surrounded with business clothes and briefcase, having coffee.� Stock Photo - 13098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5822023" cy="3886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962400" y="3886200"/>
            <a:ext cx="4724400" cy="2743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Reason:</a:t>
            </a:r>
          </a:p>
          <a:p>
            <a:pPr algn="ctr"/>
            <a:r>
              <a:rPr lang="en-GB" sz="4000" b="1" dirty="0" smtClean="0"/>
              <a:t> </a:t>
            </a:r>
            <a:r>
              <a:rPr lang="en-GB" dirty="0" smtClean="0"/>
              <a:t>How do we know if (wrong) reasoning leads us to reasonable knowledge claims?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1447800"/>
            <a:ext cx="3352800" cy="2362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fit into my pyjamas, my pyjamas fit into my suitcase, so why don’t I fit in my suitcase?</a:t>
            </a:r>
            <a:endParaRPr lang="en-GB" dirty="0"/>
          </a:p>
        </p:txBody>
      </p:sp>
      <p:sp>
        <p:nvSpPr>
          <p:cNvPr id="6" name="Explosion 2 5"/>
          <p:cNvSpPr/>
          <p:nvPr/>
        </p:nvSpPr>
        <p:spPr>
          <a:xfrm>
            <a:off x="6172200" y="304800"/>
            <a:ext cx="2743200" cy="228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Watch out for logical fallacies!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ittle-guardian.com/wp-content/uploads/2012/07/jo__1333413945_+_einstein_imagination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4775200" cy="35814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5410200" y="2514600"/>
            <a:ext cx="34290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Imagination: 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Can imagination reveal truths that reality hides?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53000" y="762000"/>
            <a:ext cx="3962400" cy="2819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Emotion: </a:t>
            </a:r>
            <a:r>
              <a:rPr lang="en-GB" sz="2400" dirty="0" smtClean="0"/>
              <a:t>How do you know what is right or wrong? Can you feel it?</a:t>
            </a:r>
            <a:endParaRPr lang="en-GB" sz="2400" b="1" dirty="0"/>
          </a:p>
        </p:txBody>
      </p:sp>
      <p:sp>
        <p:nvSpPr>
          <p:cNvPr id="21506" name="AutoShape 2" descr="data:image/jpeg;base64,/9j/4AAQSkZJRgABAQAAAQABAAD/2wCEAAkGBhQSERQUEhQVFRQWGBcVFRQUFxQUFRQUFRQXFBUYFBQYHCYeFxojHBUUHy8gIycpLCwsFR4xNTAqNSYrLCkBCQoKDgwOGg8PGCwcHxwqLCwpKSwsKSwpLCkpLCwsKSksKSwsLCkpKSwsLCwsLCwsLCwpKSwsKSwsKSwsLCkpLP/AABEIALcBEwMBIgACEQEDEQH/xAAcAAABBQEBAQAAAAAAAAAAAAAFAAIEBgcBAwj/xAA/EAABAwEFBQUFBwMEAgMAAAABAAIRAwQFEiExBkFRYXEigZGhsRMjMsHwBzNCYnLR4RRS8RUkkqKCwhYlNP/EABoBAAIDAQEAAAAAAAAAAAAAAAMEAQIFAAb/xAAnEQACAgEEAgICAwEBAAAAAAAAAQIRAwQSITFBUSIyEzMUI2Ghcf/aAAwDAQACEQMRAD8AHMrlSrPxUOkEQFMAJ+Iqwqw+im3dacFRp5oVUtENHcveg/MFTN2miEaWwr0ao9ldLGniB6KQ1YL4Y4h4TwmBOBUFh4XU2UpXHDwuyvPEkXrjj0xJpevN1RAb0v04jTo5u0Lj8Lf3PJUlNRVslKwzXt7W6mPKUMtO11FkyfmhbqJiXHEd5J1J3DgOSB3lRnMDdOYGfDpmlP5DfQX8a8lvs+2VmcCfaBsah2XQjin0NrrO/wCF4PQGVlTLCXYwZMSZzMugkeg8QiVgsGFuLhmCOB3g8kR5eCuw1GjeFN/wuB5Tn4ar2lU2ydtonUb9/XnkpdnvCpT3428DE9x3jqqxz32c8foM3lu6r3ZoEPq2sVGtLc/UdVPYcgi+QQ9dTZXVY4CbU/cu6LLa1OStS2p+5d0WTPOavjvkhjHUeiO7Pv8AduHNAijlzNikeZTeD7g59Ho+pmpdF/ZPRDaz81OsbpaeiY1D+IuAbdqohUq2HMqJKx32beL6IS4U6U0lQEOSkuykuOJ1npqQ6QCvamBC8bRovSmAer3zHRTqDskOlT7MoRLNGuarioUzy9MkQCEbNn/bs7/VFQVjT4kxuPR6BdlMBXZVCT0lcLkzEml6gk9C9MdUXk56H3veYo0nPO4ZDiToocqRxB2jv7B7th7R1P8AaOXNArHbgACdOA+e8kqv1bWaj5c6STPTiV6try6G7shrkdJnjz4zwWfOTk7YzFUi1ttktLzo2chxnIDj1Xg2iSJee06SeAAzgchiA6kcUNFsgtYD2Wx4kZZdDi6ylaL3OLo2AB5+vkFSkTZMslhz4S9rj0LojwapF20cPZIBbIieEAEeM+Kh2S84ecwYw+IxSekrxdegw0z3O7/8KUcEKvu3a/Wk+PzSq1yQD9A72xwQmtb8xiza4OYTzGS8KF7Q0556H9TYg94A75XNOuDiw2K2FpDh8O8conLuzVyo1G1GBzeCyxt9AAwJwmR0MH5lWW5L9DYLZLDqOX8fJFxSce+imSN8otcJwCY14IkGQcx3p7UxYAC7Tj3LuiyWrqtb2n+5d0WQPOaNj8lWLuR67fux1QAOR6yuimxN4fsCydHlVfmp1g+FyHOEknmp12nJyNqPqB8AS2/EeqjFSLYe0eqjkrIl2bWL6I4uFJcUBDqSakus4nWeucKe55IXnZoKnGn2cl6NcmCxhdmiFmOSGt+JT6BXI40PZ77hvf6omELuB3uGd/qiWJY2T7saj0ekpFy8y5NLlSyw8vTHPTC9Mc5QcOc9Z/8AaDfHbbTByb2iOZ08pV4r1YBPALF7+t5rV3cXHwGg9EOS3NJBIDqdrLWFxPadkB9ax+ymXZaQ1sk8XHnkRHgg7XYqgGrWDIc95T61TKOYHdMn5hDlHx7DFjs1qkYt+R73ZDyJUd1qjtaDPDxjSfI95Q2zWrUd3SIn5rwtNsxOgaAQPL91RY3Zwau21Htu5QPCB8l41bZAw7sx0hpHzXnZZAEaalDbTVykbiT4n+FMIpyJaaQVpWvG0cjiPPFr6qBUrkOPPI9RovW6W5xy8ipV6XaYxNGuYVbUXtL1aIlGr7xv5oB3aSB6hTbrvI03FhIgTGfA7+KDMrHEx26YPI5fsuXjXc2sY0nLRHhj3fEHI1vZq/Afdkzvb8wOIVnYVkWzlvLiC342S4DjGZ8QD5LUbvtWNgcPhcPA6EeKqk1wwEkRNpvuXdFj9YQVr20Z907oshrGSj4vIN9nmPrmj1nd7tiAYUcs7vdsTuF/IFk6G0bQ0ktGoOiIXfq7oqzaHYasjirFdFXFJ5Iud3EDQGtp7R6qKVKtvxu6qKQsiXZs4fohLhXYSKgKMSXZXVY4kUKsCSo1W83OqNa3SQvCrXgLzuduKrJ3SVvXZiVXIepP7SIsOSDsnEitM5K6KGg7Oumzs7/VE5QTZd/+3HIn1RfEsXJ92NR6HkppKbjXJQyx2U0pLhUHAjaq1YLLVP5Y/wCRw/NYo62Ycbjqch81qX2kWrDZw3e5w8gSsavR8Ngb3IungpSdl+kErntJcXcI8t6IPbmJ3do8p49yh7JWTEO9WC33cBOeupQtRKKyUg+NXEDWSvAcePzIJ8clIsVmNR2QgD1+ahVrZTaYGfNxjwaE+haCwg4SBrlIy457uas4Nq0uyE1dFrFlhkb/ANkEFlxUjzJj/jKI7P3l7Z+E5wpG0FIUGZDInf4fJIcxlta5GeGrAFgtkBpmHt9D9QrXYq7KjYccPp4LPbRbcLxAIk5AAyZ3eaOWSq5rGulzcQkYsweR3g5FM5tM63A4ZFe0PV9lgJe10jXLQ9QqjtH2LRA+t6vdzWp1Rpbx8lTNubKRXB4tB8Miq6SX9tS9EZ18bRI2ctuCtSfMBr24v04hi/6yFsVz0sGJn4dR6EeQPevn+wWjC4cPkd3mt/uWvLcLjLgGmcu01wkHLvTGeG2Yo3aG7QfdO6LIaoz71r1/fdO6LIq4zPVRi8lGeJajNm+7agu9FbE6WDqnMXEgc+iFbm9soxs7+JDLwAD0X2bbk5GzfUC+gVb8nu6qKpd4jtuURZUuzZw/RHUwrpK4VUKNSXZXFYgG2+ro3vKIXAzJzu5A/aSZKtFzUIpt55reRiy6JdJmanDRdFlgSkdFZ8A+y57Jn3H/AJFGZQrZ6nhs7OcnxKJysXI7mxqPR1dTUkIsOKa4pLhUM4zz7S7T26TN+visyvCni7Per99orptbeAgeQPzVHrjtn6jNMaOXDoJJcItexFhhp47+sIveNyvqaacUI2LtmRB4yr7Y7Q0tg+KzdTJrK2OY4raqM3tmx9RjgcOODIOWvNpmV7OsjyG42gANDWgTIAEa9yvVsoz8B802xXO346na4Dcp/lTkqZ340uUB9jbqH9S1xbAiNNTrmrXtjcvt2NDQMTc2g6Hkls9ZWuqEjJrM8tJKsNqaHsxDVu7j0QbcrfknhUjERsuS7QNcDBDgcjvzmf8ACsl17OkYfaPa5oEYBEdOitta7KVfXJ39zde9DmWL2Ds5McgrT1E5R5LrGkybY7kDO0GwDoqZ9otlE03cyPGCfNXL/V53/XRUXb2s6o+kxv5nEnJoGQMlV07/ALUyckfg7KZ7PBUA6Ed62vZe1YqdHiKeHuABHzWIW8e8iZwxn1A8v3Wo7AWskAH8A8Q7/B8lraj6xZmV2W+/T7p3RZDaHZkcz6rXb7+7d0WQ2wdo9ShYu2UZ5noiNhf2D1QtTLBUgOnkm4OmUkuBXkMwUb2aqZO6INeRloPNEdmqubhyR830AtEa8vjcoTlMvAdsqGQsl9mvg+iOJpCcVyVwYaVxPxJK1s4rrQjdlv4NaARpkgtFskJPpZrcujFqy7XVtG2ocG/ciNhs5q1WsG859Bqqbctl7QdvC1TZa7cLTUd8TtOTf5Qs+XbHkhRV8B6mwNAA0AhPBXAksmxgclK4lKizjsprl2UxxUHGa7bWYurvPD5QFQbY3BrnJz6fULUr/oB1SpM/QWdbQWMiTzPrp6oOizVkcRqcPhZL2Xfhc3tSCCAN7TqQVc6do5rMbpvZ1KtTaQC0vaMW8Bxw5+S0dqtroNTv2F0ztUFbLWXta7WcOWiF0qu5S6ADnZnIZxx6rOfAyyJ/8kdZgxkESTJ4yZnjHRSbTtnUaAWgvJIESBrvngpVuszKoiBG+cvAqPcV1xUxVGiBmwEjXpvRVt7ITfoIWe1vD8ZaWh+ccHRmplqtOIZqRa7ezDhIjrl4IQbRPogtqwi5PJ+qou1N/wBOnXeHRUc1oHs88nQCC6N2YKvT3b1jW0NTHba7uL3D/gcH/qtDQ4lkm78C2om4R4PSi9znYnZudmTzngtI2FMVHDiMP/XEPQ+KodioZA9PX9lc9j62GuAd5ae8BzfRyb1U1aiIpOrNDvV00T0WQW49o9T6rXbzPunDqsitnxO6lUxAmRpTqVSJjevMt5Jp6JtEE+yPxjDEkHRHLosxZUIIiQqq2sWua8aiFcLvtWNwO+EdtPHQCaaBl4/G5QlOvP43KEsuXZrYP1o4U1OITVUMchJdlJWo6wBZhqnLzpOyUmyNl4C3a5MUtex12Gq9oIyGbui1FjQBA0Girmxl3ezo4yO0/P8A8RorECsvUT3Tr0EgqR6SupgK7KXLjpXJXJSXHHZTXLqZUfCrJ0cVi8mzVeOMepVU2lumWOI5E8on+VbLSZqdf3KjWqmHMIO8EHuH+VhrI4Zdy9mlFXGjFrRSI8cjwdqPrktFuS9BXpNeNYhw4OGTh4qn3lZcJI3Z/wAfXRRbpvd1mq8WOIxDro4DivS5I/yMSce0K45fjnyac08F4V7Y8dmmJeeJhoA/uMGB0BXlZbcHAEHVTrGw5ujM71iuovk0Hz0DKt1WmoQXWikBua3E4c8zHouUrsryQHsJ/CcwB1RW1XTUcTLg3n8U+ajWe4nYgDXju/lMrKmuUiFX+jXstVOMdSk9o3Nc8uHdhIHip9gtBdJUuz3Q5uRc1w4jeEMrD2ToSs57n1RZcEi+r3bQovqH8IyHFxyaB1MLH6LSSC4ydSeJ1Mq1beW0vs4I0FVo8j4qsWUgytzQQUce72Z+qlunXoOWF0g9/wBeSs9wVIr0+rD/ANv4VTu52Q659yOXTX983kQks/7GyUviavbne6d08jmFkVsPad1PqtXrVJpO5hZPb8nu/UUXCKS7I7imEcknHkuRqnEQOYZyR/Z9/bA5KutyVguQ+8b0Ut8UUmuD0vT4yoBU69PvCoBSUuzR0/60IrhSJXJVQ4klxJSQerNlI1f5IjcOyzKlUAOxYc3HcOXVDdmrU63WjA4ONMZnDIHedy1GwXfTotw02ho5b+q1dRqFHiJjRg/JJpNgADQZDuXqCvLEntKyw56ArspkroKg4fKSYHruJccOlQbZW3fWSZbrfENHxO0CjFvHTfzH8nyBSGqz7VtQfFjvlkOoM2oW+0+9qt4QR3iHfJT69pgk8JQm2NFFoc8+8qGSN8EZBZkfkxvoo20nxujeq3eIzkbg3xj/AArdfFjxOJ3wf5VKqVpkzkc+uf14L1eh/Wq8CWb7Fvuq2ODRBy4KzWO+RADsp0KpWz1cFkb25d25WGzQewf8Hd80rqscd/KGMUnQdfee4HJMbewCEOs5aY3eq920pCTpIYWQLt2iMZ90IfbKjntD3ZYicI5Df9cF2yWZpcMS9r5eC8AfhEeOaqkr4Jcmyr7U0P8AZF3CozzMfNViwHL66fNXjaih/wDX1AfyEdRUaqJZhhdGmnnpPetnSO8T/wDRHOvnYeu7VT7pcZBg6g55KBdDJfBymfrzVpe9jQ1oaDIngRGQIPjrwSGolUmvYWMbVl/NXFR6tnxz+ay28R23dT6q/XRai6lhBD4EDc8ADOW74jUeSo970IeTzV9PK2KTVMGuEHMQkei5C6QnihwDkjdyZPagjWckZukQ9qiTKy6JF6n3hUBTr1PvCoBKVkuR/T/rR0ppKRTSVUOKUkpXFJBpGzlxMslFtNgEx2nb3O3orK8w5dxKZO3ZmD5Tmlecr0BVSR8rocmhdXEnMWa5VrGDAz9F41bUBp4rxFYOykmM4DSB4nVIZtYo8R5Dwwt9kelRl7nEyTq7d0avO0WicTp7LdBxdnHgE+87XgAA1OnjkPFCLxlsM/tEu/U7csqTc3bHYpJHKFQF4nOO0QODcx4lVS978NSqYAcZ1P4RwY3d1OfQZK17NU8b7S46No4ehqOwjvhr/BUu9LvNO0vadx8jp5LT0uKK+UvQvklzRNpUcRE/25rPrysfs61Rh/C4x0Pab5FafdlGS39IlVj7QrpwVqdUaPGA/qbmPLF4LQ0OSp7PYvl9lXu61Gm8HccirlQq4hKpDG6jgfIo/ctsywlaGox7lZ2N0WVteRnqvahU4oeFJo1+KyJR8oaiwjRdnO4KMK2JxJ3leNa15QF5OdgZJMZaqqj/ANJcqPDbG3j2DaQObnCeTWkOPpHeqbUrxVwzk5sZ8TMZ9V63hbzVqF3DIdFBqZvz7j+629Pi/HDaK5J7kWXZKg6vUYyc5gkbhP7K2X7dRo2t7Wk4QGFoPAsE+coF9mNLDapdpIPiStQ2xukF7Ko/E3CeozHqfBZesdZC+NtLkrVlDpDhIcMwRkjP+m07b2XwyvueMg+BHbaNf1DPjKj2eyaI3dt3sjtAk7iDBaeIKRhNpl5pSRm983C+hUdTe0hwzjUEbi07weOaFVKZGoK3mxvMhlZrajTkC4A5cwdD9cky9NgLLXaS1vsiR8VMCDPFpy8IWnjzNr2KuNGK2dgwaKfdw94EevzYCtZQSB7Rn9zJ826tPj1QmxWfMGEXfYOSpMZe33igIhevxoc5Cl2O6b9aEU1OlMcVAwdXFyUl1nGshdCaCnArmZg6E9pXnK861cMBcdyq3RJ62u2Nptl0ycg0Zlx4AKTZLoqOh9c4QcxSbuH5zvK8bmsINYVqwIcQMDHRDT8jvVor6JVv8nfXoMltPBuCmAMhPBCbVaQ4ny5BK9a0do7tFAs1chhnUujpks3USt0uEg+NVyeNKw46gqO0BkcyPh7tT3oBe0Q4kmXOLvE6noAB3q2Vq7RDRzOXJpMqtW+yH2c6nWBuaPrzS8LbDWLY+oDTrM/EKlN55tAdA8QfFQdrbux1GVQNRhJ5tzB6wT4IfdV6ChaAT8Lx7M8sThhJ5THirZeNMOptAz0PeRK1Y3tTFZ/Yrl1MgjpC89uLqNaxvgHEztiBJ7JkgdQCO9T6Nnwu8x9dEYdQxMPMLsc3Ce70DlyYBRzcI3j03KdQ7JBCMbW3D7F7a7B7p5IfAybUkgngA716qvMtZDtMuHJeiU1ljuiRCl2W6w1cTQvU0yh9hrNEEHI/UohWcsySqVIccXHsTRnmoW0dr7OAZTr0XrTfmhV9Ol0DU8eG9Gww/sTfgDPrgF2anmT4LltskQRv1TDbwxxaQcjughe39Y1+Qk8MjP8AK0ebIThtpvk97qtz6TmvpmHNMg6xnpG9p4Lbdkds7PeNP+nf2K4aHGmd4GrqTt4B3GD6rDrusZqB7mgw3MgcG68+K33YkU22Vns6bKcgHsNa2eMkDMrP1uzyuSFK0RrRYTSqFh3aEbwcwp9gcJCdfDD7QE7x6FRuELF6ZbwWL+nxAyJBUm77ThOB05/CSIB5dUFsVsc2BMo1SrB47XXLKDuTEJU7QNoIubIzVG2ruFtOXtGRz6FXOy1pEEyRlPH6EIRtW5rrO+CCRwIkJmdSqSB9JoyG9vj7kNciV7fGhr0RvkY0360cDk0rgXSuQwIJLiS4jk1Zrk4FeYCcCuMw9qbC4gDU5DvRf/RGsAc7tlsGN08lFuGhLy7hp1P15qwVK0ZKki8URK9Rr2DSCN+kfuFBc9zAczy4EJxfhcW6AmW8nfsoVe3OHZd0IGgKUmlIKnRA2gtfZbxk/wAKO21wxh4jH3n+AfFMvE4sugUa8LU1rhJEnsMHTInyWa43wMWF7LQLml7tSCO4qU6ygNPCI8oT6R90I3AL1cZHVHhjSdf4CcrMnv6wllR7Du06E5HuVl2WvA1qYY6MTJkccjn6JbZXecnjUZdQYVYu61uo1A9veOI5pjG7VEyVqy+1LDJzCkNokNjeiVx3rStDGlpGKAHNOo3d6mW6ixrS57mtAnNxAGk69y5wBACzWb2sh1N7mtBY+mG4m1BhPPQyNeCwS+7sdZ6z6TxEElu/sEnDmdY0PNpX0Lc1/wBnrF3sXQ8HIOIBeOmnRVb7UdlDaKJtNBsvpSalOO0WR24GsjJ0a9kxqndHl/HLa/JEomO2a3uZlqOasuz9o/qJZIDmicJOreI4x81VX0ozGYOYO5PsNtdSqNezUeBG8HkVq5cSmnXZaOV1TfBdbdhoMxO36DKT0n1VPtd5DGXauPgOHVed43hUqOLnumfCOA4DkoDlGHBs5fZ0sno8DJOfUlF7LSLaRmRIc7Tc1pPKPPeoFlZ2tJ8/oI2xuI0qbY7bxScN5AcWuyHZyE88u5MN0Kl2+zrZRzGtq1IDQ3E5pEyN4I5ytTuKwtp0msb8LMhMSeEneq9dV0uwscxzmZatjTeCCIIyRuqx1JgcHFxB7eKJc3UQBlI3ADeV5zNNznbDw4CF7WPHSlozbmB6qutBRuwbVUajfi0yJwuDZ/VEea87RarKTPtWg/lMz3BBkr5QQgsou3eKl2dz2/EYA1cdI+ZUWvtFSYOw19Q8x7No6kyfJD3Xk+s4YjDdQxshgI0JG88/Rd0TTZaRULKTn6AiGAiDB1c4cTl4KuWhxNF54hT7fbCaQBO8BD6h9xURU+UDkuGUW9h2u5DXIlenxDp8kLcnX2E030GSuhNldXDAiV1cSXE2aqnAJJLjLDd1v9nSLomZyCHVdpTizbASSS2V80Fj0er7a14kKNbiHNx5AtgOJk9gaRzk+CSSBIsgTUqZyeAPgFU73tJLg+dD6FJJK4eZsPLo0O7680geQ9EQpsyC4kj18gPgEbRWXHTI5FZ9/TnPiP3g/XNcSVFxIKug/crfdjivC3XO97sTnOLOBcXRyAJ0SSR/IKXBDt13YSHU5aRoQcwRoVOujb6oxwZXGN2QDxk4j82496SSttT7LQ5RT9s7oDXmtQ//AC1nQGmAaNQhxdTIOZbLXOaRkAYygTT3thJJbWlk5Yk2CapjI1B7vmvCs1JJNIqyRYm5tbEl2mm8cdysOy1E1bfQZEYS9xGQAIa4EZRMEgd2pXEkPK6g3/gNdm+WJwaABro1V3avaDA5rKcipx3MnIxOU89c9RoUkvN9sZRH2QqmKrd2R8oK9bdUgpJLgpHpuxovdt3cUklDKtki+WYWtH5vkVGc2LO7n+ySSuuwb6KJemo6IW9JJPvsJpv1nmkkkuGDiSSSkg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08" name="AutoShape 4" descr="data:image/jpeg;base64,/9j/4AAQSkZJRgABAQAAAQABAAD/2wCEAAkGBhQSERQUEhQVFRQWGBcVFRQUFxQUFRQUFRQXFBUYFBQYHCYeFxojHBUUHy8gIycpLCwsFR4xNTAqNSYrLCkBCQoKDgwOGg8PGCwcHxwqLCwpKSwsKSwpLCkpLCwsKSksKSwsLCkpKSwsLCwsLCwsLCwpKSwsKSwsKSwsLCkpLP/AABEIALcBEwMBIgACEQEDEQH/xAAcAAABBQEBAQAAAAAAAAAAAAAFAAIEBgcBAwj/xAA/EAABAwEFBQUFBwMEAgMAAAABAAIRAwQFEiExBkFRYXEigZGhsRMjMsHwBzNCYnLR4RRS8RUkkqKCwhYlNP/EABoBAAIDAQEAAAAAAAAAAAAAAAMEAQIFAAb/xAAnEQACAgEEAgICAwEBAAAAAAAAAQIRAwQSITFBUSIyEzMUI2Ghcf/aAAwDAQACEQMRAD8AHMrlSrPxUOkEQFMAJ+Iqwqw+im3dacFRp5oVUtENHcveg/MFTN2miEaWwr0ao9ldLGniB6KQ1YL4Y4h4TwmBOBUFh4XU2UpXHDwuyvPEkXrjj0xJpevN1RAb0v04jTo5u0Lj8Lf3PJUlNRVslKwzXt7W6mPKUMtO11FkyfmhbqJiXHEd5J1J3DgOSB3lRnMDdOYGfDpmlP5DfQX8a8lvs+2VmcCfaBsah2XQjin0NrrO/wCF4PQGVlTLCXYwZMSZzMugkeg8QiVgsGFuLhmCOB3g8kR5eCuw1GjeFN/wuB5Tn4ar2lU2ydtonUb9/XnkpdnvCpT3428DE9x3jqqxz32c8foM3lu6r3ZoEPq2sVGtLc/UdVPYcgi+QQ9dTZXVY4CbU/cu6LLa1OStS2p+5d0WTPOavjvkhjHUeiO7Pv8AduHNAijlzNikeZTeD7g59Ho+pmpdF/ZPRDaz81OsbpaeiY1D+IuAbdqohUq2HMqJKx32beL6IS4U6U0lQEOSkuykuOJ1npqQ6QCvamBC8bRovSmAer3zHRTqDskOlT7MoRLNGuarioUzy9MkQCEbNn/bs7/VFQVjT4kxuPR6BdlMBXZVCT0lcLkzEml6gk9C9MdUXk56H3veYo0nPO4ZDiToocqRxB2jv7B7th7R1P8AaOXNArHbgACdOA+e8kqv1bWaj5c6STPTiV6try6G7shrkdJnjz4zwWfOTk7YzFUi1ttktLzo2chxnIDj1Xg2iSJee06SeAAzgchiA6kcUNFsgtYD2Wx4kZZdDi6ylaL3OLo2AB5+vkFSkTZMslhz4S9rj0LojwapF20cPZIBbIieEAEeM+Kh2S84ecwYw+IxSekrxdegw0z3O7/8KUcEKvu3a/Wk+PzSq1yQD9A72xwQmtb8xiza4OYTzGS8KF7Q0556H9TYg94A75XNOuDiw2K2FpDh8O8conLuzVyo1G1GBzeCyxt9AAwJwmR0MH5lWW5L9DYLZLDqOX8fJFxSce+imSN8otcJwCY14IkGQcx3p7UxYAC7Tj3LuiyWrqtb2n+5d0WQPOaNj8lWLuR67fux1QAOR6yuimxN4fsCydHlVfmp1g+FyHOEknmp12nJyNqPqB8AS2/EeqjFSLYe0eqjkrIl2bWL6I4uFJcUBDqSakus4nWeucKe55IXnZoKnGn2cl6NcmCxhdmiFmOSGt+JT6BXI40PZ77hvf6omELuB3uGd/qiWJY2T7saj0ekpFy8y5NLlSyw8vTHPTC9Mc5QcOc9Z/8AaDfHbbTByb2iOZ08pV4r1YBPALF7+t5rV3cXHwGg9EOS3NJBIDqdrLWFxPadkB9ax+ymXZaQ1sk8XHnkRHgg7XYqgGrWDIc95T61TKOYHdMn5hDlHx7DFjs1qkYt+R73ZDyJUd1qjtaDPDxjSfI95Q2zWrUd3SIn5rwtNsxOgaAQPL91RY3Zwau21Htu5QPCB8l41bZAw7sx0hpHzXnZZAEaalDbTVykbiT4n+FMIpyJaaQVpWvG0cjiPPFr6qBUrkOPPI9RovW6W5xy8ipV6XaYxNGuYVbUXtL1aIlGr7xv5oB3aSB6hTbrvI03FhIgTGfA7+KDMrHEx26YPI5fsuXjXc2sY0nLRHhj3fEHI1vZq/Afdkzvb8wOIVnYVkWzlvLiC342S4DjGZ8QD5LUbvtWNgcPhcPA6EeKqk1wwEkRNpvuXdFj9YQVr20Z907oshrGSj4vIN9nmPrmj1nd7tiAYUcs7vdsTuF/IFk6G0bQ0ktGoOiIXfq7oqzaHYasjirFdFXFJ5Iud3EDQGtp7R6qKVKtvxu6qKQsiXZs4fohLhXYSKgKMSXZXVY4kUKsCSo1W83OqNa3SQvCrXgLzuduKrJ3SVvXZiVXIepP7SIsOSDsnEitM5K6KGg7Oumzs7/VE5QTZd/+3HIn1RfEsXJ92NR6HkppKbjXJQyx2U0pLhUHAjaq1YLLVP5Y/wCRw/NYo62Ycbjqch81qX2kWrDZw3e5w8gSsavR8Ngb3IungpSdl+kErntJcXcI8t6IPbmJ3do8p49yh7JWTEO9WC33cBOeupQtRKKyUg+NXEDWSvAcePzIJ8clIsVmNR2QgD1+ahVrZTaYGfNxjwaE+haCwg4SBrlIy457uas4Nq0uyE1dFrFlhkb/ANkEFlxUjzJj/jKI7P3l7Z+E5wpG0FIUGZDInf4fJIcxlta5GeGrAFgtkBpmHt9D9QrXYq7KjYccPp4LPbRbcLxAIk5AAyZ3eaOWSq5rGulzcQkYsweR3g5FM5tM63A4ZFe0PV9lgJe10jXLQ9QqjtH2LRA+t6vdzWp1Rpbx8lTNubKRXB4tB8Miq6SX9tS9EZ18bRI2ctuCtSfMBr24v04hi/6yFsVz0sGJn4dR6EeQPevn+wWjC4cPkd3mt/uWvLcLjLgGmcu01wkHLvTGeG2Yo3aG7QfdO6LIaoz71r1/fdO6LIq4zPVRi8lGeJajNm+7agu9FbE6WDqnMXEgc+iFbm9soxs7+JDLwAD0X2bbk5GzfUC+gVb8nu6qKpd4jtuURZUuzZw/RHUwrpK4VUKNSXZXFYgG2+ro3vKIXAzJzu5A/aSZKtFzUIpt55reRiy6JdJmanDRdFlgSkdFZ8A+y57Jn3H/AJFGZQrZ6nhs7OcnxKJysXI7mxqPR1dTUkIsOKa4pLhUM4zz7S7T26TN+visyvCni7Per99orptbeAgeQPzVHrjtn6jNMaOXDoJJcItexFhhp47+sIveNyvqaacUI2LtmRB4yr7Y7Q0tg+KzdTJrK2OY4raqM3tmx9RjgcOODIOWvNpmV7OsjyG42gANDWgTIAEa9yvVsoz8B802xXO346na4Dcp/lTkqZ340uUB9jbqH9S1xbAiNNTrmrXtjcvt2NDQMTc2g6Hkls9ZWuqEjJrM8tJKsNqaHsxDVu7j0QbcrfknhUjERsuS7QNcDBDgcjvzmf8ACsl17OkYfaPa5oEYBEdOitta7KVfXJ39zde9DmWL2Ds5McgrT1E5R5LrGkybY7kDO0GwDoqZ9otlE03cyPGCfNXL/V53/XRUXb2s6o+kxv5nEnJoGQMlV07/ALUyckfg7KZ7PBUA6Ed62vZe1YqdHiKeHuABHzWIW8e8iZwxn1A8v3Wo7AWskAH8A8Q7/B8lraj6xZmV2W+/T7p3RZDaHZkcz6rXb7+7d0WQ2wdo9ShYu2UZ5noiNhf2D1QtTLBUgOnkm4OmUkuBXkMwUb2aqZO6INeRloPNEdmqubhyR830AtEa8vjcoTlMvAdsqGQsl9mvg+iOJpCcVyVwYaVxPxJK1s4rrQjdlv4NaARpkgtFskJPpZrcujFqy7XVtG2ocG/ciNhs5q1WsG859Bqqbctl7QdvC1TZa7cLTUd8TtOTf5Qs+XbHkhRV8B6mwNAA0AhPBXAksmxgclK4lKizjsprl2UxxUHGa7bWYurvPD5QFQbY3BrnJz6fULUr/oB1SpM/QWdbQWMiTzPrp6oOizVkcRqcPhZL2Xfhc3tSCCAN7TqQVc6do5rMbpvZ1KtTaQC0vaMW8Bxw5+S0dqtroNTv2F0ztUFbLWXta7WcOWiF0qu5S6ADnZnIZxx6rOfAyyJ/8kdZgxkESTJ4yZnjHRSbTtnUaAWgvJIESBrvngpVuszKoiBG+cvAqPcV1xUxVGiBmwEjXpvRVt7ITfoIWe1vD8ZaWh+ccHRmplqtOIZqRa7ezDhIjrl4IQbRPogtqwi5PJ+qou1N/wBOnXeHRUc1oHs88nQCC6N2YKvT3b1jW0NTHba7uL3D/gcH/qtDQ4lkm78C2om4R4PSi9znYnZudmTzngtI2FMVHDiMP/XEPQ+KodioZA9PX9lc9j62GuAd5ae8BzfRyb1U1aiIpOrNDvV00T0WQW49o9T6rXbzPunDqsitnxO6lUxAmRpTqVSJjevMt5Jp6JtEE+yPxjDEkHRHLosxZUIIiQqq2sWua8aiFcLvtWNwO+EdtPHQCaaBl4/G5QlOvP43KEsuXZrYP1o4U1OITVUMchJdlJWo6wBZhqnLzpOyUmyNl4C3a5MUtex12Gq9oIyGbui1FjQBA0Girmxl3ezo4yO0/P8A8RorECsvUT3Tr0EgqR6SupgK7KXLjpXJXJSXHHZTXLqZUfCrJ0cVi8mzVeOMepVU2lumWOI5E8on+VbLSZqdf3KjWqmHMIO8EHuH+VhrI4Zdy9mlFXGjFrRSI8cjwdqPrktFuS9BXpNeNYhw4OGTh4qn3lZcJI3Z/wAfXRRbpvd1mq8WOIxDro4DivS5I/yMSce0K45fjnyac08F4V7Y8dmmJeeJhoA/uMGB0BXlZbcHAEHVTrGw5ujM71iuovk0Hz0DKt1WmoQXWikBua3E4c8zHouUrsryQHsJ/CcwB1RW1XTUcTLg3n8U+ajWe4nYgDXju/lMrKmuUiFX+jXstVOMdSk9o3Nc8uHdhIHip9gtBdJUuz3Q5uRc1w4jeEMrD2ToSs57n1RZcEi+r3bQovqH8IyHFxyaB1MLH6LSSC4ydSeJ1Mq1beW0vs4I0FVo8j4qsWUgytzQQUce72Z+qlunXoOWF0g9/wBeSs9wVIr0+rD/ANv4VTu52Q659yOXTX983kQks/7GyUviavbne6d08jmFkVsPad1PqtXrVJpO5hZPb8nu/UUXCKS7I7imEcknHkuRqnEQOYZyR/Z9/bA5KutyVguQ+8b0Ut8UUmuD0vT4yoBU69PvCoBSUuzR0/60IrhSJXJVQ4klxJSQerNlI1f5IjcOyzKlUAOxYc3HcOXVDdmrU63WjA4ONMZnDIHedy1GwXfTotw02ho5b+q1dRqFHiJjRg/JJpNgADQZDuXqCvLEntKyw56ArspkroKg4fKSYHruJccOlQbZW3fWSZbrfENHxO0CjFvHTfzH8nyBSGqz7VtQfFjvlkOoM2oW+0+9qt4QR3iHfJT69pgk8JQm2NFFoc8+8qGSN8EZBZkfkxvoo20nxujeq3eIzkbg3xj/AArdfFjxOJ3wf5VKqVpkzkc+uf14L1eh/Wq8CWb7Fvuq2ODRBy4KzWO+RADsp0KpWz1cFkb25d25WGzQewf8Hd80rqscd/KGMUnQdfee4HJMbewCEOs5aY3eq920pCTpIYWQLt2iMZ90IfbKjntD3ZYicI5Df9cF2yWZpcMS9r5eC8AfhEeOaqkr4Jcmyr7U0P8AZF3CozzMfNViwHL66fNXjaih/wDX1AfyEdRUaqJZhhdGmnnpPetnSO8T/wDRHOvnYeu7VT7pcZBg6g55KBdDJfBymfrzVpe9jQ1oaDIngRGQIPjrwSGolUmvYWMbVl/NXFR6tnxz+ay28R23dT6q/XRai6lhBD4EDc8ADOW74jUeSo970IeTzV9PK2KTVMGuEHMQkei5C6QnihwDkjdyZPagjWckZukQ9qiTKy6JF6n3hUBTr1PvCoBKVkuR/T/rR0ppKRTSVUOKUkpXFJBpGzlxMslFtNgEx2nb3O3orK8w5dxKZO3ZmD5Tmlecr0BVSR8rocmhdXEnMWa5VrGDAz9F41bUBp4rxFYOykmM4DSB4nVIZtYo8R5Dwwt9kelRl7nEyTq7d0avO0WicTp7LdBxdnHgE+87XgAA1OnjkPFCLxlsM/tEu/U7csqTc3bHYpJHKFQF4nOO0QODcx4lVS978NSqYAcZ1P4RwY3d1OfQZK17NU8b7S46No4ehqOwjvhr/BUu9LvNO0vadx8jp5LT0uKK+UvQvklzRNpUcRE/25rPrysfs61Rh/C4x0Pab5FafdlGS39IlVj7QrpwVqdUaPGA/qbmPLF4LQ0OSp7PYvl9lXu61Gm8HccirlQq4hKpDG6jgfIo/ctsywlaGox7lZ2N0WVteRnqvahU4oeFJo1+KyJR8oaiwjRdnO4KMK2JxJ3leNa15QF5OdgZJMZaqqj/ANJcqPDbG3j2DaQObnCeTWkOPpHeqbUrxVwzk5sZ8TMZ9V63hbzVqF3DIdFBqZvz7j+629Pi/HDaK5J7kWXZKg6vUYyc5gkbhP7K2X7dRo2t7Wk4QGFoPAsE+coF9mNLDapdpIPiStQ2xukF7Ko/E3CeozHqfBZesdZC+NtLkrVlDpDhIcMwRkjP+m07b2XwyvueMg+BHbaNf1DPjKj2eyaI3dt3sjtAk7iDBaeIKRhNpl5pSRm983C+hUdTe0hwzjUEbi07weOaFVKZGoK3mxvMhlZrajTkC4A5cwdD9cky9NgLLXaS1vsiR8VMCDPFpy8IWnjzNr2KuNGK2dgwaKfdw94EevzYCtZQSB7Rn9zJ826tPj1QmxWfMGEXfYOSpMZe33igIhevxoc5Cl2O6b9aEU1OlMcVAwdXFyUl1nGshdCaCnArmZg6E9pXnK861cMBcdyq3RJ62u2Nptl0ycg0Zlx4AKTZLoqOh9c4QcxSbuH5zvK8bmsINYVqwIcQMDHRDT8jvVor6JVv8nfXoMltPBuCmAMhPBCbVaQ4ny5BK9a0do7tFAs1chhnUujpks3USt0uEg+NVyeNKw46gqO0BkcyPh7tT3oBe0Q4kmXOLvE6noAB3q2Vq7RDRzOXJpMqtW+yH2c6nWBuaPrzS8LbDWLY+oDTrM/EKlN55tAdA8QfFQdrbux1GVQNRhJ5tzB6wT4IfdV6ChaAT8Lx7M8sThhJ5THirZeNMOptAz0PeRK1Y3tTFZ/Yrl1MgjpC89uLqNaxvgHEztiBJ7JkgdQCO9T6Nnwu8x9dEYdQxMPMLsc3Ce70DlyYBRzcI3j03KdQ7JBCMbW3D7F7a7B7p5IfAybUkgngA716qvMtZDtMuHJeiU1ljuiRCl2W6w1cTQvU0yh9hrNEEHI/UohWcsySqVIccXHsTRnmoW0dr7OAZTr0XrTfmhV9Ol0DU8eG9Gww/sTfgDPrgF2anmT4LltskQRv1TDbwxxaQcjughe39Y1+Qk8MjP8AK0ebIThtpvk97qtz6TmvpmHNMg6xnpG9p4Lbdkds7PeNP+nf2K4aHGmd4GrqTt4B3GD6rDrusZqB7mgw3MgcG68+K33YkU22Vns6bKcgHsNa2eMkDMrP1uzyuSFK0RrRYTSqFh3aEbwcwp9gcJCdfDD7QE7x6FRuELF6ZbwWL+nxAyJBUm77ThOB05/CSIB5dUFsVsc2BMo1SrB47XXLKDuTEJU7QNoIubIzVG2ruFtOXtGRz6FXOy1pEEyRlPH6EIRtW5rrO+CCRwIkJmdSqSB9JoyG9vj7kNciV7fGhr0RvkY0360cDk0rgXSuQwIJLiS4jk1Zrk4FeYCcCuMw9qbC4gDU5DvRf/RGsAc7tlsGN08lFuGhLy7hp1P15qwVK0ZKki8URK9Rr2DSCN+kfuFBc9zAczy4EJxfhcW6AmW8nfsoVe3OHZd0IGgKUmlIKnRA2gtfZbxk/wAKO21wxh4jH3n+AfFMvE4sugUa8LU1rhJEnsMHTInyWa43wMWF7LQLml7tSCO4qU6ygNPCI8oT6R90I3AL1cZHVHhjSdf4CcrMnv6wllR7Du06E5HuVl2WvA1qYY6MTJkccjn6JbZXecnjUZdQYVYu61uo1A9veOI5pjG7VEyVqy+1LDJzCkNokNjeiVx3rStDGlpGKAHNOo3d6mW6ixrS57mtAnNxAGk69y5wBACzWb2sh1N7mtBY+mG4m1BhPPQyNeCwS+7sdZ6z6TxEElu/sEnDmdY0PNpX0Lc1/wBnrF3sXQ8HIOIBeOmnRVb7UdlDaKJtNBsvpSalOO0WR24GsjJ0a9kxqndHl/HLa/JEomO2a3uZlqOasuz9o/qJZIDmicJOreI4x81VX0ozGYOYO5PsNtdSqNezUeBG8HkVq5cSmnXZaOV1TfBdbdhoMxO36DKT0n1VPtd5DGXauPgOHVed43hUqOLnumfCOA4DkoDlGHBs5fZ0sno8DJOfUlF7LSLaRmRIc7Tc1pPKPPeoFlZ2tJ8/oI2xuI0qbY7bxScN5AcWuyHZyE88u5MN0Kl2+zrZRzGtq1IDQ3E5pEyN4I5ytTuKwtp0msb8LMhMSeEneq9dV0uwscxzmZatjTeCCIIyRuqx1JgcHFxB7eKJc3UQBlI3ADeV5zNNznbDw4CF7WPHSlozbmB6qutBRuwbVUajfi0yJwuDZ/VEea87RarKTPtWg/lMz3BBkr5QQgsou3eKl2dz2/EYA1cdI+ZUWvtFSYOw19Q8x7No6kyfJD3Xk+s4YjDdQxshgI0JG88/Rd0TTZaRULKTn6AiGAiDB1c4cTl4KuWhxNF54hT7fbCaQBO8BD6h9xURU+UDkuGUW9h2u5DXIlenxDp8kLcnX2E030GSuhNldXDAiV1cSXE2aqnAJJLjLDd1v9nSLomZyCHVdpTizbASSS2V80Fj0er7a14kKNbiHNx5AtgOJk9gaRzk+CSSBIsgTUqZyeAPgFU73tJLg+dD6FJJK4eZsPLo0O7680geQ9EQpsyC4kj18gPgEbRWXHTI5FZ9/TnPiP3g/XNcSVFxIKug/crfdjivC3XO97sTnOLOBcXRyAJ0SSR/IKXBDt13YSHU5aRoQcwRoVOujb6oxwZXGN2QDxk4j82496SSttT7LQ5RT9s7oDXmtQ//AC1nQGmAaNQhxdTIOZbLXOaRkAYygTT3thJJbWlk5Yk2CapjI1B7vmvCs1JJNIqyRYm5tbEl2mm8cdysOy1E1bfQZEYS9xGQAIa4EZRMEgd2pXEkPK6g3/gNdm+WJwaABro1V3avaDA5rKcipx3MnIxOU89c9RoUkvN9sZRH2QqmKrd2R8oK9bdUgpJLgpHpuxovdt3cUklDKtki+WYWtH5vkVGc2LO7n+ySSuuwb6KJemo6IW9JJPvsJpv1nmkkkuGDiSSSkg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12" name="Picture 8" descr="http://www.examiner.com/images/blog/wysiwyg/image/abc_guys_bench_080424_mn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71900"/>
            <a:ext cx="3505200" cy="2628901"/>
          </a:xfrm>
          <a:prstGeom prst="rect">
            <a:avLst/>
          </a:prstGeom>
          <a:noFill/>
        </p:spPr>
      </p:pic>
      <p:pic>
        <p:nvPicPr>
          <p:cNvPr id="21516" name="Picture 12" descr="http://themantruth.com/wp-content/uploads/2010/12/young-woman-old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848100" cy="2748643"/>
          </a:xfrm>
          <a:prstGeom prst="rect">
            <a:avLst/>
          </a:prstGeom>
          <a:noFill/>
        </p:spPr>
      </p:pic>
      <p:pic>
        <p:nvPicPr>
          <p:cNvPr id="8194" name="Picture 2" descr="http://www.deathpenalty.org/img/original/death-penalt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1"/>
            <a:ext cx="383829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i="1" dirty="0" smtClean="0"/>
              <a:t>How do you view your world? Why?</a:t>
            </a:r>
            <a:endParaRPr lang="en-GB" sz="3200" i="1" dirty="0"/>
          </a:p>
        </p:txBody>
      </p:sp>
      <p:pic>
        <p:nvPicPr>
          <p:cNvPr id="1026" name="Picture 2" descr="File:Mercator-proj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429000" cy="2657143"/>
          </a:xfrm>
          <a:prstGeom prst="rect">
            <a:avLst/>
          </a:prstGeom>
          <a:noFill/>
        </p:spPr>
      </p:pic>
      <p:pic>
        <p:nvPicPr>
          <p:cNvPr id="1028" name="Picture 4" descr="http://www.mtmlinguasoft.com/newsletters/images/enews_may_2008_Hobo-D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81200"/>
            <a:ext cx="5188618" cy="26289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0400" y="5943600"/>
            <a:ext cx="2362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Ted Talk Derek </a:t>
            </a:r>
            <a:r>
              <a:rPr lang="en-GB" dirty="0" err="1" smtClean="0"/>
              <a:t>Sivers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81000"/>
            <a:ext cx="8610600" cy="16192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we know what we know?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-Fr0QXP65ook/Tg5eZZxTSaI/AAAAAAAAAG4/6LgvdRHPHvE/s1600/rene_magritte-la_trahison_des_images-13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98811" cy="44196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dobe Garamond Pro Bold" pitchFamily="18" charset="0"/>
              </a:rPr>
              <a:t>Representation is not reality</a:t>
            </a:r>
            <a:endParaRPr lang="en-GB" sz="4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weird creepy commercials 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4343400" cy="4289109"/>
          </a:xfrm>
          <a:prstGeom prst="rect">
            <a:avLst/>
          </a:prstGeom>
          <a:noFill/>
        </p:spPr>
      </p:pic>
      <p:pic>
        <p:nvPicPr>
          <p:cNvPr id="4" name="Picture 4" descr="weird creepy commercials a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429000" cy="422452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457200"/>
            <a:ext cx="7772400" cy="1066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Why do we study Theory of Knowledge?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762000" y="4876800"/>
            <a:ext cx="4724400" cy="1524000"/>
          </a:xfrm>
          <a:prstGeom prst="flowChartMagnetic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are surrounded by Knowledge Claims in our daily lives.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raphic-design.tjs-labs.com/pictures/morris-lib-04-11-1936-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73034" cy="3200400"/>
          </a:xfrm>
          <a:prstGeom prst="rect">
            <a:avLst/>
          </a:prstGeom>
          <a:noFill/>
        </p:spPr>
      </p:pic>
      <p:pic>
        <p:nvPicPr>
          <p:cNvPr id="5" name="Picture 2" descr="http://3.bp.blogspot.com/-LAhgew_pXsU/TZdtJLRUvfI/AAAAAAAABh0/pL04K0rqtkM/s1600/Piltdown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3962400" cy="3657600"/>
          </a:xfrm>
          <a:prstGeom prst="rect">
            <a:avLst/>
          </a:prstGeom>
          <a:noFill/>
        </p:spPr>
      </p:pic>
      <p:pic>
        <p:nvPicPr>
          <p:cNvPr id="6" name="Picture 2" descr="Kolonialis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0"/>
            <a:ext cx="2872408" cy="3886200"/>
          </a:xfrm>
          <a:prstGeom prst="rect">
            <a:avLst/>
          </a:prstGeom>
          <a:noFill/>
        </p:spPr>
      </p:pic>
      <p:pic>
        <p:nvPicPr>
          <p:cNvPr id="12290" name="Picture 2" descr="http://www.africamaat.com/IMG/jpg/tintin-au-con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886200"/>
            <a:ext cx="5257800" cy="2971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6096000"/>
            <a:ext cx="7848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Ted talk: why people believe weird things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781800" y="0"/>
            <a:ext cx="23622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Many Knowledge Claims are misguided and some are even dangerous.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dirty="0" smtClean="0"/>
              <a:t>What will you do </a:t>
            </a:r>
            <a:br>
              <a:rPr lang="en-GB" sz="2800" dirty="0" smtClean="0"/>
            </a:br>
            <a:r>
              <a:rPr lang="en-GB" sz="2800" dirty="0" smtClean="0"/>
              <a:t>in Theory of Knowledge lessons?</a:t>
            </a:r>
            <a:endParaRPr lang="en-GB" sz="2800" dirty="0"/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685800" y="1981200"/>
            <a:ext cx="3048000" cy="1447800"/>
          </a:xfrm>
          <a:prstGeom prst="flowChartMagnetic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Look at real life situations</a:t>
            </a:r>
            <a:endParaRPr lang="en-GB" sz="2800" dirty="0"/>
          </a:p>
        </p:txBody>
      </p:sp>
      <p:sp>
        <p:nvSpPr>
          <p:cNvPr id="5" name="Flowchart: Sequential Access Storage 4"/>
          <p:cNvSpPr/>
          <p:nvPr/>
        </p:nvSpPr>
        <p:spPr>
          <a:xfrm flipH="1">
            <a:off x="5105400" y="2133600"/>
            <a:ext cx="3124200" cy="1447800"/>
          </a:xfrm>
          <a:prstGeom prst="flowChartMagnetic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Analyse how you know what you know</a:t>
            </a:r>
            <a:endParaRPr lang="en-GB" sz="2400" dirty="0"/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533400" y="3810000"/>
            <a:ext cx="3810000" cy="1828800"/>
          </a:xfrm>
          <a:prstGeom prst="flowChartMagnetic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Discover a range of perspectives</a:t>
            </a:r>
            <a:endParaRPr lang="en-GB" sz="2800" dirty="0"/>
          </a:p>
        </p:txBody>
      </p:sp>
      <p:sp>
        <p:nvSpPr>
          <p:cNvPr id="7" name="Flowchart: Sequential Access Storage 6"/>
          <p:cNvSpPr/>
          <p:nvPr/>
        </p:nvSpPr>
        <p:spPr>
          <a:xfrm flipH="1">
            <a:off x="5029200" y="4267200"/>
            <a:ext cx="3581400" cy="1981200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Make links between aspects of the course and subjects you study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5786" y="1643050"/>
            <a:ext cx="3571900" cy="10001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Language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357686" y="1643050"/>
            <a:ext cx="3571900" cy="10001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Reason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85786" y="2643182"/>
            <a:ext cx="3571900" cy="1000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Emotion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357686" y="2643182"/>
            <a:ext cx="3571900" cy="1000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Sense perception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85786" y="3643314"/>
            <a:ext cx="357190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Memory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4357686" y="3643314"/>
            <a:ext cx="3571900" cy="10001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Faith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785786" y="4643446"/>
            <a:ext cx="357190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Imagination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4357686" y="4643446"/>
            <a:ext cx="357190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Intuition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We make sense of the world through various ‘ways of knowing’. 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971" y="5747657"/>
            <a:ext cx="8382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 will analyse how you know through these Ways of Knowing in TOK classes.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57200" y="6248400"/>
            <a:ext cx="586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STUDENT TASK: optical illusions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GB" dirty="0" smtClean="0"/>
              <a:t>Task plenary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304800" y="1143000"/>
            <a:ext cx="3352800" cy="121920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do you know which line continues the first (</a:t>
            </a:r>
            <a:r>
              <a:rPr lang="en-GB" dirty="0" err="1" smtClean="0"/>
              <a:t>Poggendorf</a:t>
            </a:r>
            <a:r>
              <a:rPr lang="en-GB" dirty="0" smtClean="0"/>
              <a:t> illusion)?</a:t>
            </a:r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5562600" y="914400"/>
            <a:ext cx="3352800" cy="1600200"/>
          </a:xfrm>
          <a:prstGeom prst="wedgeEllipseCallout">
            <a:avLst>
              <a:gd name="adj1" fmla="val 33712"/>
              <a:gd name="adj2" fmla="val 75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does the after image (girl) tell you about the limitations of sense perception as a way of knowing?  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304800" y="2819400"/>
            <a:ext cx="3657600" cy="1219200"/>
          </a:xfrm>
          <a:prstGeom prst="wedgeEllipseCallout">
            <a:avLst>
              <a:gd name="adj1" fmla="val 43750"/>
              <a:gd name="adj2" fmla="val 4464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do you know you really don’t have a hole in your hand (toilet roll)?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4114800" y="2743200"/>
            <a:ext cx="4114800" cy="152400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does the changing face illusion say about sense perception and knowledge? Can our sense fool us?</a:t>
            </a:r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228600" y="4419600"/>
            <a:ext cx="4572000" cy="2057400"/>
          </a:xfrm>
          <a:prstGeom prst="wedgeEllipseCallout">
            <a:avLst>
              <a:gd name="adj1" fmla="val 40292"/>
              <a:gd name="adj2" fmla="val 4507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did you see first: the girl or the man? Why? Does this have implications for sense perceptions as a way of knowing? Do we see what is there or what we want to see?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gmedia.co.uk/2012/08/25/neil_armstrong_dead_a_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4648200" cy="348615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5181600" y="1676400"/>
            <a:ext cx="3352800" cy="228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Language</a:t>
            </a:r>
            <a:r>
              <a:rPr lang="en-GB" sz="2000" b="1" dirty="0" smtClean="0">
                <a:solidFill>
                  <a:schemeClr val="bg1"/>
                </a:solidFill>
              </a:rPr>
              <a:t>: </a:t>
            </a:r>
            <a:r>
              <a:rPr lang="en-GB" sz="2000" dirty="0" smtClean="0">
                <a:solidFill>
                  <a:schemeClr val="bg1"/>
                </a:solidFill>
              </a:rPr>
              <a:t>How do you know that Neil Armstrong landed on the moon in 1969?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28600"/>
            <a:ext cx="68580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ways of knowing in theory of knowledge classes: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286500" y="44577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48400" y="53340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Lots of knowledge is ‘second hand’.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457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How do you view your world? Why?</vt:lpstr>
      <vt:lpstr>Representation is not reality</vt:lpstr>
      <vt:lpstr>PowerPoint Presentation</vt:lpstr>
      <vt:lpstr>PowerPoint Presentation</vt:lpstr>
      <vt:lpstr>What will you do  in Theory of Knowledge lessons?</vt:lpstr>
      <vt:lpstr> We make sense of the world through various ‘ways of knowing’.  </vt:lpstr>
      <vt:lpstr>Task plenary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of knowledge</dc:title>
  <dc:creator/>
  <cp:lastModifiedBy>An Gulinck</cp:lastModifiedBy>
  <cp:revision>182</cp:revision>
  <dcterms:created xsi:type="dcterms:W3CDTF">2006-08-16T00:00:00Z</dcterms:created>
  <dcterms:modified xsi:type="dcterms:W3CDTF">2015-08-25T07:21:54Z</dcterms:modified>
</cp:coreProperties>
</file>