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71" r:id="rId3"/>
    <p:sldId id="265" r:id="rId4"/>
    <p:sldId id="266" r:id="rId5"/>
    <p:sldId id="269" r:id="rId6"/>
    <p:sldId id="270" r:id="rId7"/>
    <p:sldId id="258" r:id="rId8"/>
    <p:sldId id="267" r:id="rId9"/>
    <p:sldId id="262" r:id="rId10"/>
    <p:sldId id="273" r:id="rId11"/>
    <p:sldId id="263" r:id="rId12"/>
    <p:sldId id="259" r:id="rId13"/>
    <p:sldId id="274" r:id="rId14"/>
    <p:sldId id="272" r:id="rId15"/>
    <p:sldId id="268" r:id="rId16"/>
    <p:sldId id="260"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4660"/>
  </p:normalViewPr>
  <p:slideViewPr>
    <p:cSldViewPr>
      <p:cViewPr varScale="1">
        <p:scale>
          <a:sx n="68" d="100"/>
          <a:sy n="68" d="100"/>
        </p:scale>
        <p:origin x="-774" y="-90"/>
      </p:cViewPr>
      <p:guideLst>
        <p:guide orient="horz" pos="2160"/>
        <p:guide pos="2880"/>
      </p:guideLst>
    </p:cSldViewPr>
  </p:slideViewPr>
  <p:notesTextViewPr>
    <p:cViewPr>
      <p:scale>
        <a:sx n="100" d="100"/>
        <a:sy n="100" d="100"/>
      </p:scale>
      <p:origin x="12" y="264"/>
    </p:cViewPr>
  </p:notesTextViewPr>
  <p:sorterViewPr>
    <p:cViewPr>
      <p:scale>
        <a:sx n="66" d="100"/>
        <a:sy n="66" d="100"/>
      </p:scale>
      <p:origin x="0" y="0"/>
    </p:cViewPr>
  </p:sorterViewPr>
  <p:notesViewPr>
    <p:cSldViewPr>
      <p:cViewPr varScale="1">
        <p:scale>
          <a:sx n="57" d="100"/>
          <a:sy n="57" d="100"/>
        </p:scale>
        <p:origin x="-178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389C6D-A433-46FE-8B6B-74DE72B4D320}" type="datetimeFigureOut">
              <a:rPr lang="en-US" smtClean="0"/>
              <a:pPr/>
              <a:t>10/2/2012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619D93-A193-4847-AAC6-FE2AD719864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5E8EA-7D9D-46DE-B650-AECBF4FB98BB}" type="datetimeFigureOut">
              <a:rPr lang="en-US" smtClean="0"/>
              <a:pPr/>
              <a:t>10/2/2012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80EEA-6021-4865-8539-772ABDBA9BA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World_War_II" TargetMode="External"/><Relationship Id="rId13" Type="http://schemas.openxmlformats.org/officeDocument/2006/relationships/hyperlink" Target="http://en.wikipedia.org/wiki/Crime_against_humanity" TargetMode="External"/><Relationship Id="rId3" Type="http://schemas.openxmlformats.org/officeDocument/2006/relationships/hyperlink" Target="http://en.wikipedia.org/wiki/The_Holocaust" TargetMode="External"/><Relationship Id="rId7" Type="http://schemas.openxmlformats.org/officeDocument/2006/relationships/hyperlink" Target="http://en.wikipedia.org/wiki/Extermination_camp" TargetMode="External"/><Relationship Id="rId12" Type="http://schemas.openxmlformats.org/officeDocument/2006/relationships/hyperlink" Target="http://en.wikipedia.org/wiki/Israe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Ghettos_in_Nazi-occupied_Europe" TargetMode="External"/><Relationship Id="rId11" Type="http://schemas.openxmlformats.org/officeDocument/2006/relationships/hyperlink" Target="http://en.wikipedia.org/wiki/Mercedes-Benz" TargetMode="External"/><Relationship Id="rId5" Type="http://schemas.openxmlformats.org/officeDocument/2006/relationships/hyperlink" Target="http://en.wikipedia.org/wiki/Jew" TargetMode="External"/><Relationship Id="rId15" Type="http://schemas.openxmlformats.org/officeDocument/2006/relationships/hyperlink" Target="http://en.wikipedia.org/wiki/Hanging" TargetMode="External"/><Relationship Id="rId10" Type="http://schemas.openxmlformats.org/officeDocument/2006/relationships/hyperlink" Target="http://en.wikipedia.org/wiki/Adolf_Eichmann#cite_note-4" TargetMode="External"/><Relationship Id="rId4" Type="http://schemas.openxmlformats.org/officeDocument/2006/relationships/hyperlink" Target="http://en.wikipedia.org/wiki/Deportation" TargetMode="External"/><Relationship Id="rId9" Type="http://schemas.openxmlformats.org/officeDocument/2006/relationships/hyperlink" Target="http://en.wikipedia.org/wiki/Argentina" TargetMode="External"/><Relationship Id="rId14" Type="http://schemas.openxmlformats.org/officeDocument/2006/relationships/hyperlink" Target="http://en.wikipedia.org/wiki/War_cri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baseline="0" dirty="0" smtClean="0"/>
              <a:t>So, you’re all here wanting to find out the answer to the big question (.’Are you capable of cold blooded murder’)  Did you know that statistically: 1 in 100 people has psychopathic tendencies? So, there’s a good chance that one of us here today is a psychopath, statistically... It could well be the person sitting next to you right now. But this lecture is not so much about psychopathic murderers.</a:t>
            </a:r>
          </a:p>
          <a:p>
            <a:r>
              <a:rPr lang="en-GB" sz="1800" baseline="0" dirty="0" smtClean="0"/>
              <a:t>Today I will tell you a bit about the </a:t>
            </a:r>
            <a:r>
              <a:rPr lang="en-GB" sz="1800" baseline="0" dirty="0" err="1" smtClean="0"/>
              <a:t>Milgram</a:t>
            </a:r>
            <a:r>
              <a:rPr lang="en-GB" sz="1800" baseline="0" dirty="0" smtClean="0"/>
              <a:t> experiment and how this social psychological experiment may reveal quite an  uncomfortable truth about us all.  To explain what the </a:t>
            </a:r>
            <a:r>
              <a:rPr lang="en-GB" sz="1800" baseline="0" dirty="0" err="1" smtClean="0"/>
              <a:t>Milgram</a:t>
            </a:r>
            <a:r>
              <a:rPr lang="en-GB" sz="1800" baseline="0" dirty="0" smtClean="0"/>
              <a:t> experiment is all about, we need to go back to the aftermath of WW2</a:t>
            </a:r>
            <a:endParaRPr lang="en-GB" sz="1800"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illustrate the experiment, I will now show you</a:t>
            </a:r>
            <a:r>
              <a:rPr lang="en-GB" baseline="0" dirty="0" smtClean="0"/>
              <a:t> a short clip with authentic footage of the </a:t>
            </a:r>
            <a:r>
              <a:rPr lang="en-GB" baseline="0" dirty="0" err="1" smtClean="0"/>
              <a:t>Milgram</a:t>
            </a:r>
            <a:r>
              <a:rPr lang="en-GB" baseline="0" dirty="0" smtClean="0"/>
              <a:t> experiment.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accent4">
                    <a:lumMod val="20000"/>
                    <a:lumOff val="80000"/>
                  </a:schemeClr>
                </a:solidFill>
                <a:effectLst/>
                <a:latin typeface="Abadi MT Condensed Light" pitchFamily="34" charset="0"/>
              </a:rPr>
              <a:t>As you have seen Stanley</a:t>
            </a:r>
            <a:r>
              <a:rPr lang="en-GB" sz="1200" baseline="0" dirty="0" smtClean="0">
                <a:solidFill>
                  <a:schemeClr val="accent4">
                    <a:lumMod val="20000"/>
                    <a:lumOff val="80000"/>
                  </a:schemeClr>
                </a:solidFill>
                <a:effectLst/>
                <a:latin typeface="Abadi MT Condensed Light" pitchFamily="34" charset="0"/>
              </a:rPr>
              <a:t> </a:t>
            </a:r>
            <a:r>
              <a:rPr lang="en-GB" sz="1200" baseline="0" dirty="0" err="1" smtClean="0">
                <a:solidFill>
                  <a:schemeClr val="accent4">
                    <a:lumMod val="20000"/>
                    <a:lumOff val="80000"/>
                  </a:schemeClr>
                </a:solidFill>
                <a:effectLst/>
                <a:latin typeface="Abadi MT Condensed Light" pitchFamily="34" charset="0"/>
              </a:rPr>
              <a:t>Milgram</a:t>
            </a:r>
            <a:r>
              <a:rPr lang="en-GB" sz="1200" baseline="0" dirty="0" smtClean="0">
                <a:solidFill>
                  <a:schemeClr val="accent4">
                    <a:lumMod val="20000"/>
                    <a:lumOff val="80000"/>
                  </a:schemeClr>
                </a:solidFill>
                <a:effectLst/>
                <a:latin typeface="Abadi MT Condensed Light" pitchFamily="34" charset="0"/>
              </a:rPr>
              <a:t> </a:t>
            </a:r>
            <a:r>
              <a:rPr lang="en-GB" sz="1200" baseline="0" dirty="0" err="1" smtClean="0">
                <a:solidFill>
                  <a:schemeClr val="accent4">
                    <a:lumMod val="20000"/>
                    <a:lumOff val="80000"/>
                  </a:schemeClr>
                </a:solidFill>
                <a:effectLst/>
                <a:latin typeface="Abadi MT Condensed Light" pitchFamily="34" charset="0"/>
              </a:rPr>
              <a:t>exaplain</a:t>
            </a:r>
            <a:r>
              <a:rPr lang="en-GB" sz="1200" baseline="0" dirty="0" smtClean="0">
                <a:solidFill>
                  <a:schemeClr val="accent4">
                    <a:lumMod val="20000"/>
                    <a:lumOff val="80000"/>
                  </a:schemeClr>
                </a:solidFill>
                <a:effectLst/>
                <a:latin typeface="Abadi MT Condensed Light" pitchFamily="34" charset="0"/>
              </a:rPr>
              <a:t> himself t</a:t>
            </a:r>
            <a:r>
              <a:rPr lang="en-GB" sz="1200" dirty="0" smtClean="0">
                <a:solidFill>
                  <a:schemeClr val="accent4">
                    <a:lumMod val="20000"/>
                    <a:lumOff val="80000"/>
                  </a:schemeClr>
                </a:solidFill>
                <a:effectLst/>
                <a:latin typeface="Abadi MT Condensed Light" pitchFamily="34" charset="0"/>
              </a:rPr>
              <a:t>he shocks</a:t>
            </a:r>
            <a:r>
              <a:rPr lang="en-GB" sz="1200" baseline="0" dirty="0" smtClean="0">
                <a:solidFill>
                  <a:schemeClr val="accent4">
                    <a:lumMod val="20000"/>
                    <a:lumOff val="80000"/>
                  </a:schemeClr>
                </a:solidFill>
                <a:effectLst/>
                <a:latin typeface="Abadi MT Condensed Light" pitchFamily="34" charset="0"/>
              </a:rPr>
              <a:t> delivered through the ‘</a:t>
            </a:r>
            <a:r>
              <a:rPr lang="en-GB" sz="1200" baseline="0" dirty="0" err="1" smtClean="0">
                <a:solidFill>
                  <a:schemeClr val="accent4">
                    <a:lumMod val="20000"/>
                    <a:lumOff val="80000"/>
                  </a:schemeClr>
                </a:solidFill>
                <a:effectLst/>
                <a:latin typeface="Abadi MT Condensed Light" pitchFamily="34" charset="0"/>
              </a:rPr>
              <a:t>electroshockmachine</a:t>
            </a:r>
            <a:r>
              <a:rPr lang="en-GB" sz="1200" baseline="0" dirty="0" smtClean="0">
                <a:solidFill>
                  <a:schemeClr val="accent4">
                    <a:lumMod val="20000"/>
                    <a:lumOff val="80000"/>
                  </a:schemeClr>
                </a:solidFill>
                <a:effectLst/>
                <a:latin typeface="Abadi MT Condensed Light" pitchFamily="34" charset="0"/>
              </a:rPr>
              <a:t>’ started from a mild 15 volt, but went all the way up to the deadly 450 volt. Many volunteers did not feel comfortable delivering these shocks and when they hesitated the authority figure encouraged the teachers to continue through the use of the following verbal prods. The teachers were also told that the experimenters would take full responsibility for the experiment.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the experiment senior psychology</a:t>
            </a:r>
            <a:r>
              <a:rPr lang="en-GB" baseline="0" dirty="0" smtClean="0"/>
              <a:t> students at Yale university were asked to estimate the outcome of the experiment. They thought that...</a:t>
            </a:r>
            <a:r>
              <a:rPr lang="en-GB" dirty="0" smtClean="0"/>
              <a:t>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contrasts sharply with the actual outcome of the experiment, whereby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this is all getting a bit</a:t>
            </a:r>
            <a:r>
              <a:rPr lang="en-GB" baseline="0" dirty="0" smtClean="0"/>
              <a:t> much, a bit deep, have a look at this short and slightly simplified animated version about the </a:t>
            </a:r>
            <a:r>
              <a:rPr lang="en-GB" baseline="0" dirty="0" err="1" smtClean="0"/>
              <a:t>Milgram</a:t>
            </a:r>
            <a:r>
              <a:rPr lang="en-GB" baseline="0" dirty="0" smtClean="0"/>
              <a:t> experiment.</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you’ve just heard, the</a:t>
            </a:r>
            <a:r>
              <a:rPr lang="en-GB" baseline="0" dirty="0" smtClean="0"/>
              <a:t> results of the </a:t>
            </a:r>
            <a:r>
              <a:rPr lang="en-GB" baseline="0" dirty="0" err="1" smtClean="0"/>
              <a:t>Milgram</a:t>
            </a:r>
            <a:r>
              <a:rPr lang="en-GB" baseline="0" dirty="0" smtClean="0"/>
              <a:t> experiment truly shocked the world (no pun intended). After WW2 many people wanted to believe that the evils of the holocaust were the work of psychopaths, or people who were very different from you or me. Some people also wanted to believe that German nationals were particularly suited to the evils of the holocaust, a belief which is still present in current stereotypes today. The </a:t>
            </a:r>
            <a:r>
              <a:rPr lang="en-GB" baseline="0" dirty="0" err="1" smtClean="0"/>
              <a:t>Milgram</a:t>
            </a:r>
            <a:r>
              <a:rPr lang="en-GB" baseline="0" dirty="0" smtClean="0"/>
              <a:t> experiment, however, showed that, as Stanley </a:t>
            </a:r>
            <a:r>
              <a:rPr lang="en-GB" baseline="0" dirty="0" err="1" smtClean="0"/>
              <a:t>Milgram</a:t>
            </a:r>
            <a:r>
              <a:rPr lang="en-GB" baseline="0" dirty="0" smtClean="0"/>
              <a:t> described in ‘The Perils of Obedience’..................................... It is safe to say that blind obedience can be quite dangerous.</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Abadi MT Condensed Light" pitchFamily="34" charset="0"/>
              </a:rPr>
              <a:t>You may think that all this happened so long ago</a:t>
            </a:r>
            <a:r>
              <a:rPr lang="en-GB" sz="1200" baseline="0" dirty="0" smtClean="0">
                <a:latin typeface="Abadi MT Condensed Light" pitchFamily="34" charset="0"/>
              </a:rPr>
              <a:t> and that the experiment may not be relevant to your own life. That the world has changed, that we are better educated etc. But the recent BBC remake (check out </a:t>
            </a:r>
            <a:r>
              <a:rPr lang="en-GB" sz="1200" baseline="0" dirty="0" err="1" smtClean="0">
                <a:latin typeface="Abadi MT Condensed Light" pitchFamily="34" charset="0"/>
              </a:rPr>
              <a:t>youtube</a:t>
            </a:r>
            <a:r>
              <a:rPr lang="en-GB" sz="1200" baseline="0" dirty="0" smtClean="0">
                <a:latin typeface="Abadi MT Condensed Light" pitchFamily="34" charset="0"/>
              </a:rPr>
              <a:t>) comes up with the same results (by the way, young people seem to be much more willing to obey authority). Some people may feel that the experiment was flawed for some reason, but many similar other social experiments on authority led to the same outcome as the </a:t>
            </a:r>
            <a:r>
              <a:rPr lang="en-GB" sz="1200" baseline="0" dirty="0" err="1" smtClean="0">
                <a:latin typeface="Abadi MT Condensed Light" pitchFamily="34" charset="0"/>
              </a:rPr>
              <a:t>Milgram</a:t>
            </a:r>
            <a:r>
              <a:rPr lang="en-GB" sz="1200" baseline="0" dirty="0" smtClean="0">
                <a:latin typeface="Abadi MT Condensed Light" pitchFamily="34" charset="0"/>
              </a:rPr>
              <a:t> experiment. Finally, it’s worth remembering that since the holocaust there have been many other instances of genocides, which would not have been able to happen without the obedience of ordinary citizens.</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We’re coming to the end of the lecture</a:t>
            </a:r>
            <a:r>
              <a:rPr lang="en-GB" baseline="0" dirty="0" smtClean="0"/>
              <a:t> and as a plenary I would like you to apply the conclusions of the </a:t>
            </a:r>
            <a:r>
              <a:rPr lang="en-GB" baseline="0" dirty="0" err="1" smtClean="0"/>
              <a:t>Milgram</a:t>
            </a:r>
            <a:r>
              <a:rPr lang="en-GB" baseline="0" dirty="0" smtClean="0"/>
              <a:t> experiment to your own life by glancing over the following questions. Today, b</a:t>
            </a:r>
            <a:r>
              <a:rPr lang="en-GB" dirty="0" smtClean="0"/>
              <a:t>y</a:t>
            </a:r>
            <a:r>
              <a:rPr lang="en-GB" baseline="0" dirty="0" smtClean="0"/>
              <a:t> explaining  what the </a:t>
            </a:r>
            <a:r>
              <a:rPr lang="en-GB" baseline="0" dirty="0" err="1" smtClean="0"/>
              <a:t>Milgram</a:t>
            </a:r>
            <a:r>
              <a:rPr lang="en-GB" baseline="0" dirty="0" smtClean="0"/>
              <a:t> experiment is all about I hope you have gained an  understanding of the dangers associated with blind obedience and authority worship. I also hope you will think twice before doing something you know is unethical just because someone else told you to.  Finally, I also hope that by understanding the evil potential in all of us you may be less quick to judge others and take more responsibility for your own actions.</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badi MT Condensed Light" pitchFamily="34" charset="0"/>
              </a:rPr>
              <a:t>Your are all familiar with the atrocities of</a:t>
            </a:r>
            <a:r>
              <a:rPr lang="en-GB" sz="1200" baseline="0" dirty="0" smtClean="0">
                <a:latin typeface="Abadi MT Condensed Light" pitchFamily="34" charset="0"/>
              </a:rPr>
              <a:t> the holocaust, the genocide and systematic murdering of approximately 6 million innocent Jewish people. I want you to have a good look at the picture: w</a:t>
            </a:r>
            <a:r>
              <a:rPr lang="en-GB" sz="1200" dirty="0" smtClean="0">
                <a:latin typeface="Abadi MT Condensed Light" pitchFamily="34" charset="0"/>
              </a:rPr>
              <a:t>ould</a:t>
            </a:r>
            <a:r>
              <a:rPr lang="en-GB" sz="1200" baseline="0" dirty="0" smtClean="0">
                <a:latin typeface="Abadi MT Condensed Light" pitchFamily="34" charset="0"/>
              </a:rPr>
              <a:t> you be capable of murdering these innocent children? Surely m</a:t>
            </a:r>
            <a:r>
              <a:rPr lang="en-GB" sz="1200" dirty="0" smtClean="0">
                <a:latin typeface="Abadi MT Condensed Light" pitchFamily="34" charset="0"/>
              </a:rPr>
              <a:t>urdering innocent children like these= the work of psychopaths</a:t>
            </a:r>
            <a:r>
              <a:rPr lang="en-GB" sz="1050" dirty="0" smtClean="0"/>
              <a:t>?</a:t>
            </a:r>
          </a:p>
          <a:p>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badi MT Condensed Light" pitchFamily="34" charset="0"/>
              </a:rPr>
              <a:t>If this is true,</a:t>
            </a:r>
            <a:r>
              <a:rPr lang="en-GB" sz="1200" baseline="0" dirty="0" smtClean="0">
                <a:latin typeface="Abadi MT Condensed Light" pitchFamily="34" charset="0"/>
              </a:rPr>
              <a:t> is t</a:t>
            </a:r>
            <a:r>
              <a:rPr lang="en-GB" sz="1200" dirty="0" smtClean="0">
                <a:latin typeface="Abadi MT Condensed Light" pitchFamily="34" charset="0"/>
              </a:rPr>
              <a:t>he holocaust</a:t>
            </a:r>
            <a:r>
              <a:rPr lang="en-GB" sz="1200" baseline="0" dirty="0" smtClean="0">
                <a:latin typeface="Abadi MT Condensed Light" pitchFamily="34" charset="0"/>
              </a:rPr>
              <a:t> the work of psychopaths on a very large scale?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badi MT Condensed Light" pitchFamily="34" charset="0"/>
              </a:rPr>
              <a:t>Was Nazi Germany a nation with</a:t>
            </a:r>
            <a:r>
              <a:rPr lang="en-GB" sz="1200" baseline="0" dirty="0" smtClean="0">
                <a:latin typeface="Abadi MT Condensed Light" pitchFamily="34" charset="0"/>
              </a:rPr>
              <a:t> a huge proportion of</a:t>
            </a:r>
            <a:r>
              <a:rPr lang="en-GB" sz="1200" dirty="0" smtClean="0">
                <a:latin typeface="Abadi MT Condensed Light" pitchFamily="34" charset="0"/>
              </a:rPr>
              <a:t> psychopaths?</a:t>
            </a:r>
          </a:p>
          <a:p>
            <a:r>
              <a:rPr lang="en-GB" sz="1200" dirty="0" smtClean="0">
                <a:latin typeface="Abadi MT Condensed Light" pitchFamily="34" charset="0"/>
              </a:rPr>
              <a:t>Or were ‘ordinary people’ involved?  To answer this question we need to look at </a:t>
            </a:r>
            <a:r>
              <a:rPr lang="en-GB" sz="1200" dirty="0" err="1" smtClean="0">
                <a:latin typeface="Abadi MT Condensed Light" pitchFamily="34" charset="0"/>
              </a:rPr>
              <a:t>Eichman’s</a:t>
            </a:r>
            <a:r>
              <a:rPr lang="en-GB" sz="1200" dirty="0" smtClean="0">
                <a:latin typeface="Abadi MT Condensed Light" pitchFamily="34" charset="0"/>
              </a:rPr>
              <a:t> trial.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badi MT Condensed Light" pitchFamily="34" charset="0"/>
            </a:endParaRPr>
          </a:p>
          <a:p>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Eichmann</a:t>
            </a:r>
            <a:r>
              <a:rPr lang="en-GB" baseline="0" dirty="0" smtClean="0"/>
              <a:t> was </a:t>
            </a:r>
            <a:r>
              <a:rPr lang="en-GB" dirty="0" smtClean="0"/>
              <a:t>one of the major organizers of the </a:t>
            </a:r>
            <a:r>
              <a:rPr lang="en-GB" dirty="0" smtClean="0">
                <a:hlinkClick r:id="rId3" tooltip="The Holocaust"/>
              </a:rPr>
              <a:t>Holocaus</a:t>
            </a:r>
            <a:r>
              <a:rPr lang="en-GB" dirty="0" smtClean="0"/>
              <a:t>t. He sorted out the logistics of mass </a:t>
            </a:r>
            <a:r>
              <a:rPr lang="en-GB" dirty="0" smtClean="0">
                <a:hlinkClick r:id="rId4" tooltip="Deportation"/>
              </a:rPr>
              <a:t>deportation</a:t>
            </a:r>
            <a:r>
              <a:rPr lang="en-GB" dirty="0" smtClean="0"/>
              <a:t> of </a:t>
            </a:r>
            <a:r>
              <a:rPr lang="en-GB" dirty="0" smtClean="0">
                <a:hlinkClick r:id="rId5" tooltip="Jew"/>
              </a:rPr>
              <a:t>Jews</a:t>
            </a:r>
            <a:r>
              <a:rPr lang="en-GB" dirty="0" smtClean="0"/>
              <a:t> to </a:t>
            </a:r>
            <a:r>
              <a:rPr lang="en-GB" dirty="0" smtClean="0">
                <a:hlinkClick r:id="rId6" tooltip="Ghettos in Nazi-occupied Europe"/>
              </a:rPr>
              <a:t>ghettos</a:t>
            </a:r>
            <a:r>
              <a:rPr lang="en-GB" dirty="0" smtClean="0"/>
              <a:t> and </a:t>
            </a:r>
            <a:r>
              <a:rPr lang="en-GB" dirty="0" smtClean="0">
                <a:hlinkClick r:id="rId7" tooltip="Extermination camp"/>
              </a:rPr>
              <a:t>extermination camps</a:t>
            </a:r>
            <a:r>
              <a:rPr lang="en-GB" dirty="0" smtClean="0"/>
              <a:t>. After </a:t>
            </a:r>
            <a:r>
              <a:rPr lang="en-GB" dirty="0" smtClean="0">
                <a:hlinkClick r:id="rId8" tooltip="World War II"/>
              </a:rPr>
              <a:t>the war</a:t>
            </a:r>
            <a:r>
              <a:rPr lang="en-GB" dirty="0" smtClean="0"/>
              <a:t>, he fled to </a:t>
            </a:r>
            <a:r>
              <a:rPr lang="en-GB" dirty="0" smtClean="0">
                <a:hlinkClick r:id="rId9" tooltip="Argentina"/>
              </a:rPr>
              <a:t>Argentina</a:t>
            </a:r>
            <a:r>
              <a:rPr lang="en-GB" dirty="0" smtClean="0"/>
              <a:t> </a:t>
            </a:r>
            <a:r>
              <a:rPr lang="en-GB" baseline="30000" dirty="0" smtClean="0">
                <a:hlinkClick r:id="rId10"/>
              </a:rPr>
              <a:t>5]</a:t>
            </a:r>
            <a:r>
              <a:rPr lang="en-GB" dirty="0" smtClean="0"/>
              <a:t> where he lived under a false identity, working for </a:t>
            </a:r>
            <a:r>
              <a:rPr lang="en-GB" dirty="0" smtClean="0">
                <a:hlinkClick r:id="rId11" tooltip="Mercedes-Benz"/>
              </a:rPr>
              <a:t>Mercedes-Benz</a:t>
            </a:r>
            <a:r>
              <a:rPr lang="en-GB" dirty="0" smtClean="0"/>
              <a:t> until 1960</a:t>
            </a:r>
            <a:r>
              <a:rPr lang="en-GB" baseline="0" dirty="0" smtClean="0"/>
              <a:t> when</a:t>
            </a:r>
            <a:r>
              <a:rPr lang="en-GB" dirty="0" smtClean="0"/>
              <a:t> He was found</a:t>
            </a:r>
            <a:r>
              <a:rPr lang="en-GB" baseline="0" dirty="0" smtClean="0"/>
              <a:t> out </a:t>
            </a:r>
            <a:r>
              <a:rPr lang="en-GB" dirty="0" smtClean="0"/>
              <a:t>in</a:t>
            </a:r>
            <a:r>
              <a:rPr lang="en-GB" baseline="0" dirty="0" smtClean="0"/>
              <a:t> </a:t>
            </a:r>
            <a:r>
              <a:rPr lang="en-GB" dirty="0" smtClean="0"/>
              <a:t>and taken to </a:t>
            </a:r>
            <a:r>
              <a:rPr lang="en-GB" dirty="0" smtClean="0">
                <a:hlinkClick r:id="rId12" tooltip="Israel"/>
              </a:rPr>
              <a:t>Israel</a:t>
            </a:r>
            <a:r>
              <a:rPr lang="en-GB" dirty="0" smtClean="0"/>
              <a:t> to face trial in an Israeli court on 15 criminal charges, including </a:t>
            </a:r>
            <a:r>
              <a:rPr lang="en-GB" dirty="0" smtClean="0">
                <a:hlinkClick r:id="rId13" tooltip="Crime against humanity"/>
              </a:rPr>
              <a:t>crimes against humanity</a:t>
            </a:r>
            <a:r>
              <a:rPr lang="en-GB" dirty="0" smtClean="0"/>
              <a:t> and </a:t>
            </a:r>
            <a:r>
              <a:rPr lang="en-GB" dirty="0" smtClean="0">
                <a:hlinkClick r:id="rId14" tooltip="War crime"/>
              </a:rPr>
              <a:t>war crimes</a:t>
            </a:r>
            <a:r>
              <a:rPr lang="en-GB" dirty="0" smtClean="0"/>
              <a:t>. He was found guilty and executed by </a:t>
            </a:r>
            <a:r>
              <a:rPr lang="en-GB" dirty="0" smtClean="0">
                <a:hlinkClick r:id="rId15" tooltip="Hanging"/>
              </a:rPr>
              <a:t>hanging</a:t>
            </a:r>
            <a:r>
              <a:rPr lang="en-GB" dirty="0" smtClean="0"/>
              <a:t> in 1962,</a:t>
            </a:r>
            <a:r>
              <a:rPr lang="en-GB" baseline="0" dirty="0" smtClean="0"/>
              <a:t> but the interesting thing is not so much his punishment as the trial as such. During his trial he mentioned that he was just following orders, even if these orders clashed with his personal conscience.</a:t>
            </a:r>
            <a:endParaRPr lang="en-GB"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err="1" smtClean="0">
                <a:latin typeface="Abadi MT Condensed Light" pitchFamily="34" charset="0"/>
              </a:rPr>
              <a:t>Eichmann</a:t>
            </a:r>
            <a:r>
              <a:rPr lang="en-GB" sz="1200" dirty="0" smtClean="0">
                <a:latin typeface="Abadi MT Condensed Light" pitchFamily="34" charset="0"/>
              </a:rPr>
              <a:t> appeared at his trial to have an ordinary and common personality, displaying neither guilt nor hatred</a:t>
            </a:r>
            <a:r>
              <a:rPr lang="en-GB" sz="1200" baseline="0" dirty="0" smtClean="0">
                <a:latin typeface="Abadi MT Condensed Light" pitchFamily="34" charset="0"/>
              </a:rPr>
              <a:t> and Israeli </a:t>
            </a:r>
            <a:r>
              <a:rPr lang="en-GB" sz="1200" baseline="0" dirty="0" err="1" smtClean="0">
                <a:latin typeface="Abadi MT Condensed Light" pitchFamily="34" charset="0"/>
              </a:rPr>
              <a:t>psychiaters</a:t>
            </a:r>
            <a:r>
              <a:rPr lang="en-GB" sz="1200" baseline="0" dirty="0" smtClean="0">
                <a:latin typeface="Abadi MT Condensed Light" pitchFamily="34" charset="0"/>
              </a:rPr>
              <a:t> concluded that he was ‘normal’. Hannah </a:t>
            </a:r>
            <a:r>
              <a:rPr lang="en-GB" sz="1200" baseline="0" dirty="0" err="1" smtClean="0">
                <a:latin typeface="Abadi MT Condensed Light" pitchFamily="34" charset="0"/>
              </a:rPr>
              <a:t>Arendt</a:t>
            </a:r>
            <a:r>
              <a:rPr lang="en-GB" sz="1200" baseline="0" dirty="0" smtClean="0">
                <a:latin typeface="Abadi MT Condensed Light" pitchFamily="34" charset="0"/>
              </a:rPr>
              <a:t>, a political theorist,</a:t>
            </a:r>
            <a:r>
              <a:rPr lang="en-GB" sz="1200" dirty="0" smtClean="0">
                <a:latin typeface="Abadi MT Condensed Light" pitchFamily="34" charset="0"/>
              </a:rPr>
              <a:t> suggested that this most strikingly discredits the idea that the Nazi criminals were manifestly psychopathic and different from ordinary people. </a:t>
            </a:r>
            <a:r>
              <a:rPr lang="en-GB" sz="1200" dirty="0" err="1" smtClean="0">
                <a:latin typeface="Abadi MT Condensed Light" pitchFamily="34" charset="0"/>
              </a:rPr>
              <a:t>Eichmann</a:t>
            </a:r>
            <a:r>
              <a:rPr lang="en-GB" sz="1200" dirty="0" smtClean="0">
                <a:latin typeface="Abadi MT Condensed Light" pitchFamily="34" charset="0"/>
              </a:rPr>
              <a:t> himself said he joined the SS not because he agreed with its ethos, but to build a career. According to Hannah</a:t>
            </a:r>
            <a:r>
              <a:rPr lang="en-GB" sz="1200" baseline="0" dirty="0" smtClean="0">
                <a:latin typeface="Abadi MT Condensed Light" pitchFamily="34" charset="0"/>
              </a:rPr>
              <a:t> </a:t>
            </a:r>
            <a:r>
              <a:rPr lang="en-GB" sz="1200" baseline="0" dirty="0" err="1" smtClean="0">
                <a:latin typeface="Abadi MT Condensed Light" pitchFamily="34" charset="0"/>
              </a:rPr>
              <a:t>Arendt</a:t>
            </a:r>
            <a:r>
              <a:rPr lang="en-GB" sz="1200" baseline="0" dirty="0" smtClean="0">
                <a:latin typeface="Abadi MT Condensed Light" pitchFamily="34" charset="0"/>
              </a:rPr>
              <a:t>, </a:t>
            </a:r>
            <a:r>
              <a:rPr lang="en-GB" sz="1200" baseline="0" dirty="0" err="1" smtClean="0">
                <a:latin typeface="Abadi MT Condensed Light" pitchFamily="34" charset="0"/>
              </a:rPr>
              <a:t>Eichmann</a:t>
            </a:r>
            <a:r>
              <a:rPr lang="en-GB" sz="1200" baseline="0" dirty="0" smtClean="0">
                <a:latin typeface="Abadi MT Condensed Light" pitchFamily="34" charset="0"/>
              </a:rPr>
              <a:t> was the embodiment of the ‘banality of evil’. This does not mean that evil is banal, but that evil is something which could be present in ordinary people.</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badi MT Condensed Light" pitchFamily="34" charset="0"/>
              </a:rPr>
              <a:t>To which extent would ordinary people like you or me have been willing to follow Hitler’s orders? How likely would you or me have committed war crimes? This is where</a:t>
            </a:r>
            <a:r>
              <a:rPr lang="en-GB" sz="1200" baseline="0" dirty="0" smtClean="0">
                <a:latin typeface="Abadi MT Condensed Light" pitchFamily="34" charset="0"/>
              </a:rPr>
              <a:t> Stanley </a:t>
            </a:r>
            <a:r>
              <a:rPr lang="en-GB" sz="1200" baseline="0" dirty="0" err="1" smtClean="0">
                <a:latin typeface="Abadi MT Condensed Light" pitchFamily="34" charset="0"/>
              </a:rPr>
              <a:t>Milgram</a:t>
            </a:r>
            <a:r>
              <a:rPr lang="en-GB" sz="1200" baseline="0" dirty="0" smtClean="0">
                <a:latin typeface="Abadi MT Condensed Light" pitchFamily="34" charset="0"/>
              </a:rPr>
              <a:t> comes in.</a:t>
            </a:r>
            <a:endParaRPr lang="en-GB" sz="1200" dirty="0" smtClean="0">
              <a:latin typeface="Abadi MT Condensed Light" pitchFamily="34" charset="0"/>
            </a:endParaRPr>
          </a:p>
          <a:p>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experiment</a:t>
            </a:r>
            <a:r>
              <a:rPr lang="en-GB" baseline="0" dirty="0" smtClean="0"/>
              <a:t> was conducted three months after </a:t>
            </a:r>
            <a:r>
              <a:rPr lang="en-GB" baseline="0" dirty="0" err="1" smtClean="0"/>
              <a:t>Eichmann’s</a:t>
            </a:r>
            <a:r>
              <a:rPr lang="en-GB" baseline="0" dirty="0" smtClean="0"/>
              <a:t> trial. On ordinary American (not German) citizens.</a:t>
            </a:r>
          </a:p>
          <a:p>
            <a:r>
              <a:rPr lang="en-GB" baseline="0" dirty="0" smtClean="0"/>
              <a:t>Conflicts with conscience, just as </a:t>
            </a:r>
            <a:r>
              <a:rPr lang="en-GB" baseline="0" dirty="0" err="1" smtClean="0"/>
              <a:t>Eichman</a:t>
            </a:r>
            <a:r>
              <a:rPr lang="en-GB" baseline="0" dirty="0" smtClean="0"/>
              <a:t> claimed he obeyed orders which conflicted with his conscience</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People </a:t>
            </a:r>
            <a:r>
              <a:rPr lang="en-GB" b="1" dirty="0" smtClean="0"/>
              <a:t>were told </a:t>
            </a:r>
            <a:r>
              <a:rPr lang="en-GB" dirty="0" smtClean="0"/>
              <a:t>they</a:t>
            </a:r>
            <a:r>
              <a:rPr lang="en-GB" baseline="0" dirty="0" smtClean="0"/>
              <a:t> could take part in a memory study by either playing the role of the teacher of the student. The memory experiment would check whether students would learn better if they were punished when they got answers wrong. In this case the punishment would be the delivery of electric shocks (imagine I could do this each time you got a poor mark on your French </a:t>
            </a:r>
            <a:r>
              <a:rPr lang="en-GB" baseline="0" dirty="0" err="1" smtClean="0"/>
              <a:t>vocab</a:t>
            </a:r>
            <a:r>
              <a:rPr lang="en-GB" baseline="0" dirty="0" smtClean="0"/>
              <a:t> tests, you’d all be studying like hell?). The volunteers who answered the above add were led to believe that ‘chance’ would determine their role in the memory experiment. But, in fact, all volunteers ended up with the role of the ‘teacher’ and all the student roles and ‘memory expert roles’ were played by actors. </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volunteers,</a:t>
            </a:r>
            <a:r>
              <a:rPr lang="en-GB" baseline="0" dirty="0" smtClean="0"/>
              <a:t> who got the role of the teachers, were in fact the real subject of the </a:t>
            </a:r>
            <a:r>
              <a:rPr lang="en-GB" baseline="0" dirty="0" err="1" smtClean="0"/>
              <a:t>Milgram</a:t>
            </a:r>
            <a:r>
              <a:rPr lang="en-GB" baseline="0" dirty="0" smtClean="0"/>
              <a:t> experiment. The </a:t>
            </a:r>
            <a:r>
              <a:rPr lang="en-GB" baseline="0" dirty="0" err="1" smtClean="0"/>
              <a:t>Milgram</a:t>
            </a:r>
            <a:r>
              <a:rPr lang="en-GB" baseline="0" dirty="0" smtClean="0"/>
              <a:t> experiment wanted to find out to which extent ordinary people were willing to do something they would find morally wrong (In this case it was ‘distributing electric shocks’). just because an authority figure told them to do so. The shocks were fake, but the ‘teacher’ did not know this. The teacher could not see the student, but they could hear the sounds and screams through the wall, and they really believed that they were delivering these electric shocks.</a:t>
            </a:r>
            <a:endParaRPr lang="en-GB" dirty="0"/>
          </a:p>
        </p:txBody>
      </p:sp>
      <p:sp>
        <p:nvSpPr>
          <p:cNvPr id="4" name="Slide Number Placeholder 3"/>
          <p:cNvSpPr>
            <a:spLocks noGrp="1"/>
          </p:cNvSpPr>
          <p:nvPr>
            <p:ph type="sldNum" sz="quarter" idx="10"/>
          </p:nvPr>
        </p:nvSpPr>
        <p:spPr/>
        <p:txBody>
          <a:bodyPr/>
          <a:lstStyle/>
          <a:p>
            <a:fld id="{61980EEA-6021-4865-8539-772ABDBA9BA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10/2/2012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10/2/2012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10/2/2012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10/2/2012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10/2/2012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HuI2JIPylk&amp;feature=related"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utube.com/watch?v=0gPYCRfHg3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Eichmann,_Adolf.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Milgram_Experiment_advertising.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Milgram_Experiment_v2.p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752599"/>
          </a:xfrm>
        </p:spPr>
        <p:txBody>
          <a:bodyPr>
            <a:normAutofit/>
          </a:bodyPr>
          <a:lstStyle/>
          <a:p>
            <a:pPr algn="ctr"/>
            <a:r>
              <a:rPr lang="en-GB" sz="6000" dirty="0" smtClean="0">
                <a:solidFill>
                  <a:schemeClr val="tx1"/>
                </a:solidFill>
                <a:latin typeface="Abadi MT Condensed" pitchFamily="34" charset="0"/>
              </a:rPr>
              <a:t>The </a:t>
            </a:r>
            <a:r>
              <a:rPr lang="en-GB" sz="6000" dirty="0" err="1" smtClean="0">
                <a:solidFill>
                  <a:schemeClr val="tx1"/>
                </a:solidFill>
                <a:latin typeface="Abadi MT Condensed" pitchFamily="34" charset="0"/>
              </a:rPr>
              <a:t>Milgram</a:t>
            </a:r>
            <a:r>
              <a:rPr lang="en-GB" sz="6000" dirty="0" smtClean="0">
                <a:solidFill>
                  <a:schemeClr val="tx1"/>
                </a:solidFill>
                <a:latin typeface="Abadi MT Condensed" pitchFamily="34" charset="0"/>
              </a:rPr>
              <a:t> Experiment</a:t>
            </a:r>
            <a:endParaRPr lang="en-GB" sz="6000" dirty="0">
              <a:solidFill>
                <a:schemeClr val="tx1"/>
              </a:solidFill>
              <a:latin typeface="Abadi MT Condensed" pitchFamily="34" charset="0"/>
            </a:endParaRPr>
          </a:p>
        </p:txBody>
      </p:sp>
      <p:sp>
        <p:nvSpPr>
          <p:cNvPr id="3" name="Subtitle 2"/>
          <p:cNvSpPr>
            <a:spLocks noGrp="1"/>
          </p:cNvSpPr>
          <p:nvPr>
            <p:ph type="subTitle" idx="1"/>
          </p:nvPr>
        </p:nvSpPr>
        <p:spPr>
          <a:xfrm>
            <a:off x="2362200" y="228600"/>
            <a:ext cx="6560234" cy="1752600"/>
          </a:xfrm>
        </p:spPr>
        <p:txBody>
          <a:bodyPr>
            <a:normAutofit/>
          </a:bodyPr>
          <a:lstStyle/>
          <a:p>
            <a:r>
              <a:rPr lang="en-GB" sz="2400" dirty="0" smtClean="0">
                <a:solidFill>
                  <a:schemeClr val="bg1"/>
                </a:solidFill>
                <a:latin typeface="Abadi MT Condensed Light" pitchFamily="34" charset="0"/>
              </a:rPr>
              <a:t>Another inconvenient truth</a:t>
            </a:r>
            <a:endParaRPr lang="en-GB" sz="2400" dirty="0">
              <a:solidFill>
                <a:schemeClr val="bg1"/>
              </a:solidFill>
            </a:endParaRPr>
          </a:p>
        </p:txBody>
      </p:sp>
      <p:sp>
        <p:nvSpPr>
          <p:cNvPr id="4" name="Content Placeholder 2"/>
          <p:cNvSpPr txBox="1">
            <a:spLocks/>
          </p:cNvSpPr>
          <p:nvPr/>
        </p:nvSpPr>
        <p:spPr>
          <a:xfrm>
            <a:off x="228600" y="2057400"/>
            <a:ext cx="8686800" cy="5181600"/>
          </a:xfrm>
          <a:prstGeom prst="rect">
            <a:avLst/>
          </a:prstGeom>
        </p:spPr>
        <p:txBody>
          <a:bodyPr lIns="45720" rIns="246888">
            <a:normAutofit fontScale="85000" lnSpcReduction="20000"/>
          </a:bodyPr>
          <a:lstStyle/>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4000" b="0" i="0" u="none" strike="noStrike" kern="1200" cap="none" spc="0" normalizeH="0" baseline="0" noProof="0" dirty="0" smtClean="0">
              <a:ln>
                <a:noFill/>
              </a:ln>
              <a:solidFill>
                <a:schemeClr val="tx1"/>
              </a:solidFill>
              <a:effectLst/>
              <a:uLnTx/>
              <a:uFillTx/>
              <a:latin typeface="Abadi MT Condensed Light"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GB" sz="4000" dirty="0" smtClean="0">
              <a:latin typeface="Abadi MT Condensed Light" pitchFamily="34" charset="0"/>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4000" b="0" i="0" u="none" strike="noStrike" kern="1200" cap="none" spc="0" normalizeH="0" baseline="0" noProof="0" dirty="0" smtClean="0">
              <a:ln>
                <a:noFill/>
              </a:ln>
              <a:solidFill>
                <a:schemeClr val="tx1"/>
              </a:solidFill>
              <a:effectLst/>
              <a:uLnTx/>
              <a:uFillTx/>
              <a:latin typeface="Abadi MT Condensed Light"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GB" sz="4000" dirty="0" smtClean="0">
              <a:latin typeface="Abadi MT Condensed Light" pitchFamily="34" charset="0"/>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4000" b="0" i="0" u="none" strike="noStrike" kern="1200" cap="none" spc="0" normalizeH="0" baseline="0" noProof="0" dirty="0" smtClean="0">
              <a:ln>
                <a:noFill/>
              </a:ln>
              <a:solidFill>
                <a:schemeClr val="tx1"/>
              </a:solidFill>
              <a:effectLst/>
              <a:uLnTx/>
              <a:uFillTx/>
              <a:latin typeface="Abadi MT Condensed Light"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GB" sz="4000" dirty="0" smtClean="0">
              <a:latin typeface="Abadi MT Condensed Light" pitchFamily="34" charset="0"/>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4000" b="0" i="0" u="none" strike="noStrike" kern="1200" cap="none" spc="0" normalizeH="0" baseline="0" noProof="0" dirty="0" smtClean="0">
              <a:ln>
                <a:noFill/>
              </a:ln>
              <a:solidFill>
                <a:schemeClr val="tx1"/>
              </a:solidFill>
              <a:effectLst/>
              <a:uLnTx/>
              <a:uFillTx/>
              <a:latin typeface="Abadi MT Condensed Light"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4000" b="0" i="0" u="none" strike="noStrike" kern="1200" cap="none" spc="0" normalizeH="0" baseline="0" noProof="0" dirty="0" smtClean="0">
              <a:ln>
                <a:noFill/>
              </a:ln>
              <a:solidFill>
                <a:schemeClr val="tx1"/>
              </a:solidFill>
              <a:effectLst/>
              <a:uLnTx/>
              <a:uFillTx/>
              <a:latin typeface="Abadi MT Condensed Light"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GB" sz="4000" dirty="0" smtClean="0">
              <a:latin typeface="Abadi MT Condensed Light" pitchFamily="34" charset="0"/>
            </a:endParaRPr>
          </a:p>
          <a:p>
            <a:pPr lvl="0" algn="ctr">
              <a:buClr>
                <a:schemeClr val="accent1"/>
              </a:buClr>
              <a:buSzPct val="70000"/>
              <a:defRPr/>
            </a:pPr>
            <a:r>
              <a:rPr kumimoji="0" lang="en-GB" sz="4000" i="0" u="none" strike="noStrike" kern="1200" cap="none" spc="0" normalizeH="0" baseline="0" noProof="0" dirty="0" smtClean="0">
                <a:ln>
                  <a:noFill/>
                </a:ln>
                <a:solidFill>
                  <a:schemeClr val="tx1"/>
                </a:solidFill>
                <a:effectLst/>
                <a:uLnTx/>
                <a:uFillTx/>
                <a:latin typeface="Abadi MT Condensed" pitchFamily="34" charset="0"/>
              </a:rPr>
              <a:t>Are </a:t>
            </a:r>
            <a:r>
              <a:rPr lang="en-GB" sz="4000" dirty="0" smtClean="0">
                <a:solidFill>
                  <a:srgbClr val="C00000"/>
                </a:solidFill>
                <a:latin typeface="Abadi MT Condensed" pitchFamily="34" charset="0"/>
              </a:rPr>
              <a:t>YOU </a:t>
            </a:r>
            <a:r>
              <a:rPr lang="en-GB" sz="4000" dirty="0" smtClean="0">
                <a:latin typeface="Abadi MT Condensed" pitchFamily="34" charset="0"/>
              </a:rPr>
              <a:t>capable of cold blooded murder?</a:t>
            </a:r>
            <a:endParaRPr kumimoji="0" lang="en-GB" sz="4000" i="0" u="none" strike="noStrike" kern="1200" cap="none" spc="0" normalizeH="0" baseline="0" noProof="0" dirty="0" smtClean="0">
              <a:ln>
                <a:noFill/>
              </a:ln>
              <a:solidFill>
                <a:schemeClr val="tx1"/>
              </a:solidFill>
              <a:effectLst/>
              <a:uLnTx/>
              <a:uFillTx/>
              <a:latin typeface="Abadi MT Condensed" pitchFamily="34" charset="0"/>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3342348" y="2971800"/>
            <a:ext cx="2296451" cy="246553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905000"/>
            <a:ext cx="4876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Video </a:t>
            </a:r>
            <a:r>
              <a:rPr lang="en-GB" dirty="0" err="1" smtClean="0"/>
              <a:t>Milgram’s</a:t>
            </a:r>
            <a:r>
              <a:rPr lang="en-GB" dirty="0" smtClean="0"/>
              <a:t> Obedience experiment</a:t>
            </a:r>
          </a:p>
          <a:p>
            <a:pPr algn="ctr"/>
            <a:r>
              <a:rPr lang="en-GB" dirty="0" smtClean="0"/>
              <a:t>03.00 – 5.40 </a:t>
            </a:r>
            <a:r>
              <a:rPr lang="en-GB" dirty="0" err="1" smtClean="0"/>
              <a:t>mins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09600" y="1219200"/>
            <a:ext cx="5029200" cy="430887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Please </a:t>
            </a:r>
            <a:r>
              <a:rPr kumimoji="0" lang="en-GB" sz="32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continue</a:t>
            </a:r>
            <a:r>
              <a:rPr kumimoji="0" lang="en-GB" sz="3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a:t>
            </a:r>
            <a:endParaRPr kumimoji="0" lang="en-GB" sz="3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experiment requires that you </a:t>
            </a:r>
            <a:r>
              <a:rPr kumimoji="0" lang="en-GB" sz="32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continue</a:t>
            </a:r>
            <a:r>
              <a:rPr kumimoji="0" lang="en-GB" sz="3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a:t>
            </a:r>
            <a:endParaRPr kumimoji="0" lang="en-GB" sz="3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absolutely essential that you </a:t>
            </a:r>
            <a:r>
              <a:rPr kumimoji="0" lang="en-GB" sz="32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continue</a:t>
            </a:r>
            <a:r>
              <a:rPr kumimoji="0" lang="en-GB" sz="3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a:t>
            </a:r>
            <a:endParaRPr kumimoji="0" lang="en-GB" sz="3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 have no other choice, you </a:t>
            </a:r>
            <a:r>
              <a:rPr kumimoji="0" lang="en-GB" sz="32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must</a:t>
            </a:r>
            <a:r>
              <a:rPr kumimoji="0" lang="en-GB"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go on.</a:t>
            </a:r>
            <a:endParaRPr kumimoji="0" lang="en-GB"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pic>
        <p:nvPicPr>
          <p:cNvPr id="4" name="Picture 6" descr="http://t1.gstatic.com/images?q=tbn:ANd9GcQrWjLt5dKgV6Kxo5fLLZN8HN9DCBBplYSctoEBAz6Uq3Z057op1O8lZIpjbA"/>
          <p:cNvPicPr>
            <a:picLocks noChangeAspect="1" noChangeArrowheads="1"/>
          </p:cNvPicPr>
          <p:nvPr/>
        </p:nvPicPr>
        <p:blipFill>
          <a:blip r:embed="rId3" cstate="print"/>
          <a:srcRect/>
          <a:stretch>
            <a:fillRect/>
          </a:stretch>
        </p:blipFill>
        <p:spPr bwMode="auto">
          <a:xfrm>
            <a:off x="6019799" y="1219200"/>
            <a:ext cx="2743201" cy="430636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badi MT Condensed" pitchFamily="34" charset="0"/>
              </a:rPr>
              <a:t>The predicted outcome</a:t>
            </a:r>
            <a:endParaRPr lang="en-GB" dirty="0">
              <a:solidFill>
                <a:srgbClr val="0070C0"/>
              </a:solidFill>
              <a:latin typeface="Abadi MT Condensed" pitchFamily="34" charset="0"/>
            </a:endParaRPr>
          </a:p>
        </p:txBody>
      </p:sp>
      <p:sp>
        <p:nvSpPr>
          <p:cNvPr id="4" name="Title 1"/>
          <p:cNvSpPr>
            <a:spLocks noGrp="1"/>
          </p:cNvSpPr>
          <p:nvPr>
            <p:ph idx="1"/>
          </p:nvPr>
        </p:nvSpPr>
        <p:spPr>
          <a:xfrm>
            <a:off x="457200" y="1646237"/>
            <a:ext cx="8229600" cy="3763963"/>
          </a:xfrm>
        </p:spPr>
        <p:txBody>
          <a:bodyPr>
            <a:normAutofit lnSpcReduction="10000"/>
          </a:bodyPr>
          <a:lstStyle/>
          <a:p>
            <a:endParaRPr lang="en-GB" sz="2000" u="sng" dirty="0" smtClean="0"/>
          </a:p>
          <a:p>
            <a:pPr>
              <a:buFont typeface="Wingdings" pitchFamily="2" charset="2"/>
              <a:buChar char="§"/>
            </a:pPr>
            <a:r>
              <a:rPr lang="en-GB" sz="2400" b="1" dirty="0" smtClean="0">
                <a:solidFill>
                  <a:srgbClr val="0070C0"/>
                </a:solidFill>
                <a:latin typeface="Abadi MT Condensed Light" pitchFamily="34" charset="0"/>
              </a:rPr>
              <a:t>Poll</a:t>
            </a:r>
            <a:r>
              <a:rPr lang="en-GB" sz="2400" dirty="0" smtClean="0">
                <a:latin typeface="Abadi MT Condensed Light" pitchFamily="34" charset="0"/>
              </a:rPr>
              <a:t> before the experiment asked senior psychology students at Yale to estimate the outcome of the experiment:  </a:t>
            </a:r>
          </a:p>
          <a:p>
            <a:pPr>
              <a:buNone/>
            </a:pPr>
            <a:r>
              <a:rPr lang="en-GB" sz="2000" dirty="0" smtClean="0"/>
              <a:t> </a:t>
            </a:r>
          </a:p>
          <a:p>
            <a:endParaRPr lang="en-GB" sz="2000" dirty="0" smtClean="0"/>
          </a:p>
          <a:p>
            <a:endParaRPr lang="en-GB" sz="2000" dirty="0" smtClean="0"/>
          </a:p>
          <a:p>
            <a:endParaRPr lang="en-GB" sz="2000" dirty="0" smtClean="0"/>
          </a:p>
          <a:p>
            <a:pPr>
              <a:buNone/>
            </a:pPr>
            <a:endParaRPr lang="en-GB" sz="2000" dirty="0" smtClean="0"/>
          </a:p>
          <a:p>
            <a:pPr>
              <a:buNone/>
            </a:pPr>
            <a:endParaRPr lang="en-GB" sz="2000" dirty="0" smtClean="0"/>
          </a:p>
          <a:p>
            <a:pPr>
              <a:buNone/>
            </a:pPr>
            <a:r>
              <a:rPr lang="en-GB" dirty="0" smtClean="0"/>
              <a:t/>
            </a:r>
            <a:br>
              <a:rPr lang="en-GB" dirty="0" smtClean="0"/>
            </a:br>
            <a:endParaRPr lang="en-GB" dirty="0" smtClean="0"/>
          </a:p>
          <a:p>
            <a:endParaRPr lang="en-GB" dirty="0"/>
          </a:p>
        </p:txBody>
      </p:sp>
      <p:sp>
        <p:nvSpPr>
          <p:cNvPr id="6" name="Cloud Callout 5"/>
          <p:cNvSpPr/>
          <p:nvPr/>
        </p:nvSpPr>
        <p:spPr>
          <a:xfrm>
            <a:off x="533400" y="2743200"/>
            <a:ext cx="8077200" cy="312420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smtClean="0"/>
              <a:t>About </a:t>
            </a:r>
            <a:r>
              <a:rPr lang="en-GB" b="1" i="1" dirty="0" smtClean="0">
                <a:solidFill>
                  <a:schemeClr val="tx2">
                    <a:lumMod val="10000"/>
                  </a:schemeClr>
                </a:solidFill>
              </a:rPr>
              <a:t>1.2</a:t>
            </a:r>
            <a:r>
              <a:rPr lang="en-GB" i="1" dirty="0" smtClean="0"/>
              <a:t> % of participants would be prepared to inflict the maximum (deadly) voltage</a:t>
            </a:r>
            <a:endParaRPr lang="en-GB"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badi MT Condensed" pitchFamily="34" charset="0"/>
              </a:rPr>
              <a:t>The actual outcome</a:t>
            </a:r>
            <a:endParaRPr lang="en-GB" dirty="0">
              <a:solidFill>
                <a:srgbClr val="0070C0"/>
              </a:solidFill>
              <a:latin typeface="Abadi MT Condensed" pitchFamily="34" charset="0"/>
            </a:endParaRPr>
          </a:p>
        </p:txBody>
      </p:sp>
      <p:sp>
        <p:nvSpPr>
          <p:cNvPr id="4" name="Title 1"/>
          <p:cNvSpPr>
            <a:spLocks noGrp="1"/>
          </p:cNvSpPr>
          <p:nvPr>
            <p:ph idx="1"/>
          </p:nvPr>
        </p:nvSpPr>
        <p:spPr>
          <a:xfrm>
            <a:off x="457200" y="1646237"/>
            <a:ext cx="8229600" cy="3763963"/>
          </a:xfrm>
        </p:spPr>
        <p:txBody>
          <a:bodyPr>
            <a:normAutofit/>
          </a:bodyPr>
          <a:lstStyle/>
          <a:p>
            <a:pPr>
              <a:buNone/>
            </a:pPr>
            <a:r>
              <a:rPr lang="en-GB" sz="2000" dirty="0" smtClean="0"/>
              <a:t> </a:t>
            </a:r>
          </a:p>
          <a:p>
            <a:pPr>
              <a:buNone/>
            </a:pPr>
            <a:endParaRPr lang="en-GB" sz="2000" dirty="0" smtClean="0"/>
          </a:p>
          <a:p>
            <a:pPr>
              <a:buNone/>
            </a:pPr>
            <a:r>
              <a:rPr lang="en-GB" dirty="0" smtClean="0"/>
              <a:t/>
            </a:r>
            <a:br>
              <a:rPr lang="en-GB" dirty="0" smtClean="0"/>
            </a:br>
            <a:endParaRPr lang="en-GB" dirty="0" smtClean="0"/>
          </a:p>
          <a:p>
            <a:endParaRPr lang="en-GB" dirty="0"/>
          </a:p>
        </p:txBody>
      </p:sp>
      <p:sp>
        <p:nvSpPr>
          <p:cNvPr id="7" name="Rectangle 6"/>
          <p:cNvSpPr/>
          <p:nvPr/>
        </p:nvSpPr>
        <p:spPr>
          <a:xfrm>
            <a:off x="2286000" y="2743200"/>
            <a:ext cx="6096000" cy="2667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badi MT Condensed Light" pitchFamily="34" charset="0"/>
              </a:rPr>
              <a:t>About </a:t>
            </a:r>
            <a:r>
              <a:rPr lang="en-GB" sz="6000" b="1" dirty="0" smtClean="0">
                <a:solidFill>
                  <a:srgbClr val="0070C0"/>
                </a:solidFill>
                <a:latin typeface="Abadi MT Condensed Light" pitchFamily="34" charset="0"/>
              </a:rPr>
              <a:t>65% </a:t>
            </a:r>
            <a:r>
              <a:rPr lang="en-GB" dirty="0" smtClean="0">
                <a:latin typeface="Abadi MT Condensed Light" pitchFamily="34" charset="0"/>
              </a:rPr>
              <a:t>of participants were willing to inflict the </a:t>
            </a:r>
            <a:r>
              <a:rPr lang="en-GB" sz="2800" dirty="0" smtClean="0">
                <a:solidFill>
                  <a:srgbClr val="C00000"/>
                </a:solidFill>
                <a:latin typeface="Abadi MT Condensed Light" pitchFamily="34" charset="0"/>
              </a:rPr>
              <a:t>maximum DEADLY voltage</a:t>
            </a:r>
            <a:r>
              <a:rPr lang="en-GB" dirty="0" smtClean="0">
                <a:latin typeface="Abadi MT Condensed Light" pitchFamily="34" charset="0"/>
              </a:rPr>
              <a:t>.</a:t>
            </a:r>
          </a:p>
          <a:p>
            <a:pPr algn="ctr"/>
            <a:r>
              <a:rPr lang="en-GB" dirty="0" smtClean="0">
                <a:latin typeface="Abadi MT Condensed Light" pitchFamily="34" charset="0"/>
              </a:rPr>
              <a:t>(even though many did not enjoy doing this</a:t>
            </a:r>
            <a:r>
              <a:rPr lang="en-GB" dirty="0" smtClean="0"/>
              <a:t>)</a:t>
            </a:r>
            <a:endParaRPr lang="en-GB" dirty="0"/>
          </a:p>
        </p:txBody>
      </p:sp>
      <p:sp>
        <p:nvSpPr>
          <p:cNvPr id="9" name="Right Arrow 8"/>
          <p:cNvSpPr/>
          <p:nvPr/>
        </p:nvSpPr>
        <p:spPr>
          <a:xfrm>
            <a:off x="609600" y="3657600"/>
            <a:ext cx="1524000" cy="8382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38200" y="5334000"/>
            <a:ext cx="7543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3"/>
              </a:rPr>
              <a:t>http://www.youtube.com/watch?v=GHuI2JIPylk&amp;feature=related</a:t>
            </a:r>
            <a:r>
              <a:rPr lang="en-GB" dirty="0" smtClean="0"/>
              <a:t>  (till 2.30 seconds)</a:t>
            </a:r>
            <a:endParaRPr lang="en-GB" dirty="0"/>
          </a:p>
        </p:txBody>
      </p:sp>
      <p:pic>
        <p:nvPicPr>
          <p:cNvPr id="1026" name="Picture 2"/>
          <p:cNvPicPr>
            <a:picLocks noGrp="1" noChangeAspect="1" noChangeArrowheads="1"/>
          </p:cNvPicPr>
          <p:nvPr>
            <p:ph type="pic" idx="1"/>
          </p:nvPr>
        </p:nvPicPr>
        <p:blipFill>
          <a:blip r:embed="rId4" cstate="print"/>
          <a:srcRect t="16071" b="16071"/>
          <a:stretch>
            <a:fillRect/>
          </a:stretch>
        </p:blipFill>
        <p:spPr bwMode="auto">
          <a:xfrm>
            <a:off x="914400" y="1066800"/>
            <a:ext cx="7486315" cy="3810000"/>
          </a:xfrm>
          <a:prstGeom prst="rect">
            <a:avLst/>
          </a:prstGeom>
          <a:noFill/>
          <a:ln w="9525">
            <a:noFill/>
            <a:miter lim="800000"/>
            <a:headEnd/>
            <a:tailEnd/>
          </a:ln>
          <a:effectLst/>
        </p:spPr>
      </p:pic>
      <p:sp>
        <p:nvSpPr>
          <p:cNvPr id="10" name="Down Arrow 9"/>
          <p:cNvSpPr/>
          <p:nvPr/>
        </p:nvSpPr>
        <p:spPr>
          <a:xfrm>
            <a:off x="7162800" y="1066800"/>
            <a:ext cx="1524000" cy="4648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70C0"/>
                </a:solidFill>
                <a:effectLst/>
                <a:latin typeface="Abadi MT Condensed Light" pitchFamily="34" charset="0"/>
              </a:rPr>
              <a:t>Conclusion of the experiment</a:t>
            </a:r>
            <a:endParaRPr lang="en-GB" sz="3200" dirty="0">
              <a:solidFill>
                <a:srgbClr val="0070C0"/>
              </a:solidFill>
              <a:effectLst/>
              <a:latin typeface="Abadi MT Condensed Light" pitchFamily="34" charset="0"/>
            </a:endParaRPr>
          </a:p>
        </p:txBody>
      </p:sp>
      <p:sp>
        <p:nvSpPr>
          <p:cNvPr id="3" name="Rectangle 2"/>
          <p:cNvSpPr/>
          <p:nvPr/>
        </p:nvSpPr>
        <p:spPr>
          <a:xfrm>
            <a:off x="2667000" y="1828800"/>
            <a:ext cx="4191000" cy="1524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3600" dirty="0" smtClean="0">
                <a:latin typeface="Abadi MT Condensed Light" pitchFamily="34" charset="0"/>
              </a:rPr>
              <a:t>Obedience=dangerous</a:t>
            </a:r>
            <a:endParaRPr lang="en-GB" sz="3600" dirty="0">
              <a:latin typeface="Abadi MT Condensed Light" pitchFamily="34" charset="0"/>
            </a:endParaRPr>
          </a:p>
        </p:txBody>
      </p:sp>
      <p:sp>
        <p:nvSpPr>
          <p:cNvPr id="6" name="Rectangle 5"/>
          <p:cNvSpPr/>
          <p:nvPr/>
        </p:nvSpPr>
        <p:spPr>
          <a:xfrm>
            <a:off x="304800" y="3962400"/>
            <a:ext cx="8534400" cy="25237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smtClean="0">
                <a:latin typeface="Abadi MT Condensed Light" pitchFamily="34" charset="0"/>
              </a:rPr>
              <a:t>‘Ordinary people, simply doing their jobs, and without any particular hostility on their part, can become agents in a terrible destructive process. Moreover, even when the destructive effects of their work become patently clear, and they are asked to carry out actions incompatible with fundamental standards of morality, </a:t>
            </a:r>
            <a:r>
              <a:rPr lang="en-GB" sz="2400" b="1" dirty="0" smtClean="0">
                <a:solidFill>
                  <a:srgbClr val="FF0000"/>
                </a:solidFill>
                <a:latin typeface="Abadi MT Condensed Light" pitchFamily="34" charset="0"/>
              </a:rPr>
              <a:t>relatively few people have the resources needed to resist authority.’</a:t>
            </a:r>
          </a:p>
          <a:p>
            <a:r>
              <a:rPr lang="en-GB" sz="2400" b="1" dirty="0" smtClean="0">
                <a:solidFill>
                  <a:srgbClr val="FF0000"/>
                </a:solidFill>
                <a:latin typeface="Abadi MT Condensed Light" pitchFamily="34" charset="0"/>
              </a:rPr>
              <a:t>  </a:t>
            </a:r>
            <a:r>
              <a:rPr lang="en-GB" sz="2000" b="1" dirty="0" smtClean="0">
                <a:solidFill>
                  <a:srgbClr val="FF0000"/>
                </a:solidFill>
              </a:rPr>
              <a:t> </a:t>
            </a:r>
          </a:p>
          <a:p>
            <a:r>
              <a:rPr lang="en-GB" sz="1400" dirty="0" err="1" smtClean="0"/>
              <a:t>Milgram</a:t>
            </a:r>
            <a:r>
              <a:rPr lang="en-GB" sz="1400" dirty="0" smtClean="0"/>
              <a:t>. </a:t>
            </a:r>
            <a:r>
              <a:rPr lang="en-GB" sz="1400" u="sng" dirty="0" smtClean="0"/>
              <a:t>The Perils of Obedience</a:t>
            </a:r>
            <a:r>
              <a:rPr lang="en-GB" sz="1400" dirty="0" smtClean="0"/>
              <a:t>, 1974.</a:t>
            </a:r>
            <a:endParaRPr lang="en-GB" sz="1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C00000"/>
                </a:solidFill>
                <a:effectLst/>
                <a:latin typeface="Abadi MT Condensed" pitchFamily="34" charset="0"/>
              </a:rPr>
              <a:t>3. Modern day applications</a:t>
            </a:r>
            <a:endParaRPr lang="en-GB" dirty="0">
              <a:solidFill>
                <a:srgbClr val="C00000"/>
              </a:solidFill>
              <a:effectLst/>
              <a:latin typeface="Abadi MT Condensed" pitchFamily="34" charset="0"/>
            </a:endParaRPr>
          </a:p>
        </p:txBody>
      </p:sp>
      <p:sp>
        <p:nvSpPr>
          <p:cNvPr id="3" name="Content Placeholder 2"/>
          <p:cNvSpPr>
            <a:spLocks noGrp="1"/>
          </p:cNvSpPr>
          <p:nvPr>
            <p:ph idx="1"/>
          </p:nvPr>
        </p:nvSpPr>
        <p:spPr>
          <a:xfrm>
            <a:off x="228600" y="2438400"/>
            <a:ext cx="8458200" cy="5105400"/>
          </a:xfrm>
        </p:spPr>
        <p:txBody>
          <a:bodyPr>
            <a:normAutofit/>
          </a:bodyPr>
          <a:lstStyle/>
          <a:p>
            <a:pPr marL="514350" indent="-514350">
              <a:buFont typeface="Wingdings" pitchFamily="2" charset="2"/>
              <a:buChar char="§"/>
            </a:pPr>
            <a:r>
              <a:rPr lang="en-GB" dirty="0" smtClean="0">
                <a:latin typeface="Abadi MT Condensed Light" pitchFamily="34" charset="0"/>
              </a:rPr>
              <a:t>The BBC remake</a:t>
            </a:r>
            <a:endParaRPr lang="en-GB" sz="1400" dirty="0" smtClean="0">
              <a:latin typeface="Abadi MT Condensed Light" pitchFamily="34" charset="0"/>
            </a:endParaRPr>
          </a:p>
          <a:p>
            <a:pPr marL="514350" indent="-514350">
              <a:buFont typeface="Wingdings" pitchFamily="2" charset="2"/>
              <a:buChar char="§"/>
            </a:pPr>
            <a:endParaRPr lang="en-GB" dirty="0" smtClean="0">
              <a:latin typeface="Abadi MT Condensed Light" pitchFamily="34" charset="0"/>
            </a:endParaRPr>
          </a:p>
          <a:p>
            <a:pPr marL="514350" indent="-514350">
              <a:buNone/>
            </a:pPr>
            <a:endParaRPr lang="en-GB" dirty="0" smtClean="0">
              <a:latin typeface="Abadi MT Condensed Light" pitchFamily="34" charset="0"/>
            </a:endParaRPr>
          </a:p>
          <a:p>
            <a:pPr marL="514350" indent="-514350">
              <a:buNone/>
            </a:pPr>
            <a:endParaRPr lang="en-GB" dirty="0" smtClean="0">
              <a:latin typeface="Abadi MT Condensed Light" pitchFamily="34" charset="0"/>
            </a:endParaRPr>
          </a:p>
          <a:p>
            <a:pPr>
              <a:buFont typeface="Wingdings" pitchFamily="2" charset="2"/>
              <a:buChar char="§"/>
            </a:pPr>
            <a:r>
              <a:rPr lang="en-GB" dirty="0" smtClean="0">
                <a:latin typeface="Abadi MT Condensed Light" pitchFamily="34" charset="0"/>
              </a:rPr>
              <a:t>Other social experiments.</a:t>
            </a:r>
          </a:p>
          <a:p>
            <a:pPr>
              <a:buFont typeface="Wingdings" pitchFamily="2" charset="2"/>
              <a:buChar char="§"/>
            </a:pPr>
            <a:endParaRPr lang="en-GB" dirty="0" smtClean="0">
              <a:latin typeface="Abadi MT Condensed Light" pitchFamily="34" charset="0"/>
            </a:endParaRPr>
          </a:p>
          <a:p>
            <a:pPr>
              <a:buFont typeface="Wingdings" pitchFamily="2" charset="2"/>
              <a:buChar char="§"/>
            </a:pPr>
            <a:r>
              <a:rPr lang="en-GB" dirty="0" smtClean="0">
                <a:latin typeface="Abadi MT Condensed Light" pitchFamily="34" charset="0"/>
              </a:rPr>
              <a:t>Modern genocides and unethical regimes.</a:t>
            </a:r>
          </a:p>
          <a:p>
            <a:pPr>
              <a:buNone/>
            </a:pPr>
            <a:endParaRPr lang="en-GB" dirty="0" smtClean="0"/>
          </a:p>
        </p:txBody>
      </p:sp>
      <p:pic>
        <p:nvPicPr>
          <p:cNvPr id="6" name="Picture 2"/>
          <p:cNvPicPr>
            <a:picLocks noChangeAspect="1" noChangeArrowheads="1"/>
          </p:cNvPicPr>
          <p:nvPr/>
        </p:nvPicPr>
        <p:blipFill>
          <a:blip r:embed="rId3" cstate="print"/>
          <a:srcRect/>
          <a:stretch>
            <a:fillRect/>
          </a:stretch>
        </p:blipFill>
        <p:spPr bwMode="auto">
          <a:xfrm>
            <a:off x="5181600" y="2438400"/>
            <a:ext cx="2344208" cy="1758156"/>
          </a:xfrm>
          <a:prstGeom prst="rect">
            <a:avLst/>
          </a:prstGeom>
          <a:noFill/>
          <a:ln w="9525">
            <a:noFill/>
            <a:miter lim="800000"/>
            <a:headEnd/>
            <a:tailEnd/>
          </a:ln>
          <a:effectLst/>
        </p:spPr>
      </p:pic>
      <p:sp>
        <p:nvSpPr>
          <p:cNvPr id="5" name="Rectangle 4"/>
          <p:cNvSpPr/>
          <p:nvPr/>
        </p:nvSpPr>
        <p:spPr>
          <a:xfrm>
            <a:off x="609600" y="3276600"/>
            <a:ext cx="396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None/>
            </a:pPr>
            <a:r>
              <a:rPr lang="en-GB" dirty="0" smtClean="0">
                <a:solidFill>
                  <a:schemeClr val="tx2"/>
                </a:solidFill>
                <a:latin typeface="Abadi MT Condensed Light" pitchFamily="34" charset="0"/>
                <a:hlinkClick r:id="rId4"/>
              </a:rPr>
              <a:t>http://www.youtube.com/watch?v=0gPYCRfHg3Q</a:t>
            </a:r>
            <a:endParaRPr lang="en-GB" dirty="0" smtClean="0">
              <a:solidFill>
                <a:schemeClr val="tx2"/>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badi MT Condensed" pitchFamily="34" charset="0"/>
              </a:rPr>
              <a:t>Plenary-Your own life</a:t>
            </a:r>
            <a:endParaRPr lang="en-GB" dirty="0">
              <a:latin typeface="Abadi MT Condensed" pitchFamily="34" charset="0"/>
            </a:endParaRPr>
          </a:p>
        </p:txBody>
      </p:sp>
      <p:sp>
        <p:nvSpPr>
          <p:cNvPr id="6" name="Content Placeholder 2"/>
          <p:cNvSpPr>
            <a:spLocks noGrp="1"/>
          </p:cNvSpPr>
          <p:nvPr>
            <p:ph idx="1"/>
          </p:nvPr>
        </p:nvSpPr>
        <p:spPr>
          <a:xfrm>
            <a:off x="457200" y="3886200"/>
            <a:ext cx="8077200" cy="2667000"/>
          </a:xfrm>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q"/>
            </a:pPr>
            <a:r>
              <a:rPr lang="en-GB" dirty="0" smtClean="0">
                <a:latin typeface="Abadi MT Condensed Light" pitchFamily="34" charset="0"/>
              </a:rPr>
              <a:t>Would you have administered the maximum voltage?</a:t>
            </a:r>
          </a:p>
          <a:p>
            <a:pPr>
              <a:buFont typeface="Wingdings" pitchFamily="2" charset="2"/>
              <a:buChar char="q"/>
            </a:pPr>
            <a:r>
              <a:rPr lang="en-GB" dirty="0" smtClean="0">
                <a:latin typeface="Abadi MT Condensed Light" pitchFamily="34" charset="0"/>
              </a:rPr>
              <a:t>How likely are you to challenge (unethical) authority ?</a:t>
            </a:r>
          </a:p>
          <a:p>
            <a:pPr>
              <a:buFont typeface="Wingdings" pitchFamily="2" charset="2"/>
              <a:buChar char="q"/>
            </a:pPr>
            <a:r>
              <a:rPr lang="en-GB" dirty="0" smtClean="0">
                <a:latin typeface="Abadi MT Condensed Light" pitchFamily="34" charset="0"/>
              </a:rPr>
              <a:t>How sound is your moral judgement?</a:t>
            </a:r>
          </a:p>
          <a:p>
            <a:pPr>
              <a:buFont typeface="Wingdings" pitchFamily="2" charset="2"/>
              <a:buChar char="q"/>
            </a:pPr>
            <a:r>
              <a:rPr lang="en-GB" dirty="0" smtClean="0">
                <a:latin typeface="Abadi MT Condensed Light" pitchFamily="34" charset="0"/>
              </a:rPr>
              <a:t>Have you ever done something unethical due to the pressure of your environment?</a:t>
            </a:r>
          </a:p>
          <a:p>
            <a:pPr>
              <a:buNone/>
            </a:pPr>
            <a:endParaRPr lang="en-GB" dirty="0" smtClean="0">
              <a:latin typeface="Abadi MT Condensed Light" pitchFamily="34" charset="0"/>
            </a:endParaRPr>
          </a:p>
        </p:txBody>
      </p:sp>
      <p:pic>
        <p:nvPicPr>
          <p:cNvPr id="2052" name="Picture 4" descr="http://saspb.files.wordpress.com/2011/12/thinkers_cartoon.jpg?w=280&amp;h=300"/>
          <p:cNvPicPr>
            <a:picLocks noChangeAspect="1" noChangeArrowheads="1"/>
          </p:cNvPicPr>
          <p:nvPr/>
        </p:nvPicPr>
        <p:blipFill>
          <a:blip r:embed="rId3" cstate="print"/>
          <a:srcRect/>
          <a:stretch>
            <a:fillRect/>
          </a:stretch>
        </p:blipFill>
        <p:spPr bwMode="auto">
          <a:xfrm>
            <a:off x="533400" y="457200"/>
            <a:ext cx="3225628" cy="3119028"/>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5181600" y="1524000"/>
            <a:ext cx="1870604" cy="200833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057400" y="1447800"/>
            <a:ext cx="4876800" cy="4441000"/>
          </a:xfrm>
          <a:prstGeom prst="rect">
            <a:avLst/>
          </a:prstGeom>
          <a:noFill/>
          <a:ln w="9525">
            <a:noFill/>
            <a:miter lim="800000"/>
            <a:headEnd/>
            <a:tailEnd/>
          </a:ln>
          <a:effectLst/>
        </p:spPr>
      </p:pic>
      <p:sp>
        <p:nvSpPr>
          <p:cNvPr id="6" name="Title 1"/>
          <p:cNvSpPr>
            <a:spLocks noGrp="1"/>
          </p:cNvSpPr>
          <p:nvPr>
            <p:ph type="title"/>
          </p:nvPr>
        </p:nvSpPr>
        <p:spPr>
          <a:xfrm>
            <a:off x="304800" y="304800"/>
            <a:ext cx="8229600" cy="1143000"/>
          </a:xfrm>
        </p:spPr>
        <p:txBody>
          <a:bodyPr>
            <a:normAutofit/>
          </a:bodyPr>
          <a:lstStyle/>
          <a:p>
            <a:pPr algn="ctr"/>
            <a:r>
              <a:rPr lang="en-GB" sz="6000" dirty="0" smtClean="0">
                <a:solidFill>
                  <a:srgbClr val="C00000"/>
                </a:solidFill>
                <a:effectLst/>
                <a:latin typeface="Abadi MT Condensed" pitchFamily="34" charset="0"/>
              </a:rPr>
              <a:t>1. The setting</a:t>
            </a:r>
            <a:endParaRPr lang="en-GB" sz="6000" dirty="0">
              <a:solidFill>
                <a:srgbClr val="C00000"/>
              </a:solidFill>
              <a:effectLst/>
              <a:latin typeface="Abadi MT Condensed" pitchFamily="34" charset="0"/>
            </a:endParaRPr>
          </a:p>
        </p:txBody>
      </p:sp>
      <p:sp>
        <p:nvSpPr>
          <p:cNvPr id="4" name="Rectangle 3"/>
          <p:cNvSpPr/>
          <p:nvPr/>
        </p:nvSpPr>
        <p:spPr>
          <a:xfrm>
            <a:off x="685800" y="5867400"/>
            <a:ext cx="7315200" cy="584775"/>
          </a:xfrm>
          <a:prstGeom prst="rect">
            <a:avLst/>
          </a:prstGeom>
        </p:spPr>
        <p:txBody>
          <a:bodyPr wrap="square">
            <a:spAutoFit/>
          </a:bodyPr>
          <a:lstStyle/>
          <a:p>
            <a:pPr lvl="0" algn="ctr">
              <a:buClr>
                <a:schemeClr val="accent1"/>
              </a:buClr>
              <a:buSzPct val="70000"/>
              <a:defRPr/>
            </a:pPr>
            <a:r>
              <a:rPr lang="en-GB" sz="3200" dirty="0" smtClean="0">
                <a:latin typeface="Abadi MT Condensed" pitchFamily="34" charset="0"/>
              </a:rPr>
              <a:t>Are </a:t>
            </a:r>
            <a:r>
              <a:rPr lang="en-GB" sz="3200" dirty="0" smtClean="0">
                <a:solidFill>
                  <a:srgbClr val="C00000"/>
                </a:solidFill>
                <a:latin typeface="Abadi MT Condensed" pitchFamily="34" charset="0"/>
              </a:rPr>
              <a:t>YOU</a:t>
            </a:r>
            <a:r>
              <a:rPr lang="en-GB" sz="3200" dirty="0" smtClean="0">
                <a:latin typeface="Abadi MT Condensed" pitchFamily="34" charset="0"/>
              </a:rPr>
              <a:t> capable of murdering innocent people?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newsrealblog.com/wp-content/uploads/2010/11/holocaust.jpg"/>
          <p:cNvPicPr>
            <a:picLocks noChangeAspect="1" noChangeArrowheads="1"/>
          </p:cNvPicPr>
          <p:nvPr/>
        </p:nvPicPr>
        <p:blipFill>
          <a:blip r:embed="rId3" cstate="print"/>
          <a:srcRect/>
          <a:stretch>
            <a:fillRect/>
          </a:stretch>
        </p:blipFill>
        <p:spPr bwMode="auto">
          <a:xfrm>
            <a:off x="533400" y="381000"/>
            <a:ext cx="8117305" cy="6096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04800"/>
            <a:ext cx="8229600" cy="965200"/>
          </a:xfrm>
        </p:spPr>
        <p:txBody>
          <a:bodyPr>
            <a:noAutofit/>
          </a:bodyPr>
          <a:lstStyle/>
          <a:p>
            <a:pPr algn="ctr"/>
            <a:r>
              <a:rPr lang="en-GB" sz="3600" dirty="0" err="1" smtClean="0">
                <a:solidFill>
                  <a:schemeClr val="tx1"/>
                </a:solidFill>
                <a:effectLst/>
                <a:latin typeface="Abadi MT Condensed Light" pitchFamily="34" charset="0"/>
              </a:rPr>
              <a:t>Eichmann’s</a:t>
            </a:r>
            <a:r>
              <a:rPr lang="en-GB" sz="3600" dirty="0" smtClean="0">
                <a:solidFill>
                  <a:schemeClr val="tx1"/>
                </a:solidFill>
                <a:effectLst/>
                <a:latin typeface="Abadi MT Condensed Light" pitchFamily="34" charset="0"/>
              </a:rPr>
              <a:t> trial</a:t>
            </a:r>
            <a:endParaRPr lang="en-GB" sz="2800" dirty="0">
              <a:solidFill>
                <a:schemeClr val="tx1"/>
              </a:solidFill>
              <a:latin typeface="Abadi MT Condensed Light" pitchFamily="34" charset="0"/>
            </a:endParaRPr>
          </a:p>
        </p:txBody>
      </p:sp>
      <p:pic>
        <p:nvPicPr>
          <p:cNvPr id="9218" name="Picture 2" descr="http://upload.wikimedia.org/wikipedia/en/thumb/8/8f/Eichmann%2C_Adolf.jpg/220px-Eichmann%2C_Adolf.jpg">
            <a:hlinkClick r:id="rId3"/>
          </p:cNvPr>
          <p:cNvPicPr>
            <a:picLocks noChangeAspect="1" noChangeArrowheads="1"/>
          </p:cNvPicPr>
          <p:nvPr/>
        </p:nvPicPr>
        <p:blipFill>
          <a:blip r:embed="rId4" cstate="print"/>
          <a:srcRect/>
          <a:stretch>
            <a:fillRect/>
          </a:stretch>
        </p:blipFill>
        <p:spPr bwMode="auto">
          <a:xfrm>
            <a:off x="2590800" y="1371600"/>
            <a:ext cx="3505200" cy="5136858"/>
          </a:xfrm>
          <a:prstGeom prst="rect">
            <a:avLst/>
          </a:prstGeom>
          <a:noFill/>
        </p:spPr>
      </p:pic>
      <p:sp>
        <p:nvSpPr>
          <p:cNvPr id="10" name="Rectangular Callout 9"/>
          <p:cNvSpPr/>
          <p:nvPr/>
        </p:nvSpPr>
        <p:spPr>
          <a:xfrm>
            <a:off x="304800" y="2438400"/>
            <a:ext cx="2667000" cy="1447800"/>
          </a:xfrm>
          <a:prstGeom prst="wedgeRectCallout">
            <a:avLst>
              <a:gd name="adj1" fmla="val 64669"/>
              <a:gd name="adj2" fmla="val 735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smtClean="0">
                <a:latin typeface="Abadi MT Condensed Light" pitchFamily="34" charset="0"/>
              </a:rPr>
              <a:t>“I was only following orders.”</a:t>
            </a:r>
            <a:endParaRPr lang="en-GB" sz="2800" dirty="0">
              <a:latin typeface="Abadi MT Condensed Light" pitchFamily="34" charset="0"/>
            </a:endParaRPr>
          </a:p>
        </p:txBody>
      </p:sp>
      <p:sp>
        <p:nvSpPr>
          <p:cNvPr id="13" name="Rectangular Callout 12"/>
          <p:cNvSpPr/>
          <p:nvPr/>
        </p:nvSpPr>
        <p:spPr>
          <a:xfrm>
            <a:off x="6019800" y="1371600"/>
            <a:ext cx="2743200" cy="2514600"/>
          </a:xfrm>
          <a:prstGeom prst="wedgeRectCallout">
            <a:avLst>
              <a:gd name="adj1" fmla="val -62429"/>
              <a:gd name="adj2" fmla="val 3202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solidFill>
                  <a:schemeClr val="tx1"/>
                </a:solidFill>
                <a:latin typeface="Abadi MT Condensed Light" pitchFamily="34" charset="0"/>
              </a:rPr>
              <a:t>"I never did anything, great or small, without obtaining in advance express instructions from </a:t>
            </a:r>
            <a:r>
              <a:rPr lang="en-GB" sz="2400" dirty="0" err="1" smtClean="0">
                <a:solidFill>
                  <a:schemeClr val="tx1"/>
                </a:solidFill>
                <a:latin typeface="Abadi MT Condensed Light" pitchFamily="34" charset="0"/>
              </a:rPr>
              <a:t>Adolf</a:t>
            </a:r>
            <a:r>
              <a:rPr lang="en-GB" sz="2400" dirty="0" smtClean="0">
                <a:solidFill>
                  <a:schemeClr val="tx1"/>
                </a:solidFill>
                <a:latin typeface="Abadi MT Condensed Light" pitchFamily="34" charset="0"/>
              </a:rPr>
              <a:t> Hitler or any of my superiors."</a:t>
            </a:r>
            <a:endParaRPr lang="en-GB" sz="2400" dirty="0">
              <a:solidFill>
                <a:schemeClr val="tx1"/>
              </a:solidFill>
              <a:latin typeface="Abadi MT Condensed Light" pitchFamily="34" charset="0"/>
            </a:endParaRPr>
          </a:p>
        </p:txBody>
      </p:sp>
      <p:sp>
        <p:nvSpPr>
          <p:cNvPr id="6" name="Rectangle 5"/>
          <p:cNvSpPr/>
          <p:nvPr/>
        </p:nvSpPr>
        <p:spPr>
          <a:xfrm>
            <a:off x="5181600" y="4800600"/>
            <a:ext cx="35814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400" dirty="0" smtClean="0">
                <a:latin typeface="Abadi MT Condensed Light" pitchFamily="34" charset="0"/>
              </a:rPr>
              <a:t>He explicitly declared that he had </a:t>
            </a:r>
            <a:r>
              <a:rPr lang="en-GB" sz="2400" b="1" dirty="0" smtClean="0">
                <a:solidFill>
                  <a:srgbClr val="C00000"/>
                </a:solidFill>
                <a:latin typeface="Abadi MT Condensed Light" pitchFamily="34" charset="0"/>
              </a:rPr>
              <a:t>abdicated his conscience </a:t>
            </a:r>
            <a:r>
              <a:rPr lang="en-GB" sz="2400" dirty="0" smtClean="0">
                <a:latin typeface="Abadi MT Condensed Light" pitchFamily="34" charset="0"/>
              </a:rPr>
              <a:t>in order to follow the </a:t>
            </a:r>
            <a:r>
              <a:rPr lang="en-GB" sz="2400" dirty="0" err="1" smtClean="0">
                <a:latin typeface="Abadi MT Condensed Light" pitchFamily="34" charset="0"/>
              </a:rPr>
              <a:t>Führerprinzip</a:t>
            </a:r>
            <a:r>
              <a:rPr lang="en-GB" sz="2400" dirty="0" smtClean="0">
                <a:latin typeface="Abadi MT Condensed Light" pitchFamily="34" charset="0"/>
              </a:rPr>
              <a:t>.</a:t>
            </a:r>
            <a:endParaRPr lang="en-GB" sz="2400" dirty="0">
              <a:latin typeface="Abadi MT Condensed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4038600"/>
            <a:ext cx="7239000" cy="461665"/>
          </a:xfrm>
          <a:prstGeom prst="rect">
            <a:avLst/>
          </a:prstGeom>
        </p:spPr>
        <p:txBody>
          <a:bodyPr wrap="square">
            <a:spAutoFit/>
          </a:bodyPr>
          <a:lstStyle/>
          <a:p>
            <a:r>
              <a:rPr lang="en-GB" sz="2400" dirty="0" smtClean="0">
                <a:latin typeface="Abadi MT Condensed Light" pitchFamily="34" charset="0"/>
              </a:rPr>
              <a:t>.</a:t>
            </a:r>
            <a:endParaRPr lang="en-GB" sz="2400" dirty="0">
              <a:latin typeface="Abadi MT Condensed Light" pitchFamily="34" charset="0"/>
            </a:endParaRPr>
          </a:p>
        </p:txBody>
      </p:sp>
      <p:sp>
        <p:nvSpPr>
          <p:cNvPr id="4" name="Rectangle 3"/>
          <p:cNvSpPr/>
          <p:nvPr/>
        </p:nvSpPr>
        <p:spPr>
          <a:xfrm>
            <a:off x="990600" y="4724400"/>
            <a:ext cx="7620000" cy="1447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err="1" smtClean="0">
                <a:latin typeface="Abadi MT Condensed Light" pitchFamily="34" charset="0"/>
              </a:rPr>
              <a:t>Eichmann</a:t>
            </a:r>
            <a:r>
              <a:rPr lang="en-GB" sz="2400" dirty="0" smtClean="0">
                <a:latin typeface="Abadi MT Condensed Light" pitchFamily="34" charset="0"/>
              </a:rPr>
              <a:t>= the embodiment of the </a:t>
            </a:r>
            <a:r>
              <a:rPr lang="en-GB" sz="4400" b="1" dirty="0" smtClean="0">
                <a:latin typeface="Abadi MT Condensed Light" pitchFamily="34" charset="0"/>
              </a:rPr>
              <a:t>banality of Evil </a:t>
            </a:r>
          </a:p>
          <a:p>
            <a:pPr algn="r"/>
            <a:r>
              <a:rPr lang="en-GB" sz="1400" dirty="0" smtClean="0">
                <a:latin typeface="Abadi MT Condensed Light" pitchFamily="34" charset="0"/>
              </a:rPr>
              <a:t>(Hannah </a:t>
            </a:r>
            <a:r>
              <a:rPr lang="en-GB" sz="1400" dirty="0" err="1" smtClean="0">
                <a:latin typeface="Abadi MT Condensed Light" pitchFamily="34" charset="0"/>
              </a:rPr>
              <a:t>Arendt</a:t>
            </a:r>
            <a:r>
              <a:rPr lang="en-GB" sz="1400" dirty="0" smtClean="0">
                <a:latin typeface="Abadi MT Condensed Light" pitchFamily="34" charset="0"/>
              </a:rPr>
              <a:t>)</a:t>
            </a:r>
            <a:endParaRPr lang="en-GB" sz="1400" dirty="0">
              <a:latin typeface="Abadi MT Condensed Light" pitchFamily="34" charset="0"/>
            </a:endParaRPr>
          </a:p>
        </p:txBody>
      </p:sp>
      <p:sp>
        <p:nvSpPr>
          <p:cNvPr id="8" name="Rectangle 7"/>
          <p:cNvSpPr/>
          <p:nvPr/>
        </p:nvSpPr>
        <p:spPr>
          <a:xfrm>
            <a:off x="5486400" y="2514600"/>
            <a:ext cx="2743200" cy="1447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smtClean="0">
                <a:latin typeface="Abadi MT Condensed Light" pitchFamily="34" charset="0"/>
              </a:rPr>
              <a:t>Israeli </a:t>
            </a:r>
            <a:r>
              <a:rPr lang="en-GB" sz="2400" dirty="0" err="1" smtClean="0">
                <a:latin typeface="Abadi MT Condensed Light" pitchFamily="34" charset="0"/>
              </a:rPr>
              <a:t>psychiaters</a:t>
            </a:r>
            <a:r>
              <a:rPr lang="en-GB" sz="2400" dirty="0" smtClean="0">
                <a:latin typeface="Abadi MT Condensed Light" pitchFamily="34" charset="0"/>
              </a:rPr>
              <a:t> concluded that </a:t>
            </a:r>
            <a:r>
              <a:rPr lang="en-GB" sz="2400" dirty="0" err="1" smtClean="0">
                <a:latin typeface="Abadi MT Condensed Light" pitchFamily="34" charset="0"/>
              </a:rPr>
              <a:t>Eichmann</a:t>
            </a:r>
            <a:r>
              <a:rPr lang="en-GB" sz="2400" dirty="0" smtClean="0">
                <a:latin typeface="Abadi MT Condensed Light" pitchFamily="34" charset="0"/>
              </a:rPr>
              <a:t> was ‘</a:t>
            </a:r>
            <a:r>
              <a:rPr lang="en-GB" sz="2400" b="1" dirty="0" smtClean="0">
                <a:solidFill>
                  <a:srgbClr val="C00000"/>
                </a:solidFill>
                <a:latin typeface="Abadi MT Condensed Light" pitchFamily="34" charset="0"/>
              </a:rPr>
              <a:t>normal</a:t>
            </a:r>
            <a:r>
              <a:rPr lang="en-GB" sz="2400" dirty="0" smtClean="0">
                <a:latin typeface="Abadi MT Condensed Light" pitchFamily="34" charset="0"/>
              </a:rPr>
              <a:t>’</a:t>
            </a:r>
            <a:endParaRPr lang="en-GB" sz="2400" dirty="0">
              <a:latin typeface="Abadi MT Condensed Light" pitchFamily="34" charset="0"/>
            </a:endParaRPr>
          </a:p>
        </p:txBody>
      </p:sp>
      <p:sp>
        <p:nvSpPr>
          <p:cNvPr id="9" name="Down Arrow 8"/>
          <p:cNvSpPr/>
          <p:nvPr/>
        </p:nvSpPr>
        <p:spPr>
          <a:xfrm>
            <a:off x="6400800" y="609600"/>
            <a:ext cx="990600" cy="18288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1143000"/>
          </a:xfrm>
        </p:spPr>
        <p:txBody>
          <a:bodyPr>
            <a:normAutofit/>
          </a:bodyPr>
          <a:lstStyle/>
          <a:p>
            <a:pPr algn="ctr"/>
            <a:r>
              <a:rPr lang="en-GB" sz="4000" dirty="0" smtClean="0">
                <a:solidFill>
                  <a:srgbClr val="0070C0"/>
                </a:solidFill>
                <a:effectLst/>
                <a:latin typeface="Abadi MT Condensed Light" pitchFamily="34" charset="0"/>
              </a:rPr>
              <a:t>What does this mean for us?</a:t>
            </a:r>
            <a:endParaRPr lang="en-GB" sz="4000" dirty="0">
              <a:solidFill>
                <a:srgbClr val="0070C0"/>
              </a:solidFill>
              <a:effectLst/>
              <a:latin typeface="Abadi MT Condensed Light" pitchFamily="34" charset="0"/>
            </a:endParaRPr>
          </a:p>
        </p:txBody>
      </p:sp>
      <p:sp>
        <p:nvSpPr>
          <p:cNvPr id="5" name="Rectangle 4"/>
          <p:cNvSpPr/>
          <p:nvPr/>
        </p:nvSpPr>
        <p:spPr>
          <a:xfrm>
            <a:off x="4648200" y="2895600"/>
            <a:ext cx="3962400" cy="213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smtClean="0"/>
              <a:t>The </a:t>
            </a:r>
            <a:r>
              <a:rPr lang="en-GB" sz="4400" dirty="0" err="1" smtClean="0"/>
              <a:t>Milgram</a:t>
            </a:r>
            <a:r>
              <a:rPr lang="en-GB" sz="4400" dirty="0" smtClean="0"/>
              <a:t> Experiment,</a:t>
            </a:r>
          </a:p>
          <a:p>
            <a:pPr algn="ctr"/>
            <a:r>
              <a:rPr lang="en-GB" sz="4400" dirty="0" smtClean="0"/>
              <a:t>1961</a:t>
            </a:r>
            <a:endParaRPr lang="en-GB" sz="4400" dirty="0"/>
          </a:p>
        </p:txBody>
      </p:sp>
      <p:pic>
        <p:nvPicPr>
          <p:cNvPr id="27650" name="Picture 2" descr="http://www.stanleymilgram.com/images/_satterwhiteImages/Stanley_Milgram1-10-77(29)b.jpg"/>
          <p:cNvPicPr>
            <a:picLocks noChangeAspect="1" noChangeArrowheads="1"/>
          </p:cNvPicPr>
          <p:nvPr/>
        </p:nvPicPr>
        <p:blipFill>
          <a:blip r:embed="rId3" cstate="print"/>
          <a:srcRect/>
          <a:stretch>
            <a:fillRect/>
          </a:stretch>
        </p:blipFill>
        <p:spPr bwMode="auto">
          <a:xfrm>
            <a:off x="762000" y="1676400"/>
            <a:ext cx="3536673" cy="464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solidFill>
                  <a:srgbClr val="C00000"/>
                </a:solidFill>
                <a:effectLst/>
                <a:latin typeface="Abadi MT Condensed" pitchFamily="34" charset="0"/>
              </a:rPr>
              <a:t>2. The experiment</a:t>
            </a:r>
            <a:endParaRPr lang="en-GB" sz="6000" dirty="0">
              <a:solidFill>
                <a:srgbClr val="C00000"/>
              </a:solidFill>
              <a:effectLst/>
              <a:latin typeface="Abadi MT Condensed" pitchFamily="34" charset="0"/>
            </a:endParaRPr>
          </a:p>
        </p:txBody>
      </p:sp>
      <p:sp>
        <p:nvSpPr>
          <p:cNvPr id="5" name="Content Placeholder 4"/>
          <p:cNvSpPr>
            <a:spLocks noGrp="1"/>
          </p:cNvSpPr>
          <p:nvPr>
            <p:ph idx="1"/>
          </p:nvPr>
        </p:nvSpPr>
        <p:spPr>
          <a:xfrm>
            <a:off x="838200" y="2286000"/>
            <a:ext cx="7467600" cy="3763963"/>
          </a:xfrm>
        </p:spPr>
        <p:txBody>
          <a:bodyPr>
            <a:normAutofit lnSpcReduction="10000"/>
          </a:bodyPr>
          <a:lstStyle/>
          <a:p>
            <a:pPr>
              <a:buFont typeface="Wingdings" pitchFamily="2" charset="2"/>
              <a:buChar char="§"/>
            </a:pPr>
            <a:r>
              <a:rPr lang="en-GB" b="1" dirty="0" smtClean="0">
                <a:latin typeface="Abadi MT Condensed Light" pitchFamily="34" charset="0"/>
              </a:rPr>
              <a:t> </a:t>
            </a:r>
            <a:r>
              <a:rPr lang="en-GB" sz="2800" b="1" dirty="0" smtClean="0">
                <a:latin typeface="Abadi MT Condensed Light" pitchFamily="34" charset="0"/>
              </a:rPr>
              <a:t>Social psychological experiment </a:t>
            </a:r>
          </a:p>
          <a:p>
            <a:pPr>
              <a:buFont typeface="Wingdings" pitchFamily="2" charset="2"/>
              <a:buChar char="§"/>
            </a:pPr>
            <a:endParaRPr lang="en-GB" sz="2800" b="1" dirty="0" smtClean="0">
              <a:latin typeface="Abadi MT Condensed Light" pitchFamily="34" charset="0"/>
            </a:endParaRPr>
          </a:p>
          <a:p>
            <a:pPr>
              <a:buFont typeface="Wingdings" pitchFamily="2" charset="2"/>
              <a:buChar char="§"/>
            </a:pPr>
            <a:r>
              <a:rPr lang="en-GB" sz="2800" b="1" dirty="0" smtClean="0">
                <a:latin typeface="Abadi MT Condensed Light" pitchFamily="34" charset="0"/>
              </a:rPr>
              <a:t> Conducted by Stanley </a:t>
            </a:r>
            <a:r>
              <a:rPr lang="en-GB" sz="2800" b="1" dirty="0" err="1" smtClean="0">
                <a:latin typeface="Abadi MT Condensed Light" pitchFamily="34" charset="0"/>
              </a:rPr>
              <a:t>Milgram</a:t>
            </a:r>
            <a:r>
              <a:rPr lang="en-GB" sz="2800" b="1" dirty="0" smtClean="0">
                <a:latin typeface="Abadi MT Condensed Light" pitchFamily="34" charset="0"/>
              </a:rPr>
              <a:t> </a:t>
            </a:r>
          </a:p>
          <a:p>
            <a:pPr>
              <a:buFont typeface="Wingdings" pitchFamily="2" charset="2"/>
              <a:buChar char="§"/>
            </a:pPr>
            <a:endParaRPr lang="en-GB" sz="2800" b="1" dirty="0" smtClean="0">
              <a:latin typeface="Abadi MT Condensed Light" pitchFamily="34" charset="0"/>
            </a:endParaRPr>
          </a:p>
          <a:p>
            <a:pPr>
              <a:buFont typeface="Wingdings" pitchFamily="2" charset="2"/>
              <a:buChar char="§"/>
            </a:pPr>
            <a:r>
              <a:rPr lang="en-GB" sz="2800" b="1" dirty="0" smtClean="0">
                <a:latin typeface="Abadi MT Condensed Light" pitchFamily="34" charset="0"/>
              </a:rPr>
              <a:t> Yale University- 1961</a:t>
            </a:r>
          </a:p>
          <a:p>
            <a:pPr>
              <a:buNone/>
            </a:pPr>
            <a:endParaRPr lang="en-GB" sz="2800" b="1" dirty="0" smtClean="0">
              <a:latin typeface="Abadi MT Condensed Light" pitchFamily="34" charset="0"/>
            </a:endParaRPr>
          </a:p>
          <a:p>
            <a:pPr>
              <a:buFont typeface="Wingdings" pitchFamily="2" charset="2"/>
              <a:buChar char="§"/>
            </a:pPr>
            <a:r>
              <a:rPr lang="en-GB" sz="2800" b="1" dirty="0" smtClean="0">
                <a:latin typeface="Abadi MT Condensed Light" pitchFamily="34" charset="0"/>
              </a:rPr>
              <a:t> Measured to which extent people are willing to obey a figure of authority who asks them to do something </a:t>
            </a:r>
          </a:p>
          <a:p>
            <a:pPr>
              <a:buNone/>
            </a:pPr>
            <a:r>
              <a:rPr lang="en-GB" sz="2800" b="1" dirty="0" smtClean="0">
                <a:latin typeface="Abadi MT Condensed Light" pitchFamily="34" charset="0"/>
              </a:rPr>
              <a:t>	</a:t>
            </a:r>
            <a:r>
              <a:rPr lang="en-GB" sz="2800" b="1" dirty="0" smtClean="0">
                <a:solidFill>
                  <a:srgbClr val="C00000"/>
                </a:solidFill>
                <a:latin typeface="Abadi MT Condensed Light" pitchFamily="34" charset="0"/>
              </a:rPr>
              <a:t>which conflicts with their personal conscience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3/34/Milgram_Experiment_advertising.png/250px-Milgram_Experiment_advertising.png">
            <a:hlinkClick r:id="rId3"/>
          </p:cNvPr>
          <p:cNvPicPr/>
          <p:nvPr/>
        </p:nvPicPr>
        <p:blipFill>
          <a:blip r:embed="rId4" cstate="print"/>
          <a:srcRect/>
          <a:stretch>
            <a:fillRect/>
          </a:stretch>
        </p:blipFill>
        <p:spPr bwMode="auto">
          <a:xfrm>
            <a:off x="762000" y="914400"/>
            <a:ext cx="3657600" cy="4953000"/>
          </a:xfrm>
          <a:prstGeom prst="rect">
            <a:avLst/>
          </a:prstGeom>
          <a:noFill/>
          <a:ln w="9525">
            <a:noFill/>
            <a:miter lim="800000"/>
            <a:headEnd/>
            <a:tailEnd/>
          </a:ln>
        </p:spPr>
      </p:pic>
      <p:pic>
        <p:nvPicPr>
          <p:cNvPr id="14338" name="Picture 2" descr="http://farm3.static.flickr.com/2307/2402218538_c8c9865fe5.jpg"/>
          <p:cNvPicPr>
            <a:picLocks noChangeAspect="1" noChangeArrowheads="1"/>
          </p:cNvPicPr>
          <p:nvPr/>
        </p:nvPicPr>
        <p:blipFill>
          <a:blip r:embed="rId5" cstate="print"/>
          <a:srcRect/>
          <a:stretch>
            <a:fillRect/>
          </a:stretch>
        </p:blipFill>
        <p:spPr bwMode="auto">
          <a:xfrm>
            <a:off x="4629150" y="914400"/>
            <a:ext cx="3743325" cy="4991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solidFill>
                  <a:srgbClr val="0070C0"/>
                </a:solidFill>
                <a:effectLst/>
                <a:latin typeface="Abadi MT Condensed Light" pitchFamily="34" charset="0"/>
              </a:rPr>
              <a:t>How?</a:t>
            </a:r>
            <a:r>
              <a:rPr lang="en-GB" dirty="0" smtClean="0"/>
              <a:t> </a:t>
            </a:r>
            <a:endParaRPr lang="en-GB" dirty="0"/>
          </a:p>
        </p:txBody>
      </p:sp>
      <p:pic>
        <p:nvPicPr>
          <p:cNvPr id="5" name="Content Placeholder 3" descr="http://upload.wikimedia.org/wikipedia/commons/thumb/0/0f/Milgram_Experiment_v2.png/200px-Milgram_Experiment_v2.png">
            <a:hlinkClick r:id="rId3"/>
          </p:cNvPr>
          <p:cNvPicPr>
            <a:picLocks/>
          </p:cNvPicPr>
          <p:nvPr/>
        </p:nvPicPr>
        <p:blipFill>
          <a:blip r:embed="rId4" cstate="print"/>
          <a:srcRect/>
          <a:stretch>
            <a:fillRect/>
          </a:stretch>
        </p:blipFill>
        <p:spPr bwMode="auto">
          <a:xfrm>
            <a:off x="3505200" y="1524000"/>
            <a:ext cx="3276600" cy="3962400"/>
          </a:xfrm>
          <a:prstGeom prst="rect">
            <a:avLst/>
          </a:prstGeom>
          <a:noFill/>
          <a:ln w="9525">
            <a:noFill/>
            <a:miter lim="800000"/>
            <a:headEnd/>
            <a:tailEnd/>
          </a:ln>
        </p:spPr>
      </p:pic>
      <p:cxnSp>
        <p:nvCxnSpPr>
          <p:cNvPr id="7" name="Straight Arrow Connector 6"/>
          <p:cNvCxnSpPr/>
          <p:nvPr/>
        </p:nvCxnSpPr>
        <p:spPr>
          <a:xfrm rot="5400000" flipH="1" flipV="1">
            <a:off x="3771900" y="49911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29000" y="5791200"/>
            <a:ext cx="335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Learner (actor)</a:t>
            </a:r>
            <a:endParaRPr lang="en-GB" dirty="0">
              <a:solidFill>
                <a:schemeClr val="tx2"/>
              </a:solidFill>
            </a:endParaRPr>
          </a:p>
        </p:txBody>
      </p:sp>
      <p:cxnSp>
        <p:nvCxnSpPr>
          <p:cNvPr id="11" name="Straight Arrow Connector 10"/>
          <p:cNvCxnSpPr/>
          <p:nvPr/>
        </p:nvCxnSpPr>
        <p:spPr>
          <a:xfrm rot="10800000" flipV="1">
            <a:off x="6629400" y="19812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72200" y="15240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Teacher </a:t>
            </a:r>
          </a:p>
          <a:p>
            <a:pPr algn="ctr"/>
            <a:r>
              <a:rPr lang="en-GB" dirty="0" smtClean="0"/>
              <a:t>(real subject of the experiment)</a:t>
            </a:r>
            <a:endParaRPr lang="en-GB" dirty="0"/>
          </a:p>
        </p:txBody>
      </p:sp>
      <p:cxnSp>
        <p:nvCxnSpPr>
          <p:cNvPr id="14" name="Straight Arrow Connector 13"/>
          <p:cNvCxnSpPr/>
          <p:nvPr/>
        </p:nvCxnSpPr>
        <p:spPr>
          <a:xfrm rot="5400000" flipH="1" flipV="1">
            <a:off x="1676400" y="2209800"/>
            <a:ext cx="21336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 y="3657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Experimenter </a:t>
            </a:r>
          </a:p>
          <a:p>
            <a:pPr algn="ctr"/>
            <a:r>
              <a:rPr lang="en-GB" dirty="0" smtClean="0"/>
              <a:t>(authority figure-actor)</a:t>
            </a:r>
            <a:endParaRPr lang="en-GB" dirty="0"/>
          </a:p>
        </p:txBody>
      </p:sp>
      <p:cxnSp>
        <p:nvCxnSpPr>
          <p:cNvPr id="19" name="Straight Arrow Connector 18"/>
          <p:cNvCxnSpPr/>
          <p:nvPr/>
        </p:nvCxnSpPr>
        <p:spPr>
          <a:xfrm rot="10800000">
            <a:off x="6629400" y="41910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6200" y="609600"/>
            <a:ext cx="25146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38200" y="381000"/>
            <a:ext cx="3810000" cy="99060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Electric shock generator (fake) from 15 Volt to 450 Volt (deadly)</a:t>
            </a:r>
            <a:endParaRPr lang="en-GB" dirty="0">
              <a:solidFill>
                <a:schemeClr val="accent1"/>
              </a:solidFill>
            </a:endParaRPr>
          </a:p>
        </p:txBody>
      </p:sp>
      <p:sp>
        <p:nvSpPr>
          <p:cNvPr id="20" name="Rectangle 19"/>
          <p:cNvSpPr/>
          <p:nvPr/>
        </p:nvSpPr>
        <p:spPr>
          <a:xfrm>
            <a:off x="7086600" y="3886200"/>
            <a:ext cx="1752600" cy="228600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Wall through which can be communicated (sounds only)</a:t>
            </a:r>
            <a:endParaRPr lang="en-GB"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2">
      <a:dk1>
        <a:sysClr val="windowText" lastClr="000000"/>
      </a:dk1>
      <a:lt1>
        <a:srgbClr val="F2F2F2"/>
      </a:lt1>
      <a:dk2>
        <a:srgbClr val="FFFFFF"/>
      </a:dk2>
      <a:lt2>
        <a:srgbClr val="F2F2F2"/>
      </a:lt2>
      <a:accent1>
        <a:srgbClr val="595959"/>
      </a:accent1>
      <a:accent2>
        <a:srgbClr val="C00000"/>
      </a:accent2>
      <a:accent3>
        <a:srgbClr val="A5A5A5"/>
      </a:accent3>
      <a:accent4>
        <a:srgbClr val="956251"/>
      </a:accent4>
      <a:accent5>
        <a:srgbClr val="918485"/>
      </a:accent5>
      <a:accent6>
        <a:srgbClr val="855D5D"/>
      </a:accent6>
      <a:hlink>
        <a:srgbClr val="CC9900"/>
      </a:hlink>
      <a:folHlink>
        <a:srgbClr val="96A9A9"/>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647</TotalTime>
  <Words>1801</Words>
  <Application>Microsoft Office PowerPoint</Application>
  <PresentationFormat>On-screen Show (4:3)</PresentationFormat>
  <Paragraphs>128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The Milgram Experiment</vt:lpstr>
      <vt:lpstr>1. The setting</vt:lpstr>
      <vt:lpstr>Slide 3</vt:lpstr>
      <vt:lpstr>Eichmann’s trial</vt:lpstr>
      <vt:lpstr>Slide 5</vt:lpstr>
      <vt:lpstr>What does this mean for us?</vt:lpstr>
      <vt:lpstr>2. The experiment</vt:lpstr>
      <vt:lpstr>Slide 8</vt:lpstr>
      <vt:lpstr>How? </vt:lpstr>
      <vt:lpstr>Slide 10</vt:lpstr>
      <vt:lpstr>Slide 11</vt:lpstr>
      <vt:lpstr>The predicted outcome</vt:lpstr>
      <vt:lpstr>The actual outcome</vt:lpstr>
      <vt:lpstr>Slide 14</vt:lpstr>
      <vt:lpstr>Conclusion of the experiment</vt:lpstr>
      <vt:lpstr>3. Modern day applications</vt:lpstr>
      <vt:lpstr>Plenary-Your own life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Milgram Experiment</dc:title>
  <dc:creator/>
  <cp:lastModifiedBy>agulinck</cp:lastModifiedBy>
  <cp:revision>341</cp:revision>
  <dcterms:created xsi:type="dcterms:W3CDTF">2006-08-16T00:00:00Z</dcterms:created>
  <dcterms:modified xsi:type="dcterms:W3CDTF">2012-10-02T03:00:52Z</dcterms:modified>
</cp:coreProperties>
</file>