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notesMasterIdLst>
    <p:notesMasterId r:id="rId26"/>
  </p:notesMasterIdLst>
  <p:sldIdLst>
    <p:sldId id="269" r:id="rId13"/>
    <p:sldId id="271" r:id="rId14"/>
    <p:sldId id="280" r:id="rId15"/>
    <p:sldId id="281" r:id="rId16"/>
    <p:sldId id="275" r:id="rId17"/>
    <p:sldId id="276" r:id="rId18"/>
    <p:sldId id="277" r:id="rId19"/>
    <p:sldId id="273" r:id="rId20"/>
    <p:sldId id="274" r:id="rId21"/>
    <p:sldId id="259" r:id="rId22"/>
    <p:sldId id="260" r:id="rId23"/>
    <p:sldId id="263" r:id="rId24"/>
    <p:sldId id="285" r:id="rId2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60" y="-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7D5C-2151-4E87-A787-626A0A49A064}" type="datetimeFigureOut">
              <a:rPr lang="en-US" smtClean="0"/>
              <a:pPr/>
              <a:t>4/2/2014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3694-10DB-4B54-8817-BBB8C04424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6E119-5E54-40D7-8211-7315E7A9DD9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7D887-E4F0-4032-8C63-6F8D3AD4E2A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7D887-E4F0-4032-8C63-6F8D3AD4E2A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7D887-E4F0-4032-8C63-6F8D3AD4E2A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3314" name="Line 2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19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US" smtClean="0">
                <a:sym typeface="Palatino" charset="0"/>
              </a:rPr>
              <a:t>Second level</a:t>
            </a:r>
          </a:p>
          <a:p>
            <a:pPr lvl="2"/>
            <a:r>
              <a:rPr lang="en-US" smtClean="0">
                <a:sym typeface="Palatino" charset="0"/>
              </a:rPr>
              <a:t>Third level</a:t>
            </a:r>
          </a:p>
          <a:p>
            <a:pPr lvl="3"/>
            <a:r>
              <a:rPr lang="en-US" smtClean="0">
                <a:sym typeface="Palatino" charset="0"/>
              </a:rPr>
              <a:t>Fourth level</a:t>
            </a:r>
          </a:p>
          <a:p>
            <a:pPr lvl="4"/>
            <a:r>
              <a:rPr lang="en-US" smtClean="0">
                <a:sym typeface="Palatino" charset="0"/>
              </a:rPr>
              <a:t>Fifth level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762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06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6510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095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lFi6IV42Ag&amp;feature=relate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science/blog/2012/nov/23/man-brain-ignores-half-wor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knowledge…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000" dirty="0" smtClean="0"/>
              <a:t>Over to you!</a:t>
            </a:r>
            <a:endParaRPr lang="en-GB" sz="6000" dirty="0"/>
          </a:p>
        </p:txBody>
      </p:sp>
    </p:spTree>
    <p:extLst>
      <p:ext uri="{BB962C8B-B14F-4D97-AF65-F5344CB8AC3E}">
        <p14:creationId xmlns="" xmlns:p14="http://schemas.microsoft.com/office/powerpoint/2010/main" val="220607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Science, pseudo-science and non-science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Do Powerbalance tests?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3124200"/>
            <a:ext cx="6350000" cy="635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5875"/>
            <a:ext cx="7334250" cy="97774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36076" t="59555" r="31351" b="7693"/>
          <a:stretch>
            <a:fillRect/>
          </a:stretch>
        </p:blipFill>
        <p:spPr bwMode="auto">
          <a:xfrm>
            <a:off x="7346950" y="876300"/>
            <a:ext cx="5638800" cy="7559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01613"/>
            <a:ext cx="13003213" cy="95424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peripheral vision fac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0096" y="1376338"/>
            <a:ext cx="13114896" cy="7377129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3352180"/>
          </a:xfrm>
        </p:spPr>
        <p:txBody>
          <a:bodyPr/>
          <a:lstStyle/>
          <a:p>
            <a:r>
              <a:rPr lang="en-GB" dirty="0" smtClean="0"/>
              <a:t>Two real world examples, where natural science and Psychology overlap…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3508648"/>
            <a:ext cx="12293600" cy="2725474"/>
          </a:xfrm>
        </p:spPr>
        <p:txBody>
          <a:bodyPr/>
          <a:lstStyle/>
          <a:p>
            <a:r>
              <a:rPr lang="en-GB" sz="4400" dirty="0" smtClean="0"/>
              <a:t>Prosopagnosia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6467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361" y="1625578"/>
            <a:ext cx="3251223" cy="4082092"/>
          </a:xfr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16" y="1523976"/>
            <a:ext cx="3149596" cy="41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1" y="5667180"/>
            <a:ext cx="2946382" cy="40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16" y="5667181"/>
            <a:ext cx="2946384" cy="408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876800" y="4775201"/>
            <a:ext cx="2844800" cy="71119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1159" y="0"/>
            <a:ext cx="11704320" cy="1625600"/>
          </a:xfrm>
          <a:prstGeom prst="rect">
            <a:avLst/>
          </a:prstGeom>
        </p:spPr>
        <p:txBody>
          <a:bodyPr lIns="130046" tIns="65023" rIns="130046" bIns="65023">
            <a:noAutofit/>
          </a:bodyPr>
          <a:lstStyle/>
          <a:p>
            <a:pPr defTabSz="1300460" fontAlgn="auto">
              <a:spcAft>
                <a:spcPts val="0"/>
              </a:spcAft>
              <a:defRPr/>
            </a:pPr>
            <a:r>
              <a:rPr lang="en-GB" sz="11400" b="1" dirty="0" err="1" smtClean="0">
                <a:solidFill>
                  <a:srgbClr val="FF0000"/>
                </a:solidFill>
                <a:latin typeface="Bradley Hand ITC" pitchFamily="66" charset="0"/>
                <a:ea typeface="+mj-ea"/>
                <a:cs typeface="+mj-cs"/>
              </a:rPr>
              <a:t>Prosopagnosia</a:t>
            </a:r>
            <a:endParaRPr lang="en-GB" sz="11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7/7e/Gray727_fusiform_gy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697" y="876272"/>
            <a:ext cx="8574103" cy="50022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1860532"/>
          </a:xfrm>
        </p:spPr>
        <p:txBody>
          <a:bodyPr/>
          <a:lstStyle/>
          <a:p>
            <a:r>
              <a:rPr lang="en-GB" sz="9600" b="1" dirty="0" err="1" smtClean="0">
                <a:solidFill>
                  <a:srgbClr val="FF0000"/>
                </a:solidFill>
                <a:latin typeface="Bradley Hand ITC" pitchFamily="66" charset="0"/>
              </a:rPr>
              <a:t>Prosopagnosia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17044" y="6662750"/>
            <a:ext cx="3787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http://www.youtube.com/watch?v=wlFi6IV42Ag&amp;feature=related</a:t>
            </a:r>
            <a:endParaRPr lang="en-GB" dirty="0"/>
          </a:p>
        </p:txBody>
      </p:sp>
      <p:pic>
        <p:nvPicPr>
          <p:cNvPr id="192514" name="Picture 2" descr="http://brain.oxfordjournals.org/content/126/11/2537/F4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22760"/>
            <a:ext cx="8645540" cy="4430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67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GB" u="sng" dirty="0" err="1" smtClean="0">
                <a:solidFill>
                  <a:srgbClr val="FF0000"/>
                </a:solidFill>
                <a:latin typeface="Comic Sans MS" pitchFamily="66" charset="0"/>
              </a:rPr>
              <a:t>Hemispatial</a:t>
            </a:r>
            <a:r>
              <a:rPr lang="en-GB" u="sng" dirty="0" smtClean="0">
                <a:solidFill>
                  <a:srgbClr val="FF0000"/>
                </a:solidFill>
                <a:latin typeface="Comic Sans MS" pitchFamily="66" charset="0"/>
              </a:rPr>
              <a:t> neglect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7987"/>
            <a:ext cx="5852200" cy="48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b="37644"/>
          <a:stretch>
            <a:fillRect/>
          </a:stretch>
        </p:blipFill>
        <p:spPr bwMode="auto">
          <a:xfrm>
            <a:off x="5827325" y="2641584"/>
            <a:ext cx="7177476" cy="51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59" y="1398741"/>
            <a:ext cx="11684082" cy="835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58" y="203167"/>
            <a:ext cx="11704320" cy="1625600"/>
          </a:xfrm>
        </p:spPr>
        <p:txBody>
          <a:bodyPr>
            <a:norm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  <a:latin typeface="Comic Sans MS" pitchFamily="66" charset="0"/>
              </a:rPr>
              <a:t>Hemispatial</a:t>
            </a:r>
            <a:r>
              <a:rPr lang="en-GB" u="sng" dirty="0" smtClean="0">
                <a:solidFill>
                  <a:srgbClr val="FF0000"/>
                </a:solidFill>
                <a:latin typeface="Comic Sans MS" pitchFamily="66" charset="0"/>
              </a:rPr>
              <a:t> neglect</a:t>
            </a:r>
            <a:endParaRPr lang="en-GB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63080"/>
            <a:ext cx="9788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hlinkClick r:id="rId4"/>
              </a:rPr>
              <a:t>http://www.guardian.co.uk/science/blog/2012/nov/23/man-brain-ignores-half-world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57" y="0"/>
            <a:ext cx="12338305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err="1" smtClean="0"/>
              <a:t>Blindsight</a:t>
            </a:r>
            <a:endParaRPr lang="en-GB" sz="4000" dirty="0" smtClean="0"/>
          </a:p>
          <a:p>
            <a:r>
              <a:rPr lang="en-GB" sz="4000" dirty="0" smtClean="0"/>
              <a:t>Charles-Bonnet syndrome</a:t>
            </a:r>
          </a:p>
          <a:p>
            <a:r>
              <a:rPr lang="en-GB" sz="4000" dirty="0" err="1" smtClean="0"/>
              <a:t>Apperceptive</a:t>
            </a:r>
            <a:r>
              <a:rPr lang="en-GB" sz="4000" dirty="0" smtClean="0"/>
              <a:t> </a:t>
            </a:r>
            <a:r>
              <a:rPr lang="en-GB" sz="4000" dirty="0" err="1" smtClean="0"/>
              <a:t>agnosia</a:t>
            </a:r>
            <a:endParaRPr lang="en-GB" sz="4000" dirty="0" smtClean="0"/>
          </a:p>
          <a:p>
            <a:r>
              <a:rPr lang="en-GB" sz="4000" dirty="0" err="1" smtClean="0"/>
              <a:t>Anosognosia</a:t>
            </a:r>
            <a:endParaRPr lang="en-GB" sz="4000" dirty="0" smtClean="0"/>
          </a:p>
          <a:p>
            <a:r>
              <a:rPr lang="en-GB" sz="4000" dirty="0" smtClean="0"/>
              <a:t>The </a:t>
            </a:r>
            <a:r>
              <a:rPr lang="en-GB" sz="4000" dirty="0" err="1" smtClean="0"/>
              <a:t>Capgras</a:t>
            </a:r>
            <a:r>
              <a:rPr lang="en-GB" sz="4000" dirty="0" smtClean="0"/>
              <a:t> delusion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86376" y="3076600"/>
            <a:ext cx="643113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Science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Researcher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Experimenter ethics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4969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 for KQs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662222"/>
            <a:ext cx="12293600" cy="6646878"/>
          </a:xfrm>
        </p:spPr>
        <p:txBody>
          <a:bodyPr/>
          <a:lstStyle/>
          <a:p>
            <a:r>
              <a:rPr lang="en-GB" sz="3600" dirty="0" err="1" smtClean="0"/>
              <a:t>Anosognosia</a:t>
            </a:r>
            <a:r>
              <a:rPr lang="en-GB" sz="3600" dirty="0" smtClean="0"/>
              <a:t> – How can you convince someone that reality doesn’t not match their strongly held sense perceptions?</a:t>
            </a:r>
          </a:p>
          <a:p>
            <a:r>
              <a:rPr lang="en-GB" sz="3600" dirty="0" smtClean="0"/>
              <a:t>Beauty and arts – Does investigating something scientifically make it less mysterious or beautiful?</a:t>
            </a:r>
          </a:p>
          <a:p>
            <a:r>
              <a:rPr lang="en-GB" sz="3600" dirty="0" smtClean="0"/>
              <a:t>Ethics (e.g. Andrew Wakefield) – Should scientists who publish misleading or inaccurate findings be imprisoned?</a:t>
            </a:r>
          </a:p>
          <a:p>
            <a:r>
              <a:rPr lang="en-GB" sz="3600" dirty="0" smtClean="0"/>
              <a:t>Reason and reliability – How many times should scientific findings have to be replicated if we are to accept them?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3730943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Pages>0</Pages>
  <Words>138</Words>
  <Characters>0</Characters>
  <Application>Microsoft Office PowerPoint</Application>
  <PresentationFormat>Custom</PresentationFormat>
  <Lines>0</Lines>
  <Paragraphs>35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Title &amp; Bullets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Personal knowledge…</vt:lpstr>
      <vt:lpstr>Two real world examples, where natural science and Psychology overlap…</vt:lpstr>
      <vt:lpstr>Slide 3</vt:lpstr>
      <vt:lpstr>Prosopagnosia</vt:lpstr>
      <vt:lpstr>2. Hemispatial neglect</vt:lpstr>
      <vt:lpstr>Hemispatial neglect</vt:lpstr>
      <vt:lpstr>Slide 7</vt:lpstr>
      <vt:lpstr>Slide 8</vt:lpstr>
      <vt:lpstr>Ideas for KQs</vt:lpstr>
      <vt:lpstr>Science, pseudo-science and non-science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and Natural Sciences</dc:title>
  <dc:creator>Owner</dc:creator>
  <cp:lastModifiedBy>agulinck</cp:lastModifiedBy>
  <cp:revision>24</cp:revision>
  <dcterms:modified xsi:type="dcterms:W3CDTF">2014-04-02T06:52:38Z</dcterms:modified>
</cp:coreProperties>
</file>